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57" r:id="rId4"/>
    <p:sldId id="264" r:id="rId5"/>
    <p:sldId id="263" r:id="rId6"/>
    <p:sldId id="262" r:id="rId7"/>
    <p:sldId id="261" r:id="rId8"/>
    <p:sldId id="258" r:id="rId9"/>
    <p:sldId id="259" r:id="rId10"/>
    <p:sldId id="266" r:id="rId11"/>
    <p:sldId id="260" r:id="rId12"/>
    <p:sldId id="265" r:id="rId13"/>
    <p:sldId id="267" r:id="rId14"/>
    <p:sldId id="268" r:id="rId15"/>
    <p:sldId id="270" r:id="rId16"/>
    <p:sldId id="269" r:id="rId17"/>
    <p:sldId id="271" r:id="rId18"/>
    <p:sldId id="272" r:id="rId19"/>
    <p:sldId id="273" r:id="rId20"/>
    <p:sldId id="274" r:id="rId21"/>
    <p:sldId id="277" r:id="rId22"/>
    <p:sldId id="276" r:id="rId23"/>
    <p:sldId id="275"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10/21/2020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20000"/>
          </a:bodyPr>
          <a:lstStyle/>
          <a:p>
            <a:r>
              <a:rPr lang="en-US" sz="1800" b="0" cap="none" spc="0" dirty="0" smtClean="0">
                <a:solidFill>
                  <a:schemeClr val="tx1"/>
                </a:solidFill>
                <a:ea typeface="+mj-ea"/>
                <a:cs typeface="+mj-cs"/>
              </a:rPr>
              <a:t>TITLE OF THE COURSE: BIOCHEMICAL TECHNIQUES</a:t>
            </a:r>
            <a:br>
              <a:rPr lang="en-US" sz="1800" b="0" cap="none" spc="0" dirty="0" smtClean="0">
                <a:solidFill>
                  <a:schemeClr val="tx1"/>
                </a:solidFill>
                <a:ea typeface="+mj-ea"/>
                <a:cs typeface="+mj-cs"/>
              </a:rPr>
            </a:br>
            <a:r>
              <a:rPr lang="en-US" sz="1800" b="0" cap="none" spc="0" dirty="0" smtClean="0">
                <a:solidFill>
                  <a:schemeClr val="tx1"/>
                </a:solidFill>
                <a:ea typeface="+mj-ea"/>
                <a:cs typeface="+mj-cs"/>
              </a:rPr>
              <a:t>TOPIC: CENTRIFUGATION</a:t>
            </a:r>
            <a:br>
              <a:rPr lang="en-US" sz="1800" b="0" cap="none" spc="0" dirty="0" smtClean="0">
                <a:solidFill>
                  <a:schemeClr val="tx1"/>
                </a:solidFill>
                <a:ea typeface="+mj-ea"/>
                <a:cs typeface="+mj-cs"/>
              </a:rPr>
            </a:br>
            <a:r>
              <a:rPr lang="en-US" sz="1800" b="0" cap="none" spc="0" dirty="0" smtClean="0">
                <a:solidFill>
                  <a:schemeClr val="tx1"/>
                </a:solidFill>
                <a:ea typeface="+mj-ea"/>
                <a:cs typeface="+mj-cs"/>
              </a:rPr>
              <a:t>HANDLED BY: RM.LAKSHMANAN</a:t>
            </a:r>
            <a:br>
              <a:rPr lang="en-US" sz="1800" b="0" cap="none" spc="0" dirty="0" smtClean="0">
                <a:solidFill>
                  <a:schemeClr val="tx1"/>
                </a:solidFill>
                <a:ea typeface="+mj-ea"/>
                <a:cs typeface="+mj-cs"/>
              </a:rPr>
            </a:br>
            <a:r>
              <a:rPr lang="en-US" sz="1800" b="0" cap="none" spc="0" dirty="0" smtClean="0">
                <a:solidFill>
                  <a:schemeClr val="tx1"/>
                </a:solidFill>
                <a:ea typeface="+mj-ea"/>
                <a:cs typeface="+mj-cs"/>
              </a:rPr>
              <a:t>ASSOCIATE PROFESSOR &amp; HEAD</a:t>
            </a:r>
            <a:br>
              <a:rPr lang="en-US" sz="1800" b="0" cap="none" spc="0" dirty="0" smtClean="0">
                <a:solidFill>
                  <a:schemeClr val="tx1"/>
                </a:solidFill>
                <a:ea typeface="+mj-ea"/>
                <a:cs typeface="+mj-cs"/>
              </a:rPr>
            </a:br>
            <a:r>
              <a:rPr lang="en-US" sz="1800" b="0" cap="none" spc="0" dirty="0" smtClean="0">
                <a:solidFill>
                  <a:schemeClr val="tx1"/>
                </a:solidFill>
                <a:ea typeface="+mj-ea"/>
                <a:cs typeface="+mj-cs"/>
              </a:rPr>
              <a:t>DEPARTMENT OF MICROBIOLOGY</a:t>
            </a:r>
            <a:br>
              <a:rPr lang="en-US" sz="1800" b="0" cap="none" spc="0" dirty="0" smtClean="0">
                <a:solidFill>
                  <a:schemeClr val="tx1"/>
                </a:solidFill>
                <a:ea typeface="+mj-ea"/>
                <a:cs typeface="+mj-cs"/>
              </a:rPr>
            </a:br>
            <a:r>
              <a:rPr lang="en-US" sz="1800" b="0" cap="none" spc="0" dirty="0" smtClean="0">
                <a:solidFill>
                  <a:schemeClr val="tx1"/>
                </a:solidFill>
                <a:latin typeface="Lucida Sans Unicode"/>
                <a:ea typeface="+mj-ea"/>
                <a:cs typeface="+mj-cs"/>
              </a:rPr>
              <a:t>HAJEE KARUTHA ROWTHER </a:t>
            </a:r>
            <a:r>
              <a:rPr lang="en-US" sz="1800" b="0" cap="none" spc="0" smtClean="0">
                <a:solidFill>
                  <a:schemeClr val="tx1"/>
                </a:solidFill>
                <a:latin typeface="Lucida Sans Unicode"/>
                <a:ea typeface="+mj-ea"/>
                <a:cs typeface="+mj-cs"/>
              </a:rPr>
              <a:t>HOWDIA </a:t>
            </a:r>
            <a:r>
              <a:rPr lang="en-US" sz="1800" b="0" cap="none" spc="0" smtClean="0">
                <a:solidFill>
                  <a:schemeClr val="tx1"/>
                </a:solidFill>
                <a:latin typeface="Lucida Sans Unicode"/>
                <a:ea typeface="+mj-ea"/>
                <a:cs typeface="+mj-cs"/>
              </a:rPr>
              <a:t>COLLEGE(AUTONOMOUS), </a:t>
            </a:r>
            <a:r>
              <a:rPr lang="en-US" sz="1800" b="0" cap="none" spc="0" dirty="0" smtClean="0">
                <a:solidFill>
                  <a:schemeClr val="tx1"/>
                </a:solidFill>
                <a:latin typeface="Lucida Sans Unicode"/>
                <a:ea typeface="+mj-ea"/>
                <a:cs typeface="+mj-cs"/>
              </a:rPr>
              <a:t>UTHAMAPALAYAM </a:t>
            </a:r>
            <a:r>
              <a:rPr lang="en-US" sz="2300" cap="none" spc="0" dirty="0" smtClean="0">
                <a:solidFill>
                  <a:schemeClr val="tx1"/>
                </a:solidFill>
                <a:latin typeface="Lucida Sans Unicode"/>
                <a:ea typeface="+mj-ea"/>
                <a:cs typeface="+mj-cs"/>
              </a:rPr>
              <a:t/>
            </a:r>
            <a:br>
              <a:rPr lang="en-US" sz="2300" cap="none" spc="0" dirty="0" smtClean="0">
                <a:solidFill>
                  <a:schemeClr val="tx1"/>
                </a:solidFill>
                <a:latin typeface="Lucida Sans Unicode"/>
                <a:ea typeface="+mj-ea"/>
                <a:cs typeface="+mj-cs"/>
              </a:rPr>
            </a:br>
            <a:r>
              <a:rPr lang="en-US" sz="1800" b="0" cap="none" spc="0" dirty="0" smtClean="0">
                <a:solidFill>
                  <a:schemeClr val="tx1"/>
                </a:solidFill>
                <a:ea typeface="+mj-ea"/>
                <a:cs typeface="+mj-cs"/>
              </a:rPr>
              <a:t/>
            </a:r>
            <a:br>
              <a:rPr lang="en-US" sz="1800" b="0" cap="none" spc="0" dirty="0" smtClean="0">
                <a:solidFill>
                  <a:schemeClr val="tx1"/>
                </a:solidFill>
                <a:ea typeface="+mj-ea"/>
                <a:cs typeface="+mj-cs"/>
              </a:rPr>
            </a:br>
            <a:endParaRPr lang="en-US" dirty="0">
              <a:solidFill>
                <a:schemeClr val="tx1"/>
              </a:solidFill>
            </a:endParaRPr>
          </a:p>
        </p:txBody>
      </p:sp>
      <p:sp>
        <p:nvSpPr>
          <p:cNvPr id="2" name="Title 1"/>
          <p:cNvSpPr>
            <a:spLocks noGrp="1"/>
          </p:cNvSpPr>
          <p:nvPr>
            <p:ph type="ctrTitle"/>
          </p:nvPr>
        </p:nvSpPr>
        <p:spPr>
          <a:xfrm>
            <a:off x="685800" y="304800"/>
            <a:ext cx="7772400" cy="2743200"/>
          </a:xfrm>
        </p:spPr>
        <p:txBody>
          <a:bodyPr>
            <a:normAutofit fontScale="90000"/>
          </a:bodyPr>
          <a:lstStyle/>
          <a:p>
            <a:pPr lvl="0">
              <a:defRPr/>
            </a:pP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4400" dirty="0" smtClean="0"/>
              <a:t>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t>
            </a: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0000" lnSpcReduction="20000"/>
          </a:bodyPr>
          <a:lstStyle/>
          <a:p>
            <a:r>
              <a:rPr lang="en-US" sz="2900" b="1" dirty="0" smtClean="0"/>
              <a:t>Principle of Differential centrifugation</a:t>
            </a:r>
            <a:endParaRPr lang="en-US" sz="2900" dirty="0" smtClean="0"/>
          </a:p>
          <a:p>
            <a:r>
              <a:rPr lang="en-US" sz="2900" dirty="0" smtClean="0"/>
              <a:t>Differential centrifugation is based upon the differences in the sedimentation rate of biological particles of different size and density.</a:t>
            </a:r>
          </a:p>
          <a:p>
            <a:r>
              <a:rPr lang="en-US" sz="2900" dirty="0" smtClean="0"/>
              <a:t>As the increasing centrifugal force is applied, initial sedimentation of the larger molecules takes place.</a:t>
            </a:r>
          </a:p>
          <a:p>
            <a:r>
              <a:rPr lang="en-US" sz="2900" dirty="0" smtClean="0"/>
              <a:t>Further particles settle down depending upon the speed and time of individual centrifugation steps and the density and relative size of the particles.</a:t>
            </a:r>
          </a:p>
          <a:p>
            <a:r>
              <a:rPr lang="en-US" sz="2900" dirty="0" smtClean="0"/>
              <a:t>The largest class of particles forms a pellet on the bottom of the centrifuge tube, leaving smaller-sized structures within the supernatant.</a:t>
            </a:r>
          </a:p>
          <a:p>
            <a:r>
              <a:rPr lang="en-US" sz="2900" dirty="0" smtClean="0"/>
              <a:t>Thus, larger molecules sediment quickly and at lower centrifugal forces whereas the smaller molecules take longer time and higher forces.</a:t>
            </a:r>
          </a:p>
          <a:p>
            <a:r>
              <a:rPr lang="en-US" sz="2900" dirty="0" smtClean="0"/>
              <a:t>In the case of particles that are less dense than the medium, the particles will float instead of settling.</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0000" lnSpcReduction="20000"/>
          </a:bodyPr>
          <a:lstStyle/>
          <a:p>
            <a:r>
              <a:rPr lang="en-US" sz="2900" b="1" dirty="0" smtClean="0"/>
              <a:t>Steps of Differential centrifugation</a:t>
            </a:r>
            <a:endParaRPr lang="en-US" sz="2900" dirty="0" smtClean="0"/>
          </a:p>
          <a:p>
            <a:r>
              <a:rPr lang="en-US" sz="2900" dirty="0" smtClean="0"/>
              <a:t>The sample solution is homogenized in the medium containing buffer.</a:t>
            </a:r>
          </a:p>
          <a:p>
            <a:r>
              <a:rPr lang="en-US" sz="2900" dirty="0" smtClean="0"/>
              <a:t>The sample is then placed in the centrifuge tube, which is operated at a particular centrifugal force for a specific time at a particular temperature.</a:t>
            </a:r>
          </a:p>
          <a:p>
            <a:r>
              <a:rPr lang="en-US" sz="2900" dirty="0" smtClean="0"/>
              <a:t>By the end of this operation, a pellet will be formed at the bottom of the tube, which is separated from the supernatant.</a:t>
            </a:r>
          </a:p>
          <a:p>
            <a:r>
              <a:rPr lang="en-US" sz="2900" dirty="0" smtClean="0"/>
              <a:t>The supernatant is added to a new centrifuge tube where it is centrifuged at another speed for a particular time and particular temperature.</a:t>
            </a:r>
          </a:p>
          <a:p>
            <a:r>
              <a:rPr lang="en-US" sz="2900" dirty="0" smtClean="0"/>
              <a:t>Again, the supernatant is separated from the pellets formed.</a:t>
            </a:r>
          </a:p>
          <a:p>
            <a:r>
              <a:rPr lang="en-US" sz="2900" dirty="0" smtClean="0"/>
              <a:t>These steps are continued until all particles are separated from each other.</a:t>
            </a:r>
          </a:p>
          <a:p>
            <a:r>
              <a:rPr lang="en-US" sz="2900" dirty="0" smtClean="0"/>
              <a:t>The particles can then be identified by testing for indicators that are unique to the specific particles.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Uses of Differential centrifugation</a:t>
            </a:r>
            <a:endParaRPr lang="en-US" dirty="0" smtClean="0"/>
          </a:p>
          <a:p>
            <a:r>
              <a:rPr lang="en-US" dirty="0" smtClean="0"/>
              <a:t>Differential centrifugation is commonly used for the separation of cell organelles and membranes found in the cell.</a:t>
            </a:r>
          </a:p>
          <a:p>
            <a:r>
              <a:rPr lang="en-US" dirty="0" smtClean="0"/>
              <a:t>It can also be used for low-resolution separation of the nucleus.</a:t>
            </a:r>
          </a:p>
          <a:p>
            <a:r>
              <a:rPr lang="en-US" dirty="0" smtClean="0"/>
              <a:t>As this technique separates particles based on their sizes, this can be used for the purification of extracts containing larger-sized impurities.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b="1" dirty="0" smtClean="0"/>
              <a:t>Density gradient centrifugation</a:t>
            </a:r>
            <a:endParaRPr lang="en-US" dirty="0" smtClean="0"/>
          </a:p>
          <a:p>
            <a:r>
              <a:rPr lang="en-US" dirty="0" smtClean="0"/>
              <a:t>Density gradient centrifugation is the separation of molecules where the separation is based on the density of the molecules as they pass through a density gradient under a centrifugal force.</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7500" lnSpcReduction="20000"/>
          </a:bodyPr>
          <a:lstStyle/>
          <a:p>
            <a:r>
              <a:rPr lang="en-US" b="1" dirty="0" smtClean="0"/>
              <a:t>Principle of Density gradient centrifugation</a:t>
            </a:r>
            <a:endParaRPr lang="en-US" dirty="0" smtClean="0"/>
          </a:p>
          <a:p>
            <a:r>
              <a:rPr lang="en-US" dirty="0" smtClean="0"/>
              <a:t>Density gradient centrifugation is based on the principle that molecules settle down under a centrifugal force until they reach a medium with the density the same as theirs.</a:t>
            </a:r>
          </a:p>
          <a:p>
            <a:r>
              <a:rPr lang="en-US" dirty="0" smtClean="0"/>
              <a:t>In this case, a medium with a density gradient is employed, which either has to decrease density or increasing density.</a:t>
            </a:r>
          </a:p>
          <a:p>
            <a:r>
              <a:rPr lang="en-US" dirty="0" smtClean="0"/>
              <a:t>Molecules in a sample move through the medium as the sample is rotated creating a centrifugal force.</a:t>
            </a:r>
          </a:p>
          <a:p>
            <a:r>
              <a:rPr lang="en-US" dirty="0" smtClean="0"/>
              <a:t>The more dense molecules begin to move towards the bottom as they move through the density gradient.</a:t>
            </a:r>
          </a:p>
          <a:p>
            <a:r>
              <a:rPr lang="en-US" dirty="0" smtClean="0"/>
              <a:t>The molecules then become suspended at a point in which the density of the particles equals the surrounding medium.</a:t>
            </a:r>
          </a:p>
          <a:p>
            <a:r>
              <a:rPr lang="en-US" dirty="0" smtClean="0"/>
              <a:t>In this way, molecules with different densities are separated at different layers which can then be recovered by various processes.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b="1" dirty="0" smtClean="0"/>
              <a:t>Steps of Density gradient centrifugation</a:t>
            </a:r>
            <a:endParaRPr lang="en-US" dirty="0" smtClean="0"/>
          </a:p>
          <a:p>
            <a:r>
              <a:rPr lang="en-US" dirty="0" smtClean="0"/>
              <a:t>A density gradient of a medium is created by gently laying the lower concentration over the higher concentrations in a centrifuge tube.</a:t>
            </a:r>
          </a:p>
          <a:p>
            <a:r>
              <a:rPr lang="en-US" dirty="0" smtClean="0"/>
              <a:t>The sample is then placed over the gradient, and the tubes are placed in an ultracentrifuge.</a:t>
            </a:r>
          </a:p>
          <a:p>
            <a:r>
              <a:rPr lang="en-US" dirty="0" smtClean="0"/>
              <a:t>The particles travel through the gradient until they reach a point at which their density matches the density of the surrounding medium.</a:t>
            </a:r>
          </a:p>
          <a:p>
            <a:r>
              <a:rPr lang="en-US" dirty="0" smtClean="0"/>
              <a:t>The fractions are removed and separated, obtaining the particles as isolated units.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en-US" b="1" dirty="0" smtClean="0"/>
              <a:t>Uses of Density gradient centrifugation</a:t>
            </a:r>
            <a:endParaRPr lang="en-US" dirty="0" smtClean="0"/>
          </a:p>
          <a:p>
            <a:r>
              <a:rPr lang="en-US" dirty="0" smtClean="0"/>
              <a:t>Density gradient centrifugation can be applied for the purification of large volumes of </a:t>
            </a:r>
            <a:r>
              <a:rPr lang="en-US" dirty="0" err="1" smtClean="0"/>
              <a:t>biomolecules</a:t>
            </a:r>
            <a:r>
              <a:rPr lang="en-US" dirty="0" smtClean="0"/>
              <a:t>.</a:t>
            </a:r>
          </a:p>
          <a:p>
            <a:r>
              <a:rPr lang="en-US" dirty="0" smtClean="0"/>
              <a:t>It can even be used for the purification of different viruses which aids their further studies.</a:t>
            </a:r>
          </a:p>
          <a:p>
            <a:r>
              <a:rPr lang="en-US" dirty="0" smtClean="0"/>
              <a:t>This technique can be used both as a separation technique and the technique for the determination of densities of various particles.</a:t>
            </a:r>
          </a:p>
          <a:p>
            <a:r>
              <a:rPr lang="en-US" dirty="0" smtClean="0"/>
              <a:t>Density gradient centrifugation is of two types.</a:t>
            </a:r>
          </a:p>
          <a:p>
            <a:r>
              <a:rPr lang="en-US" dirty="0" smtClean="0"/>
              <a:t>They are </a:t>
            </a:r>
            <a:r>
              <a:rPr lang="en-US" dirty="0" err="1" smtClean="0"/>
              <a:t>Isopycnic</a:t>
            </a:r>
            <a:r>
              <a:rPr lang="en-US" dirty="0" smtClean="0"/>
              <a:t> centrifugation and Rate-zonal density gradient centrifugation</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b="1" dirty="0" err="1" smtClean="0"/>
              <a:t>Isopycnic</a:t>
            </a:r>
            <a:r>
              <a:rPr lang="en-US" b="1" dirty="0" smtClean="0"/>
              <a:t> centrifugation</a:t>
            </a:r>
            <a:endParaRPr lang="en-US" dirty="0" smtClean="0"/>
          </a:p>
          <a:p>
            <a:r>
              <a:rPr lang="en-US" dirty="0" err="1" smtClean="0"/>
              <a:t>Isopycnic</a:t>
            </a:r>
            <a:r>
              <a:rPr lang="en-US" dirty="0" smtClean="0"/>
              <a:t> centrifugation is a type of centrifugation where the particles in a sample are separated on the basis of their densities as centrifugal force is applied to the sample.</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r>
              <a:rPr lang="en-US" b="1" dirty="0" smtClean="0"/>
              <a:t>Principle of </a:t>
            </a:r>
            <a:r>
              <a:rPr lang="en-US" b="1" dirty="0" err="1" smtClean="0"/>
              <a:t>Isopycnic</a:t>
            </a:r>
            <a:r>
              <a:rPr lang="en-US" b="1" dirty="0" smtClean="0"/>
              <a:t> centrifugation</a:t>
            </a:r>
            <a:endParaRPr lang="en-US" dirty="0" smtClean="0"/>
          </a:p>
          <a:p>
            <a:r>
              <a:rPr lang="en-US" dirty="0" err="1" smtClean="0"/>
              <a:t>Isopycnic</a:t>
            </a:r>
            <a:r>
              <a:rPr lang="en-US" dirty="0" smtClean="0"/>
              <a:t> centrifugation is also termed the equilibrium centrifugation as the separation of particles takes place solely on the basis of their densities and not on their sizes.</a:t>
            </a:r>
          </a:p>
          <a:p>
            <a:r>
              <a:rPr lang="en-US" dirty="0" smtClean="0"/>
              <a:t>The particles move towards the bottom, and the movement is based on the size of the particles. And, the flow ceases once the density of the particle becomes equal to the density of the surrounding medium.</a:t>
            </a:r>
          </a:p>
          <a:p>
            <a:r>
              <a:rPr lang="en-US" dirty="0" smtClean="0"/>
              <a:t>The density in the gradient increases as we move down the tube towards the bottom. As a result, the particles with higher densities settle down at the bottom, followed by less dense particles that form bands above the denser particles.</a:t>
            </a:r>
          </a:p>
          <a:p>
            <a:r>
              <a:rPr lang="en-US" dirty="0" smtClean="0"/>
              <a:t>It is considered as a true equilibrium as this depends directly on the buoyant densities and not the sizes of the particles.</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US" b="1" dirty="0" smtClean="0"/>
              <a:t>Steps of </a:t>
            </a:r>
            <a:r>
              <a:rPr lang="en-US" b="1" dirty="0" err="1" smtClean="0"/>
              <a:t>Isopycnic</a:t>
            </a:r>
            <a:r>
              <a:rPr lang="en-US" b="1" dirty="0" smtClean="0"/>
              <a:t> centrifugation</a:t>
            </a:r>
            <a:endParaRPr lang="en-US" dirty="0" smtClean="0"/>
          </a:p>
          <a:p>
            <a:r>
              <a:rPr lang="en-US" dirty="0" smtClean="0"/>
              <a:t>A gradient prepared with an increasing density towards the bottom of the tube is prepared. A pre-performed gradient can also be used.</a:t>
            </a:r>
          </a:p>
          <a:p>
            <a:r>
              <a:rPr lang="en-US" dirty="0" smtClean="0"/>
              <a:t>The solution of the biological sample and salt is uniformly distributed in the centrifuge tube and placed inside the centrifuge.</a:t>
            </a:r>
          </a:p>
          <a:p>
            <a:r>
              <a:rPr lang="en-US" dirty="0" smtClean="0"/>
              <a:t>Once the centrifuge is operated, a density gradient of the salt is formed in the tube.</a:t>
            </a:r>
          </a:p>
          <a:p>
            <a:r>
              <a:rPr lang="en-US" dirty="0" smtClean="0"/>
              <a:t>The particles move down the tube and settle down as they reach the region with their respective densities.</a:t>
            </a:r>
          </a:p>
          <a:p>
            <a:r>
              <a:rPr lang="en-US" dirty="0" smtClean="0"/>
              <a:t>The particles are then separated and identified using different other processes.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CENTRIFUGATION</a:t>
            </a:r>
            <a:endParaRPr lang="en-US" dirty="0"/>
          </a:p>
        </p:txBody>
      </p:sp>
      <p:sp>
        <p:nvSpPr>
          <p:cNvPr id="3" name="Content Placeholder 2"/>
          <p:cNvSpPr>
            <a:spLocks noGrp="1"/>
          </p:cNvSpPr>
          <p:nvPr>
            <p:ph sz="quarter" idx="1"/>
          </p:nvPr>
        </p:nvSpPr>
        <p:spPr/>
        <p:txBody>
          <a:bodyPr>
            <a:normAutofit fontScale="85000" lnSpcReduction="20000"/>
          </a:bodyPr>
          <a:lstStyle/>
          <a:p>
            <a:pPr>
              <a:buNone/>
            </a:pPr>
            <a:r>
              <a:rPr lang="en-US" smtClean="0"/>
              <a:t> Contents</a:t>
            </a:r>
            <a:endParaRPr lang="en-US" dirty="0" smtClean="0"/>
          </a:p>
          <a:p>
            <a:r>
              <a:rPr lang="en-US" dirty="0" smtClean="0"/>
              <a:t>Introduction</a:t>
            </a:r>
          </a:p>
          <a:p>
            <a:r>
              <a:rPr lang="en-US" dirty="0" smtClean="0"/>
              <a:t>Centrifuge-Rotors and types</a:t>
            </a:r>
          </a:p>
          <a:p>
            <a:pPr>
              <a:buNone/>
            </a:pPr>
            <a:r>
              <a:rPr lang="en-US" dirty="0" smtClean="0"/>
              <a:t>    Fixed angle rotors</a:t>
            </a:r>
          </a:p>
          <a:p>
            <a:pPr>
              <a:buNone/>
            </a:pPr>
            <a:r>
              <a:rPr lang="en-US" dirty="0" smtClean="0"/>
              <a:t>    Swinging bucket rotors</a:t>
            </a:r>
          </a:p>
          <a:p>
            <a:pPr>
              <a:buNone/>
            </a:pPr>
            <a:r>
              <a:rPr lang="en-US" dirty="0" smtClean="0"/>
              <a:t>    Vertical rotors</a:t>
            </a:r>
          </a:p>
          <a:p>
            <a:r>
              <a:rPr lang="en-US" dirty="0" smtClean="0"/>
              <a:t>Types of centrifugation</a:t>
            </a:r>
          </a:p>
          <a:p>
            <a:pPr>
              <a:buNone/>
            </a:pPr>
            <a:r>
              <a:rPr lang="en-US" dirty="0" smtClean="0"/>
              <a:t>    Differential centrifugation</a:t>
            </a:r>
          </a:p>
          <a:p>
            <a:pPr>
              <a:buNone/>
            </a:pPr>
            <a:r>
              <a:rPr lang="en-US" dirty="0" smtClean="0"/>
              <a:t>    Density gradient centrifugation</a:t>
            </a:r>
          </a:p>
          <a:p>
            <a:pPr>
              <a:buNone/>
            </a:pPr>
            <a:r>
              <a:rPr lang="en-US" dirty="0" smtClean="0"/>
              <a:t>    </a:t>
            </a:r>
            <a:r>
              <a:rPr lang="en-US" dirty="0" err="1" smtClean="0"/>
              <a:t>Isopycnic</a:t>
            </a:r>
            <a:r>
              <a:rPr lang="en-US" dirty="0" smtClean="0"/>
              <a:t> centrifugation</a:t>
            </a:r>
          </a:p>
          <a:p>
            <a:pPr>
              <a:buNone/>
            </a:pPr>
            <a:r>
              <a:rPr lang="en-US" dirty="0" smtClean="0"/>
              <a:t>    Rate zonal centrifugation</a:t>
            </a:r>
          </a:p>
          <a:p>
            <a:pPr>
              <a:buNone/>
            </a:pPr>
            <a:r>
              <a:rPr lang="en-US" dirty="0" smtClean="0"/>
              <a:t>     </a:t>
            </a:r>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Uses of </a:t>
            </a:r>
            <a:r>
              <a:rPr lang="en-US" b="1" dirty="0" err="1" smtClean="0"/>
              <a:t>Isopycnic</a:t>
            </a:r>
            <a:r>
              <a:rPr lang="en-US" b="1" dirty="0" smtClean="0"/>
              <a:t> centrifugation</a:t>
            </a:r>
            <a:endParaRPr lang="en-US" dirty="0" smtClean="0"/>
          </a:p>
          <a:p>
            <a:r>
              <a:rPr lang="en-US" dirty="0" err="1" smtClean="0"/>
              <a:t>Isopycnic</a:t>
            </a:r>
            <a:r>
              <a:rPr lang="en-US" dirty="0" smtClean="0"/>
              <a:t> centrifugation can be applied for the purification of large volumes of </a:t>
            </a:r>
            <a:r>
              <a:rPr lang="en-US" dirty="0" err="1" smtClean="0"/>
              <a:t>biomolecules</a:t>
            </a:r>
            <a:r>
              <a:rPr lang="en-US" dirty="0" smtClean="0"/>
              <a:t>.</a:t>
            </a:r>
          </a:p>
          <a:p>
            <a:r>
              <a:rPr lang="en-US" dirty="0" smtClean="0"/>
              <a:t>This technique can be used as a technique for the determination of densities of various particles.</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b="1" dirty="0" smtClean="0"/>
              <a:t>Rate-zonal density gradient centrifugation/ Moving Zone Centrifugation</a:t>
            </a:r>
            <a:endParaRPr lang="en-US" dirty="0" smtClean="0"/>
          </a:p>
          <a:p>
            <a:r>
              <a:rPr lang="en-US" dirty="0" smtClean="0"/>
              <a:t>Rate-zonal density gradient centrifugation is a type of centrifugation that separates particles on the basis of their shape as size and works on the same principle of density gradient centrifugation but works in a different way. It is also called the moving zone centrifugation.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0000" lnSpcReduction="20000"/>
          </a:bodyPr>
          <a:lstStyle/>
          <a:p>
            <a:r>
              <a:rPr lang="en-US" b="1" dirty="0" smtClean="0"/>
              <a:t>Principle of Rate-zonal density gradient centrifugation</a:t>
            </a:r>
            <a:endParaRPr lang="en-US" dirty="0" smtClean="0"/>
          </a:p>
          <a:p>
            <a:r>
              <a:rPr lang="en-US" dirty="0" smtClean="0"/>
              <a:t>Rate zonal centrifugation fractionates particles by both size and shape.</a:t>
            </a:r>
          </a:p>
          <a:p>
            <a:r>
              <a:rPr lang="en-US" dirty="0" smtClean="0"/>
              <a:t>The procedure is to layer a sample in a restricted zone on top of a pre-poured density gradient. The density gradient is then centrifuged.</a:t>
            </a:r>
          </a:p>
          <a:p>
            <a:r>
              <a:rPr lang="en-US" dirty="0" smtClean="0"/>
              <a:t>All particles migrate into the density gradient because the density gradient has only densities much lower than the densities of the particles being centrifuged.</a:t>
            </a:r>
          </a:p>
          <a:p>
            <a:r>
              <a:rPr lang="en-US" dirty="0" smtClean="0"/>
              <a:t>The particles are fractionated primarily by size and shape. The larger a particle is, the more rapidly it sediments.</a:t>
            </a:r>
          </a:p>
          <a:p>
            <a:r>
              <a:rPr lang="en-US" dirty="0" smtClean="0"/>
              <a:t>The more spherically symmetrical a particle is, the more rapidly it sediments.</a:t>
            </a:r>
          </a:p>
          <a:p>
            <a:r>
              <a:rPr lang="en-US" dirty="0" smtClean="0"/>
              <a:t>The particles sediment through the gradient at a rate that is a function of their sedimentation coefficient.</a:t>
            </a:r>
          </a:p>
          <a:p>
            <a:r>
              <a:rPr lang="en-US" dirty="0" smtClean="0"/>
              <a:t>Unlike differential centrifugation where the sample is distributed throughout the medium, in rate-zonal centrifugation, the sample is initially present only on top of the gradient as a narrow band.</a:t>
            </a:r>
          </a:p>
          <a:p>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US" b="1" dirty="0" smtClean="0"/>
              <a:t>Steps of Rate-zonal density gradient centrifugation</a:t>
            </a:r>
            <a:endParaRPr lang="en-US" dirty="0" smtClean="0"/>
          </a:p>
          <a:p>
            <a:r>
              <a:rPr lang="en-US" dirty="0" smtClean="0"/>
              <a:t>A density gradient is prepared in a centrifuge tube before applying the sample.</a:t>
            </a:r>
          </a:p>
          <a:p>
            <a:r>
              <a:rPr lang="en-US" dirty="0" smtClean="0"/>
              <a:t>The same is then layered on the top of the gradient in the form of a band.</a:t>
            </a:r>
          </a:p>
          <a:p>
            <a:r>
              <a:rPr lang="en-US" dirty="0" smtClean="0"/>
              <a:t>During centrifugation, fast-moving particles (larger in size and circular in shape) move ahead of slower particles so that different particles are separated as various bands on different parts of the gradient.</a:t>
            </a:r>
          </a:p>
          <a:p>
            <a:r>
              <a:rPr lang="en-US" dirty="0" smtClean="0"/>
              <a:t>The particles are separated on the basis of their sedimentation coefficients, and they are obtained from the bottom of the tube through a perforation.</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10000"/>
          </a:bodyPr>
          <a:lstStyle/>
          <a:p>
            <a:r>
              <a:rPr lang="en-US" b="1" dirty="0" smtClean="0"/>
              <a:t>Uses of Rate-zonal density gradient centrifugation</a:t>
            </a:r>
            <a:endParaRPr lang="en-US" dirty="0" smtClean="0"/>
          </a:p>
          <a:p>
            <a:r>
              <a:rPr lang="en-US" dirty="0" smtClean="0"/>
              <a:t>Rate-zonal differential centrifugation has been used for the separation of viruses as they have components that are of different size and density that are unique to each virus.</a:t>
            </a:r>
          </a:p>
          <a:p>
            <a:r>
              <a:rPr lang="en-US" dirty="0" smtClean="0"/>
              <a:t>This method has been employed for the fractionation of RNA on sucrose gradients.</a:t>
            </a:r>
          </a:p>
          <a:p>
            <a:r>
              <a:rPr lang="en-US" dirty="0" smtClean="0"/>
              <a:t>Besides, rate-zonal differential centrifugation has also been used for the separation, purification and fractionation of DNA molecules from both viruses and bacteria.</a:t>
            </a:r>
          </a:p>
          <a:p>
            <a:r>
              <a:rPr lang="en-US" dirty="0" smtClean="0"/>
              <a:t>The fractionation of </a:t>
            </a:r>
            <a:r>
              <a:rPr lang="en-US" dirty="0" err="1" smtClean="0"/>
              <a:t>polysomes</a:t>
            </a:r>
            <a:r>
              <a:rPr lang="en-US" dirty="0" smtClean="0"/>
              <a:t> and ribosome subunits has been one of the earliest applications of this method.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Centrifugation is the technique of separating components where the centrifugal force/ acceleration causes the denser molecules to move towards the periphery while the less dense particles move to the center.</a:t>
            </a:r>
            <a:endParaRPr lang="en-US" dirty="0" smtClean="0"/>
          </a:p>
          <a:p>
            <a:r>
              <a:rPr lang="en-US" dirty="0" smtClean="0"/>
              <a:t>The process of centrifugation relies on the perpendicular force created when a sample is rotated about a fixed point.</a:t>
            </a:r>
          </a:p>
          <a:p>
            <a:r>
              <a:rPr lang="en-US" dirty="0" smtClean="0"/>
              <a:t>The rate of centrifugation is dependent on the size and density of the particles present in the solution.</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en-US" b="1" dirty="0" smtClean="0"/>
              <a:t>A centrifuge is a device used to separate components of a mixture on the basis of their size, density, the viscosity of the medium, and the rotor speed.</a:t>
            </a:r>
            <a:endParaRPr lang="en-US" dirty="0" smtClean="0"/>
          </a:p>
          <a:p>
            <a:r>
              <a:rPr lang="en-US" dirty="0" smtClean="0"/>
              <a:t>The centrifuge is commonly used in laboratories for the separation of biological molecules from a crude extract.</a:t>
            </a:r>
          </a:p>
          <a:p>
            <a:r>
              <a:rPr lang="en-US" dirty="0" smtClean="0"/>
              <a:t>In a centrifuge, the sample is kept in a rotor that is rotated about a fixed point (axis), resulting in strong force perpendicular to the axis.</a:t>
            </a:r>
          </a:p>
          <a:p>
            <a:r>
              <a:rPr lang="en-US" dirty="0" smtClean="0"/>
              <a:t>There are different types of centrifuge used for the separation of different molecules, but they all work on the principle of sedimentation.</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en-US" dirty="0" smtClean="0"/>
              <a:t>Rotors in centrifuges are the motor devices that house the tubes with the samples. Centrifuge rotors are designed to generate rotation speed that can bring about the separation of components in a sample. There are three main types of rotors used in a centrifuge, which are:</a:t>
            </a:r>
          </a:p>
          <a:p>
            <a:r>
              <a:rPr lang="en-US" b="1" dirty="0" smtClean="0"/>
              <a:t>1. Fixed angle rotors</a:t>
            </a:r>
            <a:endParaRPr lang="en-US" dirty="0" smtClean="0"/>
          </a:p>
          <a:p>
            <a:r>
              <a:rPr lang="en-US" b="1" dirty="0" smtClean="0"/>
              <a:t>2. Swinging bucket rotors/ Horizontal rotors</a:t>
            </a:r>
            <a:endParaRPr lang="en-US" dirty="0" smtClean="0"/>
          </a:p>
          <a:p>
            <a:r>
              <a:rPr lang="en-US" b="1" dirty="0" smtClean="0"/>
              <a:t>3. Vertical rotors</a:t>
            </a:r>
            <a:endParaRPr lang="en-US" dirty="0" smtClean="0"/>
          </a:p>
          <a:p>
            <a:pPr>
              <a:buNone/>
            </a:pP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pPr>
              <a:buNone/>
            </a:pPr>
            <a:r>
              <a:rPr lang="en-US" b="1" dirty="0" smtClean="0"/>
              <a:t>   1.Fixed angle rotors</a:t>
            </a:r>
            <a:endParaRPr lang="en-US" dirty="0" smtClean="0"/>
          </a:p>
          <a:p>
            <a:r>
              <a:rPr lang="en-US" dirty="0" smtClean="0"/>
              <a:t>These rotors hold the sample tubes at an angle of 45° in relation to the axis of the rotor.</a:t>
            </a:r>
          </a:p>
          <a:p>
            <a:r>
              <a:rPr lang="en-US" dirty="0" smtClean="0"/>
              <a:t>In this type of rotor, the particles strike the opposite side of the tube where the particles finally slide down and are collected at the bottom.</a:t>
            </a:r>
          </a:p>
          <a:p>
            <a:r>
              <a:rPr lang="en-US" dirty="0" smtClean="0"/>
              <a:t>These are faster than other types of rotors as the </a:t>
            </a:r>
            <a:r>
              <a:rPr lang="en-US" dirty="0" err="1" smtClean="0"/>
              <a:t>pathlength</a:t>
            </a:r>
            <a:r>
              <a:rPr lang="en-US" dirty="0" smtClean="0"/>
              <a:t> of the tubes increases.</a:t>
            </a:r>
          </a:p>
          <a:p>
            <a:r>
              <a:rPr lang="en-US" dirty="0" smtClean="0"/>
              <a:t>However, as the direction of the force is different from the position of the tube, some particles might remain at the sides of the tubes.</a:t>
            </a:r>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pPr>
              <a:buNone/>
            </a:pPr>
            <a:r>
              <a:rPr lang="en-US" b="1" dirty="0" smtClean="0"/>
              <a:t>2. Swinging bucket rotors/ Horizontal rotors</a:t>
            </a:r>
            <a:endParaRPr lang="en-US" dirty="0" smtClean="0"/>
          </a:p>
          <a:p>
            <a:r>
              <a:rPr lang="en-US" dirty="0" smtClean="0"/>
              <a:t>Swinging bucket rotors hold the tubes at an angle of 90° as the rotor swings as the process is started.</a:t>
            </a:r>
          </a:p>
          <a:p>
            <a:r>
              <a:rPr lang="en-US" dirty="0" smtClean="0"/>
              <a:t>In this rotor, the tubes are suspended in the racks that allow the tubes to be moved enough to acquire the horizontal position.</a:t>
            </a:r>
          </a:p>
          <a:p>
            <a:r>
              <a:rPr lang="en-US" dirty="0" smtClean="0"/>
              <a:t>In this type of rotors, the particles are present along the direction or the path of the force that allows the particles to be moved away from the rotor towards the bottom of the tubes.</a:t>
            </a:r>
          </a:p>
          <a:p>
            <a:r>
              <a:rPr lang="en-US" dirty="0" smtClean="0"/>
              <a:t>Because the tubes remain horizontal, the supernatant remains as a flat surface allowing the deposited particles to be separated from the supernatant.</a:t>
            </a:r>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pPr>
              <a:buNone/>
            </a:pPr>
            <a:r>
              <a:rPr lang="en-US" b="1" dirty="0" smtClean="0"/>
              <a:t>3. Vertical rotors</a:t>
            </a:r>
            <a:endParaRPr lang="en-US" dirty="0" smtClean="0"/>
          </a:p>
          <a:p>
            <a:r>
              <a:rPr lang="en-US" dirty="0" smtClean="0"/>
              <a:t>Vertical rotors provide the shortest </a:t>
            </a:r>
            <a:r>
              <a:rPr lang="en-US" dirty="0" err="1" smtClean="0"/>
              <a:t>pathlength</a:t>
            </a:r>
            <a:r>
              <a:rPr lang="en-US" dirty="0" smtClean="0"/>
              <a:t>, fastest run time, and the highest resolution of all the rotors.</a:t>
            </a:r>
          </a:p>
          <a:p>
            <a:r>
              <a:rPr lang="en-US" dirty="0" smtClean="0"/>
              <a:t>In vertical rotors, the tubes are vertical during the operation of the centrifuge.</a:t>
            </a:r>
          </a:p>
          <a:p>
            <a:r>
              <a:rPr lang="en-US" dirty="0" smtClean="0"/>
              <a:t>The yield of the rotor is not as ideal as the position of the tube doesn’t align with the direction of the centrifugal force.</a:t>
            </a:r>
          </a:p>
          <a:p>
            <a:r>
              <a:rPr lang="en-US" dirty="0" smtClean="0"/>
              <a:t>As a result, instead of settling down, particles tend o spread towards the outer wall of the tubes.</a:t>
            </a:r>
          </a:p>
          <a:p>
            <a:r>
              <a:rPr lang="en-US" dirty="0" smtClean="0"/>
              <a:t>These are commonly used in </a:t>
            </a:r>
            <a:r>
              <a:rPr lang="en-US" dirty="0" err="1" smtClean="0"/>
              <a:t>isopycnic</a:t>
            </a:r>
            <a:r>
              <a:rPr lang="en-US" dirty="0" smtClean="0"/>
              <a:t> and density gradient centrifugation.</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TYPES OF CENTRIFUGATION</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r>
              <a:rPr lang="en-US" dirty="0" smtClean="0"/>
              <a:t>There are two main types of centrifugation.</a:t>
            </a:r>
          </a:p>
          <a:p>
            <a:r>
              <a:rPr lang="en-US" dirty="0" smtClean="0"/>
              <a:t>They are Differential centrifugation and Density gradient centrifugation.</a:t>
            </a:r>
          </a:p>
          <a:p>
            <a:r>
              <a:rPr lang="en-US" b="1" dirty="0" smtClean="0"/>
              <a:t>Differential centrifugation</a:t>
            </a:r>
            <a:endParaRPr lang="en-US" dirty="0" smtClean="0"/>
          </a:p>
          <a:p>
            <a:r>
              <a:rPr lang="en-US" dirty="0" smtClean="0"/>
              <a:t>Differential centrifugation is a type of centrifugation process in which components are separately settled down a centrifuge tube by applying a series of increasing centrifugal force.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67</TotalTime>
  <Words>1850</Words>
  <Application>Microsoft Office PowerPoint</Application>
  <PresentationFormat>On-screen Show (4:3)</PresentationFormat>
  <Paragraphs>125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Civic</vt:lpstr>
      <vt:lpstr>                                                   </vt:lpstr>
      <vt:lpstr>CENTRIFUGATION</vt:lpstr>
      <vt:lpstr>Slide 3</vt:lpstr>
      <vt:lpstr>Slide 4</vt:lpstr>
      <vt:lpstr>Slide 5</vt:lpstr>
      <vt:lpstr>Slide 6</vt:lpstr>
      <vt:lpstr>Slide 7</vt:lpstr>
      <vt:lpstr>Slide 8</vt:lpstr>
      <vt:lpstr>TYPES OF CENTRIFUGATION</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CENTRIFUGATION</dc:title>
  <dc:creator>Nivetha</dc:creator>
  <cp:lastModifiedBy>Windows User</cp:lastModifiedBy>
  <cp:revision>15</cp:revision>
  <dcterms:created xsi:type="dcterms:W3CDTF">2006-08-16T00:00:00Z</dcterms:created>
  <dcterms:modified xsi:type="dcterms:W3CDTF">2020-10-21T06:31:02Z</dcterms:modified>
</cp:coreProperties>
</file>