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3" r:id="rId4"/>
    <p:sldId id="261" r:id="rId5"/>
    <p:sldId id="257" r:id="rId6"/>
    <p:sldId id="258" r:id="rId7"/>
    <p:sldId id="264" r:id="rId8"/>
    <p:sldId id="262" r:id="rId9"/>
    <p:sldId id="259"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10/21/2020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851648" cy="1828800"/>
          </a:xfrm>
        </p:spPr>
        <p:txBody>
          <a:bodyPr>
            <a:normAutofit fontScale="90000"/>
          </a:bodyPr>
          <a:lstStyle/>
          <a:p>
            <a:pPr algn="ctr"/>
            <a:r>
              <a:rPr lang="en-US" sz="2000" dirty="0" smtClean="0">
                <a:solidFill>
                  <a:schemeClr val="tx1"/>
                </a:solidFill>
              </a:rPr>
              <a:t>TITLE OF THE COURSE: AGRICULTURE &amp; ENVIRONMENTAL MICROBIOLOGY</a:t>
            </a:r>
            <a:br>
              <a:rPr lang="en-US" sz="2000" dirty="0" smtClean="0">
                <a:solidFill>
                  <a:schemeClr val="tx1"/>
                </a:solidFill>
              </a:rPr>
            </a:br>
            <a:r>
              <a:rPr lang="en-US" sz="2000" dirty="0" smtClean="0">
                <a:solidFill>
                  <a:schemeClr val="tx1"/>
                </a:solidFill>
              </a:rPr>
              <a:t>TOPIC: CITRUS CANKER</a:t>
            </a:r>
            <a:br>
              <a:rPr lang="en-US" sz="2000" dirty="0" smtClean="0">
                <a:solidFill>
                  <a:schemeClr val="tx1"/>
                </a:solidFill>
              </a:rPr>
            </a:br>
            <a:r>
              <a:rPr lang="en-US" sz="2000" dirty="0" smtClean="0">
                <a:solidFill>
                  <a:schemeClr val="tx1"/>
                </a:solidFill>
              </a:rPr>
              <a:t>HANDLED BY: RM.LAKSHMANAN</a:t>
            </a:r>
            <a:br>
              <a:rPr lang="en-US" sz="2000" dirty="0" smtClean="0">
                <a:solidFill>
                  <a:schemeClr val="tx1"/>
                </a:solidFill>
              </a:rPr>
            </a:br>
            <a:r>
              <a:rPr lang="en-US" sz="2000" dirty="0" smtClean="0">
                <a:solidFill>
                  <a:schemeClr val="tx1"/>
                </a:solidFill>
              </a:rPr>
              <a:t>ASSOCIATE PROFESSOR &amp; HEAD</a:t>
            </a:r>
            <a:br>
              <a:rPr lang="en-US" sz="2000" dirty="0" smtClean="0">
                <a:solidFill>
                  <a:schemeClr val="tx1"/>
                </a:solidFill>
              </a:rPr>
            </a:br>
            <a:r>
              <a:rPr lang="en-US" sz="2000" dirty="0" smtClean="0">
                <a:solidFill>
                  <a:schemeClr val="tx1"/>
                </a:solidFill>
              </a:rPr>
              <a:t>DEPARTMENT OF MICROBIOLOGY</a:t>
            </a:r>
            <a:br>
              <a:rPr lang="en-US" sz="2000" dirty="0" smtClean="0">
                <a:solidFill>
                  <a:schemeClr val="tx1"/>
                </a:solidFill>
              </a:rPr>
            </a:br>
            <a:r>
              <a:rPr lang="en-US" sz="2000" dirty="0" smtClean="0">
                <a:solidFill>
                  <a:schemeClr val="tx1"/>
                </a:solidFill>
                <a:effectLst>
                  <a:outerShdw blurRad="31750" dist="25400" dir="5400000" algn="tl" rotWithShape="0">
                    <a:srgbClr val="000000">
                      <a:alpha val="25000"/>
                    </a:srgbClr>
                  </a:outerShdw>
                </a:effectLst>
                <a:ea typeface="+mn-ea"/>
                <a:cs typeface="+mn-cs"/>
              </a:rPr>
              <a:t>HAJEE </a:t>
            </a:r>
            <a:r>
              <a:rPr lang="en-US" sz="2000" smtClean="0">
                <a:solidFill>
                  <a:schemeClr val="tx1"/>
                </a:solidFill>
                <a:effectLst>
                  <a:outerShdw blurRad="31750" dist="25400" dir="5400000" algn="tl" rotWithShape="0">
                    <a:srgbClr val="000000">
                      <a:alpha val="25000"/>
                    </a:srgbClr>
                  </a:outerShdw>
                </a:effectLst>
                <a:ea typeface="+mn-ea"/>
                <a:cs typeface="+mn-cs"/>
              </a:rPr>
              <a:t>KARUTHA ROWTHER HOWDIA </a:t>
            </a:r>
            <a:r>
              <a:rPr lang="en-US" sz="2000" smtClean="0">
                <a:solidFill>
                  <a:schemeClr val="tx1"/>
                </a:solidFill>
                <a:effectLst>
                  <a:outerShdw blurRad="31750" dist="25400" dir="5400000" algn="tl" rotWithShape="0">
                    <a:srgbClr val="000000">
                      <a:alpha val="25000"/>
                    </a:srgbClr>
                  </a:outerShdw>
                </a:effectLst>
                <a:ea typeface="+mn-ea"/>
                <a:cs typeface="+mn-cs"/>
              </a:rPr>
              <a:t>COLLEGE(AUTONOMOUS), </a:t>
            </a:r>
            <a:r>
              <a:rPr lang="en-US" sz="2000" dirty="0" smtClean="0">
                <a:solidFill>
                  <a:schemeClr val="tx1"/>
                </a:solidFill>
                <a:effectLst>
                  <a:outerShdw blurRad="31750" dist="25400" dir="5400000" algn="tl" rotWithShape="0">
                    <a:srgbClr val="000000">
                      <a:alpha val="25000"/>
                    </a:srgbClr>
                  </a:outerShdw>
                </a:effectLst>
                <a:ea typeface="+mn-ea"/>
                <a:cs typeface="+mn-cs"/>
              </a:rPr>
              <a:t>UTHAMAPALAYAM </a:t>
            </a:r>
            <a:endParaRPr lang="en-US" sz="2000" dirty="0">
              <a:solidFill>
                <a:schemeClr val="tx1"/>
              </a:solidFill>
            </a:endParaRPr>
          </a:p>
        </p:txBody>
      </p:sp>
      <p:sp>
        <p:nvSpPr>
          <p:cNvPr id="3" name="Subtitle 2"/>
          <p:cNvSpPr>
            <a:spLocks noGrp="1"/>
          </p:cNvSpPr>
          <p:nvPr>
            <p:ph type="subTitle" idx="1"/>
          </p:nvPr>
        </p:nvSpPr>
        <p:spPr>
          <a:xfrm>
            <a:off x="1295400" y="3200400"/>
            <a:ext cx="6400800" cy="3124200"/>
          </a:xfrm>
        </p:spPr>
        <p:txBody>
          <a:bodyPr>
            <a:noAutofit/>
          </a:bodyPr>
          <a:lstStyle/>
          <a:p>
            <a:pPr algn="l">
              <a:buFont typeface="Arial" pitchFamily="34" charset="0"/>
              <a:buChar char="•"/>
            </a:pP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Disposal of infected tree and plant material by burning.</a:t>
            </a:r>
          </a:p>
          <a:p>
            <a:pPr fontAlgn="base"/>
            <a:r>
              <a:rPr lang="en-US" dirty="0" smtClean="0"/>
              <a:t>Removal and destruction of diseased plants to eliminate potential bacteria for future infections.</a:t>
            </a:r>
          </a:p>
          <a:p>
            <a:pPr fontAlgn="base"/>
            <a:r>
              <a:rPr lang="en-US" dirty="0" smtClean="0"/>
              <a:t>Monitoring nearby citrus plants</a:t>
            </a:r>
          </a:p>
          <a:p>
            <a:r>
              <a:rPr lang="en-US" dirty="0" smtClean="0"/>
              <a:t>Streptomycin sulphate 500-1000 </a:t>
            </a:r>
            <a:r>
              <a:rPr lang="en-US" dirty="0" err="1" smtClean="0"/>
              <a:t>ppm</a:t>
            </a:r>
            <a:r>
              <a:rPr lang="en-US" dirty="0" smtClean="0"/>
              <a:t>; or </a:t>
            </a:r>
            <a:r>
              <a:rPr lang="en-US" dirty="0" err="1" smtClean="0"/>
              <a:t>Phytomycin</a:t>
            </a:r>
            <a:r>
              <a:rPr lang="en-US" dirty="0" smtClean="0"/>
              <a:t> 2500 </a:t>
            </a:r>
            <a:r>
              <a:rPr lang="en-US" dirty="0" err="1" smtClean="0"/>
              <a:t>ppm</a:t>
            </a:r>
            <a:r>
              <a:rPr lang="en-US" dirty="0" smtClean="0"/>
              <a:t> or Copper </a:t>
            </a:r>
            <a:r>
              <a:rPr lang="en-US" dirty="0" err="1" smtClean="0"/>
              <a:t>oxychloride</a:t>
            </a:r>
            <a:r>
              <a:rPr lang="en-US" dirty="0" smtClean="0"/>
              <a:t> 0.2% at fortnight intervals.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CITRUS CANKER</a:t>
            </a:r>
            <a:endParaRPr lang="en-US" dirty="0"/>
          </a:p>
        </p:txBody>
      </p:sp>
      <p:sp>
        <p:nvSpPr>
          <p:cNvPr id="3" name="Content Placeholder 2"/>
          <p:cNvSpPr>
            <a:spLocks noGrp="1"/>
          </p:cNvSpPr>
          <p:nvPr>
            <p:ph idx="1"/>
          </p:nvPr>
        </p:nvSpPr>
        <p:spPr/>
        <p:txBody>
          <a:bodyPr/>
          <a:lstStyle/>
          <a:p>
            <a:pPr>
              <a:buNone/>
            </a:pPr>
            <a:r>
              <a:rPr lang="en-US" dirty="0" smtClean="0"/>
              <a:t> Contents</a:t>
            </a:r>
          </a:p>
          <a:p>
            <a:r>
              <a:rPr lang="en-US" dirty="0" smtClean="0"/>
              <a:t>Introduction</a:t>
            </a:r>
          </a:p>
          <a:p>
            <a:r>
              <a:rPr lang="en-US" dirty="0" smtClean="0"/>
              <a:t>Causal organism</a:t>
            </a:r>
          </a:p>
          <a:p>
            <a:r>
              <a:rPr lang="en-US" dirty="0" smtClean="0"/>
              <a:t>Symptoms</a:t>
            </a:r>
          </a:p>
          <a:p>
            <a:r>
              <a:rPr lang="en-US" dirty="0" smtClean="0"/>
              <a:t>Control measures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Font typeface="Arial" pitchFamily="34" charset="0"/>
              <a:buChar char="•"/>
            </a:pPr>
            <a:r>
              <a:rPr lang="en-US" sz="2800" dirty="0" smtClean="0"/>
              <a:t>Citrus canker is a serious bacterial disease of commercial varieties of citrus, and relatives, caused by the bacterium</a:t>
            </a:r>
            <a:r>
              <a:rPr lang="en-US" sz="2800" i="1" dirty="0" smtClean="0"/>
              <a:t> Xanthomonas citri.</a:t>
            </a:r>
          </a:p>
          <a:p>
            <a:pPr>
              <a:buFont typeface="Arial" pitchFamily="34" charset="0"/>
              <a:buChar char="•"/>
            </a:pPr>
            <a:r>
              <a:rPr lang="en-US" sz="2800" dirty="0" smtClean="0"/>
              <a:t> The disease affects the leaves, twigs and fruit causing the leaves to drop and fruit to fall to the ground before it ripens.</a:t>
            </a:r>
          </a:p>
          <a:p>
            <a:pPr>
              <a:buFont typeface="Arial" pitchFamily="34" charset="0"/>
              <a:buChar char="•"/>
            </a:pPr>
            <a:r>
              <a:rPr lang="en-US" sz="2800" dirty="0" smtClean="0"/>
              <a:t>Citrus canker has resulted in heavy economic losses to citrus industries across the globe, due to damage to trees, reduced fruit production and access to export markets and increased cost of management.</a:t>
            </a:r>
          </a:p>
          <a:p>
            <a:pPr>
              <a:buFont typeface="Arial" pitchFamily="34" charset="0"/>
              <a:buChar char="•"/>
            </a:pPr>
            <a:endParaRPr lang="en-US" sz="28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CAUSAL </a:t>
            </a:r>
            <a:r>
              <a:rPr lang="en-US" dirty="0" smtClean="0"/>
              <a:t>ORGANISM</a:t>
            </a:r>
            <a:endParaRPr lang="en-US" dirty="0"/>
          </a:p>
        </p:txBody>
      </p:sp>
      <p:sp>
        <p:nvSpPr>
          <p:cNvPr id="3" name="Content Placeholder 2"/>
          <p:cNvSpPr>
            <a:spLocks noGrp="1"/>
          </p:cNvSpPr>
          <p:nvPr>
            <p:ph idx="1"/>
          </p:nvPr>
        </p:nvSpPr>
        <p:spPr/>
        <p:txBody>
          <a:bodyPr>
            <a:normAutofit lnSpcReduction="10000"/>
          </a:bodyPr>
          <a:lstStyle/>
          <a:p>
            <a:r>
              <a:rPr lang="en-US" i="1" dirty="0" smtClean="0"/>
              <a:t>X. citri</a:t>
            </a:r>
            <a:r>
              <a:rPr lang="en-US" dirty="0" smtClean="0"/>
              <a:t> is part of the </a:t>
            </a:r>
            <a:r>
              <a:rPr lang="en-US" i="1" dirty="0" smtClean="0"/>
              <a:t>Xanthomonas</a:t>
            </a:r>
            <a:r>
              <a:rPr lang="en-US" dirty="0" smtClean="0"/>
              <a:t> genus of phytopathogenic bacteria that inhabit the </a:t>
            </a:r>
            <a:r>
              <a:rPr lang="en-US" dirty="0" err="1" smtClean="0"/>
              <a:t>phyllosphere</a:t>
            </a:r>
            <a:r>
              <a:rPr lang="en-US" dirty="0" smtClean="0"/>
              <a:t> of citrus plants species and crops and produce the citrus canker disease. </a:t>
            </a:r>
          </a:p>
          <a:p>
            <a:r>
              <a:rPr lang="en-US" dirty="0" smtClean="0"/>
              <a:t>Colonies of </a:t>
            </a:r>
            <a:r>
              <a:rPr lang="en-US" i="1" dirty="0" smtClean="0"/>
              <a:t>X. citri</a:t>
            </a:r>
            <a:r>
              <a:rPr lang="en-US" dirty="0" smtClean="0"/>
              <a:t> are circular, convex, mucoid, and shiny. The bacteria are gram-negative, rod-shaped, motile aerobic and </a:t>
            </a:r>
            <a:r>
              <a:rPr lang="en-US" dirty="0" err="1" smtClean="0"/>
              <a:t>nonsporeforming</a:t>
            </a:r>
            <a:r>
              <a:rPr lang="en-US" dirty="0" smtClean="0"/>
              <a:t>.</a:t>
            </a:r>
          </a:p>
          <a:p>
            <a:r>
              <a:rPr lang="en-US" dirty="0" smtClean="0"/>
              <a:t>This bacterium thrives in warm, moist conditions and disease development is optimal at 30 ̊C. It oozes out from diseased plant parts where there is ample free moisture and easily spreads to cause new infections.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natural transmission mode is through wind and rains that spread the disease over short distances by splashing it onto other plants. </a:t>
            </a:r>
          </a:p>
          <a:p>
            <a:r>
              <a:rPr lang="en-US" dirty="0" smtClean="0"/>
              <a:t>The primary way citrus canker spreads across locations is that human activities can move infected materials (</a:t>
            </a:r>
            <a:r>
              <a:rPr lang="en-US" dirty="0" err="1" smtClean="0"/>
              <a:t>budwood</a:t>
            </a:r>
            <a:r>
              <a:rPr lang="en-US" dirty="0" smtClean="0"/>
              <a:t> and fruit) from one place to another.</a:t>
            </a:r>
          </a:p>
          <a:p>
            <a:r>
              <a:rPr lang="en-US" dirty="0" smtClean="0"/>
              <a:t> The disease also spreads from tree to tree through mechanical contact with pruning and other equipment.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SYMPTOMS</a:t>
            </a:r>
            <a:endParaRPr lang="en-US" dirty="0"/>
          </a:p>
        </p:txBody>
      </p:sp>
      <p:sp>
        <p:nvSpPr>
          <p:cNvPr id="3" name="Content Placeholder 2"/>
          <p:cNvSpPr>
            <a:spLocks noGrp="1"/>
          </p:cNvSpPr>
          <p:nvPr>
            <p:ph idx="1"/>
          </p:nvPr>
        </p:nvSpPr>
        <p:spPr/>
        <p:txBody>
          <a:bodyPr>
            <a:normAutofit/>
          </a:bodyPr>
          <a:lstStyle/>
          <a:p>
            <a:pPr fontAlgn="base"/>
            <a:r>
              <a:rPr lang="en-US" dirty="0" smtClean="0"/>
              <a:t>The bacterium grows and multiplies in diseased plant parts—all aboveground parts of the citrus tree are susceptible. Citrus canker causes premature leaf and fruit drop, twig dieback, general decline, and blemished fruit . </a:t>
            </a:r>
          </a:p>
          <a:p>
            <a:pPr fontAlgn="base"/>
            <a:r>
              <a:rPr lang="en-US" dirty="0" smtClean="0"/>
              <a:t>Blister-like lesions on leaves and fruit start small and expand as the disease progresses. These lesions may darken to tan or black and develop a water-soaked margin with a yellow halo surrounding it.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smtClean="0"/>
              <a:t>The center of the lesion on leaves as well as on stems and twigs can appear raised and corky or scabby , surrounded by a water-soaked margin. </a:t>
            </a:r>
          </a:p>
          <a:p>
            <a:pPr fontAlgn="base"/>
            <a:r>
              <a:rPr lang="en-US" dirty="0" smtClean="0"/>
              <a:t>Mature lesions on older symptomatic leaves may have a shot-hole look  and these lesions eventually die and fall out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esions-on-leaves.jpg"/>
          <p:cNvPicPr>
            <a:picLocks noGrp="1" noChangeAspect="1"/>
          </p:cNvPicPr>
          <p:nvPr>
            <p:ph idx="1"/>
          </p:nvPr>
        </p:nvPicPr>
        <p:blipFill>
          <a:blip r:embed="rId2"/>
          <a:stretch>
            <a:fillRect/>
          </a:stretch>
        </p:blipFill>
        <p:spPr>
          <a:xfrm>
            <a:off x="2057400" y="1828800"/>
            <a:ext cx="4876800" cy="460408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CONTROL MEASURES</a:t>
            </a:r>
            <a:endParaRPr lang="en-US" dirty="0"/>
          </a:p>
        </p:txBody>
      </p:sp>
      <p:sp>
        <p:nvSpPr>
          <p:cNvPr id="3" name="Content Placeholder 2"/>
          <p:cNvSpPr>
            <a:spLocks noGrp="1"/>
          </p:cNvSpPr>
          <p:nvPr>
            <p:ph idx="1"/>
          </p:nvPr>
        </p:nvSpPr>
        <p:spPr/>
        <p:txBody>
          <a:bodyPr>
            <a:normAutofit/>
          </a:bodyPr>
          <a:lstStyle/>
          <a:p>
            <a:pPr fontAlgn="base"/>
            <a:r>
              <a:rPr lang="en-US" dirty="0" smtClean="0"/>
              <a:t>Since there is no cure for the bacterium, prevention is the best approach to managing citrus canker.</a:t>
            </a:r>
          </a:p>
          <a:p>
            <a:pPr fontAlgn="base"/>
            <a:r>
              <a:rPr lang="en-US" dirty="0" smtClean="0"/>
              <a:t>Use  of good sanitation practices to reduce potential disease spread. Practice general cleanliness and use alcohol-based sanitizers, bleach solution, and antibacterial soap solutions to decontaminate equipment and tools and reduce the risks associated with human and mechanical transmission of the disease.</a:t>
            </a:r>
          </a:p>
          <a:p>
            <a:pPr fontAlgn="base">
              <a:buNone/>
            </a:pPr>
            <a:r>
              <a:rPr lang="en-US" dirty="0" smtClean="0"/>
              <a:t>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TotalTime>
  <Words>226</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TITLE OF THE COURSE: AGRICULTURE &amp; ENVIRONMENTAL MICROBIOLOGY TOPIC: CITRUS CANKER HANDLED BY: RM.LAKSHMANAN ASSOCIATE PROFESSOR &amp; HEAD DEPARTMENT OF MICROBIOLOGY HAJEE KARUTHA ROWTHER HOWDIA COLLEGE(AUTONOMOUS), UTHAMAPALAYAM </vt:lpstr>
      <vt:lpstr>CITRUS CANKER</vt:lpstr>
      <vt:lpstr>Slide 3</vt:lpstr>
      <vt:lpstr>CAUSAL ORGANISM</vt:lpstr>
      <vt:lpstr>Slide 5</vt:lpstr>
      <vt:lpstr>SYMPTOMS</vt:lpstr>
      <vt:lpstr>Slide 7</vt:lpstr>
      <vt:lpstr>Slide 8</vt:lpstr>
      <vt:lpstr>CONTROL MEASURES</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Nivetha</dc:creator>
  <cp:lastModifiedBy>Windows User</cp:lastModifiedBy>
  <cp:revision>16</cp:revision>
  <dcterms:created xsi:type="dcterms:W3CDTF">2006-08-16T00:00:00Z</dcterms:created>
  <dcterms:modified xsi:type="dcterms:W3CDTF">2020-10-21T06:31:25Z</dcterms:modified>
</cp:coreProperties>
</file>