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80" r:id="rId4"/>
    <p:sldId id="267" r:id="rId5"/>
    <p:sldId id="265" r:id="rId6"/>
    <p:sldId id="264" r:id="rId7"/>
    <p:sldId id="263" r:id="rId8"/>
    <p:sldId id="257" r:id="rId9"/>
    <p:sldId id="262" r:id="rId10"/>
    <p:sldId id="261" r:id="rId11"/>
    <p:sldId id="258" r:id="rId12"/>
    <p:sldId id="259" r:id="rId13"/>
    <p:sldId id="278" r:id="rId14"/>
    <p:sldId id="260" r:id="rId15"/>
    <p:sldId id="268" r:id="rId16"/>
    <p:sldId id="269" r:id="rId17"/>
    <p:sldId id="270" r:id="rId18"/>
    <p:sldId id="271" r:id="rId19"/>
    <p:sldId id="272" r:id="rId20"/>
    <p:sldId id="273" r:id="rId21"/>
    <p:sldId id="274" r:id="rId22"/>
    <p:sldId id="275" r:id="rId23"/>
    <p:sldId id="276" r:id="rId24"/>
    <p:sldId id="277"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10/21/2020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10/21/2020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371600"/>
            <a:ext cx="7467600" cy="3646962"/>
          </a:xfrm>
        </p:spPr>
        <p:txBody>
          <a:bodyPr>
            <a:normAutofit/>
          </a:bodyPr>
          <a:lstStyle/>
          <a:p>
            <a:pPr algn="l"/>
            <a:r>
              <a:rPr lang="en-US" sz="2000" dirty="0" smtClean="0"/>
              <a:t>TITLE OF THE COURSE: BIOCHEMICAL TECHNIQUES</a:t>
            </a:r>
            <a:br>
              <a:rPr lang="en-US" sz="2000" dirty="0" smtClean="0"/>
            </a:br>
            <a:r>
              <a:rPr lang="en-US" sz="2000" dirty="0" smtClean="0"/>
              <a:t>TOPIC: ELECTROPHORESIS</a:t>
            </a:r>
            <a:br>
              <a:rPr lang="en-US" sz="2000" dirty="0" smtClean="0"/>
            </a:br>
            <a:r>
              <a:rPr lang="en-US" sz="2000" dirty="0" smtClean="0"/>
              <a:t>HANDLED BY: RM.LAKSHMANAN</a:t>
            </a:r>
            <a:br>
              <a:rPr lang="en-US" sz="2000" dirty="0" smtClean="0"/>
            </a:br>
            <a:r>
              <a:rPr lang="en-US" sz="2000" dirty="0" smtClean="0"/>
              <a:t>ASSOCIATE PROFESSOR &amp; HEAD</a:t>
            </a:r>
            <a:br>
              <a:rPr lang="en-US" sz="2000" dirty="0" smtClean="0"/>
            </a:br>
            <a:r>
              <a:rPr lang="en-US" sz="2000" dirty="0" smtClean="0"/>
              <a:t>DEPARTMENT OF MICROBIOLOGY</a:t>
            </a:r>
            <a:br>
              <a:rPr lang="en-US" sz="2000" dirty="0" smtClean="0"/>
            </a:br>
            <a:r>
              <a:rPr lang="en-US" sz="2000" dirty="0" smtClean="0"/>
              <a:t>HAJEE KARUTHA </a:t>
            </a:r>
            <a:r>
              <a:rPr lang="en-US" sz="2000" smtClean="0"/>
              <a:t>ROWTHER HOWDIA </a:t>
            </a:r>
            <a:r>
              <a:rPr lang="en-US" sz="2000" smtClean="0"/>
              <a:t>COLLEGE(AUTONOMOUS), </a:t>
            </a:r>
            <a:r>
              <a:rPr lang="en-US" sz="2000" dirty="0" smtClean="0"/>
              <a:t>UTHAMAPALAYAM </a:t>
            </a:r>
            <a:endParaRPr lang="en-US" sz="20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err="1" smtClean="0"/>
              <a:t>Ethidium</a:t>
            </a:r>
            <a:r>
              <a:rPr lang="en-US" dirty="0" smtClean="0"/>
              <a:t> bromide is added to the gel (final concentration 0.5 </a:t>
            </a:r>
            <a:r>
              <a:rPr lang="en-US" dirty="0" err="1" smtClean="0"/>
              <a:t>ug</a:t>
            </a:r>
            <a:r>
              <a:rPr lang="en-US" dirty="0" smtClean="0"/>
              <a:t>/ml) to facilitate visualization of DNA after electrophoresis.</a:t>
            </a:r>
          </a:p>
          <a:p>
            <a:r>
              <a:rPr lang="en-US" dirty="0" smtClean="0"/>
              <a:t>After cooling the solution to about 60 degree C, it is poured into a casting tray containing a sample comb and allowed to solidify at room temperature.</a:t>
            </a:r>
          </a:p>
          <a:p>
            <a:r>
              <a:rPr lang="en-US" dirty="0" smtClean="0"/>
              <a:t>After the gel has solidified, the comb is removed, taking care not to rip the bottom of the wells.</a:t>
            </a:r>
          </a:p>
          <a:p>
            <a:r>
              <a:rPr lang="en-US" dirty="0" smtClean="0"/>
              <a:t>The gel, still in plastic tray, is inserted horizontally into the electrophoresis chamber and is covered with buffer.</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Samples containing DNA mixed with loading buffer are then </a:t>
            </a:r>
            <a:r>
              <a:rPr lang="en-US" dirty="0" err="1" smtClean="0"/>
              <a:t>pipetted</a:t>
            </a:r>
            <a:r>
              <a:rPr lang="en-US" dirty="0" smtClean="0"/>
              <a:t> into the sample wells, the lid and power leads are placed on the apparatus, and a current is applied.</a:t>
            </a:r>
          </a:p>
          <a:p>
            <a:r>
              <a:rPr lang="en-US" dirty="0" smtClean="0"/>
              <a:t>The current flow can be confirmed by observing bubbles coming off the electrodes.</a:t>
            </a:r>
          </a:p>
          <a:p>
            <a:r>
              <a:rPr lang="en-US" dirty="0" smtClean="0"/>
              <a:t>DNA will migrate towards the positive electrode, which is usually colored red, in view of its negative charge.</a:t>
            </a:r>
          </a:p>
          <a:p>
            <a:r>
              <a:rPr lang="en-US" dirty="0" smtClean="0"/>
              <a:t>The distance DNA has migrated in the gel can be judged by visually monitoring migration of the tracking dyes like </a:t>
            </a:r>
            <a:r>
              <a:rPr lang="en-US" dirty="0" err="1" smtClean="0"/>
              <a:t>bromophenol</a:t>
            </a:r>
            <a:r>
              <a:rPr lang="en-US" dirty="0" smtClean="0"/>
              <a:t> blue and </a:t>
            </a:r>
            <a:r>
              <a:rPr lang="en-US" dirty="0" err="1" smtClean="0"/>
              <a:t>xylene</a:t>
            </a:r>
            <a:r>
              <a:rPr lang="en-US" dirty="0" smtClean="0"/>
              <a:t> </a:t>
            </a:r>
            <a:r>
              <a:rPr lang="en-US" dirty="0" err="1" smtClean="0"/>
              <a:t>cyanol</a:t>
            </a:r>
            <a:r>
              <a:rPr lang="en-US" dirty="0" smtClean="0"/>
              <a:t> dyes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Agarose gel electrophoresis is a routinely used method for separating DNA or RNA.</a:t>
            </a:r>
          </a:p>
          <a:p>
            <a:r>
              <a:rPr lang="en-US" dirty="0" smtClean="0"/>
              <a:t>Estimation of the size of DNA molecules</a:t>
            </a:r>
          </a:p>
          <a:p>
            <a:r>
              <a:rPr lang="en-US" dirty="0" smtClean="0"/>
              <a:t>Analysis of PCR products, e.g. in molecular genetic diagnosis or genetic fingerprinting</a:t>
            </a:r>
          </a:p>
          <a:p>
            <a:r>
              <a:rPr lang="en-US" dirty="0" smtClean="0"/>
              <a:t>Separation of restricted genomic DNA prior to Southern analysis, or of RNA prior to Northern analysis.</a:t>
            </a:r>
          </a:p>
          <a:p>
            <a:r>
              <a:rPr lang="en-US" dirty="0" smtClean="0"/>
              <a:t>The </a:t>
            </a:r>
            <a:r>
              <a:rPr lang="en-US" dirty="0" err="1" smtClean="0"/>
              <a:t>agarose</a:t>
            </a:r>
            <a:r>
              <a:rPr lang="en-US" dirty="0" smtClean="0"/>
              <a:t> gel electrophoresis is widely employed to estimate the size of DNA fragments after digesting with restriction enzymes, e.g. in restriction mapping of cloned DNA.</a:t>
            </a:r>
          </a:p>
          <a:p>
            <a:r>
              <a:rPr lang="en-US" dirty="0" smtClean="0"/>
              <a:t>Agarose gel electrophoresis is commonly used to resolve circular DNA with different </a:t>
            </a:r>
            <a:r>
              <a:rPr lang="en-US" dirty="0" err="1" smtClean="0"/>
              <a:t>supercoiling</a:t>
            </a:r>
            <a:r>
              <a:rPr lang="en-US" dirty="0" smtClean="0"/>
              <a:t> topology, and to resolve fragments that differ due to DNA synthesis.</a:t>
            </a:r>
          </a:p>
          <a:p>
            <a:r>
              <a:rPr lang="en-US" dirty="0" smtClean="0"/>
              <a:t>In addition to providing an excellent medium for fragment size analyses, </a:t>
            </a:r>
            <a:r>
              <a:rPr lang="en-US" dirty="0" err="1" smtClean="0"/>
              <a:t>agarose</a:t>
            </a:r>
            <a:r>
              <a:rPr lang="en-US" dirty="0" smtClean="0"/>
              <a:t> gels allow purification of DNA fragments.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GE.png"/>
          <p:cNvPicPr>
            <a:picLocks noGrp="1" noChangeAspect="1"/>
          </p:cNvPicPr>
          <p:nvPr>
            <p:ph sz="quarter" idx="1"/>
          </p:nvPr>
        </p:nvPicPr>
        <p:blipFill>
          <a:blip r:embed="rId2"/>
          <a:stretch>
            <a:fillRect/>
          </a:stretch>
        </p:blipFill>
        <p:spPr>
          <a:xfrm>
            <a:off x="1371600" y="1524000"/>
            <a:ext cx="6292313" cy="44196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SDS-PAGE</a:t>
            </a:r>
            <a:endParaRPr lang="en-US" dirty="0"/>
          </a:p>
        </p:txBody>
      </p:sp>
      <p:sp>
        <p:nvSpPr>
          <p:cNvPr id="3" name="Content Placeholder 2"/>
          <p:cNvSpPr>
            <a:spLocks noGrp="1"/>
          </p:cNvSpPr>
          <p:nvPr>
            <p:ph sz="quarter" idx="1"/>
          </p:nvPr>
        </p:nvSpPr>
        <p:spPr/>
        <p:txBody>
          <a:bodyPr/>
          <a:lstStyle/>
          <a:p>
            <a:r>
              <a:rPr lang="en-US" dirty="0" err="1" smtClean="0"/>
              <a:t>Polyacrylamide</a:t>
            </a:r>
            <a:r>
              <a:rPr lang="en-US" dirty="0" smtClean="0"/>
              <a:t> gel electrophoresis (PAGE) is a technique in biochemistry, forensic chemistry, genetics, molecular biology and biotechnology to separate biological macromolecules, usually proteins , according to their </a:t>
            </a:r>
            <a:r>
              <a:rPr lang="en-US" dirty="0" err="1" smtClean="0"/>
              <a:t>electrophoretic</a:t>
            </a:r>
            <a:r>
              <a:rPr lang="en-US" dirty="0" smtClean="0"/>
              <a:t> mobility. </a:t>
            </a:r>
          </a:p>
          <a:p>
            <a:r>
              <a:rPr lang="en-US" dirty="0" smtClean="0"/>
              <a:t>The most commonly used form of </a:t>
            </a:r>
            <a:r>
              <a:rPr lang="en-US" dirty="0" err="1" smtClean="0"/>
              <a:t>polyacrylamide</a:t>
            </a:r>
            <a:r>
              <a:rPr lang="en-US" dirty="0" smtClean="0"/>
              <a:t> gel electrophoresis is the Sodium </a:t>
            </a:r>
            <a:r>
              <a:rPr lang="en-US" dirty="0" err="1" smtClean="0"/>
              <a:t>dodecyl</a:t>
            </a:r>
            <a:r>
              <a:rPr lang="en-US" dirty="0" smtClean="0"/>
              <a:t> </a:t>
            </a:r>
            <a:r>
              <a:rPr lang="en-US" dirty="0" err="1" smtClean="0"/>
              <a:t>suplhate</a:t>
            </a:r>
            <a:r>
              <a:rPr lang="en-US" dirty="0" smtClean="0"/>
              <a:t> </a:t>
            </a:r>
            <a:r>
              <a:rPr lang="en-US" dirty="0" err="1" smtClean="0"/>
              <a:t>Polyacrylamide</a:t>
            </a:r>
            <a:r>
              <a:rPr lang="en-US" dirty="0" smtClean="0"/>
              <a:t> gel electrophoresis (SDS- PAGE) used mostly for the separation of proteins.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Polyacrylamide</a:t>
            </a:r>
            <a:r>
              <a:rPr lang="en-US" dirty="0" smtClean="0"/>
              <a:t> gels are chemically cross-linked gels formed by the polymerization of </a:t>
            </a:r>
            <a:r>
              <a:rPr lang="en-US" dirty="0" err="1" smtClean="0"/>
              <a:t>acrylamide</a:t>
            </a:r>
            <a:r>
              <a:rPr lang="en-US" dirty="0" smtClean="0"/>
              <a:t> with a cross-linking agent, usually </a:t>
            </a:r>
            <a:r>
              <a:rPr lang="en-US" dirty="0" err="1" smtClean="0"/>
              <a:t>N,N’-methylenebisacrylamide</a:t>
            </a:r>
            <a:r>
              <a:rPr lang="en-US" dirty="0" smtClean="0"/>
              <a:t>.</a:t>
            </a:r>
          </a:p>
          <a:p>
            <a:r>
              <a:rPr lang="en-US" dirty="0" smtClean="0"/>
              <a:t>The reaction is a free radical polymerization, usually carried out with ammonium </a:t>
            </a:r>
            <a:r>
              <a:rPr lang="en-US" dirty="0" err="1" smtClean="0"/>
              <a:t>persulfate</a:t>
            </a:r>
            <a:r>
              <a:rPr lang="en-US" dirty="0" smtClean="0"/>
              <a:t> as the initiator and </a:t>
            </a:r>
            <a:r>
              <a:rPr lang="en-US" dirty="0" err="1" smtClean="0"/>
              <a:t>N,N,N’,N’-tetramethylethylendiamine</a:t>
            </a:r>
            <a:r>
              <a:rPr lang="en-US" dirty="0" smtClean="0"/>
              <a:t> (TEMED) as the catalyst.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Principle</a:t>
            </a:r>
            <a:endParaRPr lang="en-US" dirty="0"/>
          </a:p>
        </p:txBody>
      </p:sp>
      <p:sp>
        <p:nvSpPr>
          <p:cNvPr id="3" name="Content Placeholder 2"/>
          <p:cNvSpPr>
            <a:spLocks noGrp="1"/>
          </p:cNvSpPr>
          <p:nvPr>
            <p:ph sz="quarter" idx="1"/>
          </p:nvPr>
        </p:nvSpPr>
        <p:spPr/>
        <p:txBody>
          <a:bodyPr/>
          <a:lstStyle/>
          <a:p>
            <a:r>
              <a:rPr lang="en-US" dirty="0" smtClean="0"/>
              <a:t>SDS-PAGE (</a:t>
            </a:r>
            <a:r>
              <a:rPr lang="en-US" dirty="0" err="1" smtClean="0"/>
              <a:t>Polyacrylamide</a:t>
            </a:r>
            <a:r>
              <a:rPr lang="en-US" dirty="0" smtClean="0"/>
              <a:t> Gel Electrophoresis), is an analytical method used to separate components of a protein mixture based on their size.</a:t>
            </a:r>
          </a:p>
          <a:p>
            <a:r>
              <a:rPr lang="en-US" dirty="0" smtClean="0"/>
              <a:t>The technique is based upon the principle that a charged molecule will migrate in an electric field towards an electrode with opposite sign. The general electrophoresis techniques cannot be used to determine the molecular weight of biological molecules because the mobility of a substance in the gel depends on both charge and size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To overcome this, the biological samples needs to be treated so that they acquire uniform charge, then the </a:t>
            </a:r>
            <a:r>
              <a:rPr lang="en-US" dirty="0" err="1" smtClean="0"/>
              <a:t>electrophoretic</a:t>
            </a:r>
            <a:r>
              <a:rPr lang="en-US" dirty="0" smtClean="0"/>
              <a:t> mobility depends primarily on size. </a:t>
            </a:r>
          </a:p>
          <a:p>
            <a:r>
              <a:rPr lang="en-US" dirty="0" smtClean="0"/>
              <a:t>For this different protein molecules with different shapes and sizes, needs to be denatured (done with the aid of SDS) so that the proteins lose their secondary, tertiary or quaternary structure .</a:t>
            </a:r>
          </a:p>
          <a:p>
            <a:r>
              <a:rPr lang="en-US" dirty="0" smtClean="0"/>
              <a:t>The proteins being covered by SDS are negatively charged and when loaded onto a gel and placed in an electric field, it will migrate towards the anode (positively charged electrode) are separated by a molecular sieving effect based on size. </a:t>
            </a:r>
          </a:p>
          <a:p>
            <a:r>
              <a:rPr lang="en-US" dirty="0" smtClean="0"/>
              <a:t>After the visualization by a staining (protein-specific) technique, the size of a protein can be calculated by comparing its migration distance with that of a known molecular weight ladder (marker)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err="1" smtClean="0"/>
              <a:t>Acrylamide</a:t>
            </a:r>
            <a:r>
              <a:rPr lang="en-US" dirty="0" smtClean="0"/>
              <a:t> solutions (for resolving &amp; stacking gels).</a:t>
            </a:r>
          </a:p>
          <a:p>
            <a:r>
              <a:rPr lang="en-US" dirty="0" err="1" smtClean="0"/>
              <a:t>Isopropanol</a:t>
            </a:r>
            <a:r>
              <a:rPr lang="en-US" dirty="0" smtClean="0"/>
              <a:t> / distilled water.</a:t>
            </a:r>
          </a:p>
          <a:p>
            <a:r>
              <a:rPr lang="en-US" dirty="0" smtClean="0"/>
              <a:t>Gel loading buffer.</a:t>
            </a:r>
          </a:p>
          <a:p>
            <a:r>
              <a:rPr lang="en-US" dirty="0" smtClean="0"/>
              <a:t>Running buffer.</a:t>
            </a:r>
          </a:p>
          <a:p>
            <a:r>
              <a:rPr lang="en-US" dirty="0" smtClean="0"/>
              <a:t>Staining, </a:t>
            </a:r>
            <a:r>
              <a:rPr lang="en-US" dirty="0" err="1" smtClean="0"/>
              <a:t>destaining</a:t>
            </a:r>
            <a:r>
              <a:rPr lang="en-US" dirty="0" smtClean="0"/>
              <a:t> solutions.</a:t>
            </a:r>
          </a:p>
          <a:p>
            <a:r>
              <a:rPr lang="en-US" dirty="0" smtClean="0"/>
              <a:t>Protein samples</a:t>
            </a:r>
          </a:p>
          <a:p>
            <a:r>
              <a:rPr lang="en-US" dirty="0" smtClean="0"/>
              <a:t>Molecular weight markers.</a:t>
            </a:r>
          </a:p>
          <a:p>
            <a:r>
              <a:rPr lang="en-US" dirty="0" smtClean="0"/>
              <a:t>An electrophoresis chamber and power supply.</a:t>
            </a:r>
          </a:p>
          <a:p>
            <a:r>
              <a:rPr lang="en-US" dirty="0" smtClean="0"/>
              <a:t>Glass plates (a short and a top plate).</a:t>
            </a:r>
          </a:p>
          <a:p>
            <a:r>
              <a:rPr lang="en-US" dirty="0" smtClean="0"/>
              <a:t>Casting frame</a:t>
            </a:r>
          </a:p>
          <a:p>
            <a:r>
              <a:rPr lang="en-US" dirty="0" smtClean="0"/>
              <a:t>Casting stand</a:t>
            </a:r>
          </a:p>
          <a:p>
            <a:r>
              <a:rPr lang="en-US" dirty="0" smtClean="0"/>
              <a:t>Combs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Sample preparation</a:t>
            </a:r>
          </a:p>
          <a:p>
            <a:r>
              <a:rPr lang="en-US" dirty="0" smtClean="0"/>
              <a:t>Samples may be any material containing proteins.</a:t>
            </a:r>
          </a:p>
          <a:p>
            <a:r>
              <a:rPr lang="en-US" dirty="0" smtClean="0"/>
              <a:t>The sample to analyze is optionally mixed with a chemical denaturant if so desired, usually SDS for proteins</a:t>
            </a:r>
          </a:p>
          <a:p>
            <a:r>
              <a:rPr lang="en-US" dirty="0" smtClean="0"/>
              <a:t>SDS is an anionic detergent that denatures secondary and non–disulfide–linked tertiary structures, and additionally applies a negative charge to each protein in proportion to its mass..</a:t>
            </a:r>
          </a:p>
          <a:p>
            <a:r>
              <a:rPr lang="en-US" dirty="0" smtClean="0"/>
              <a:t>A tracking dye may be added to the solution. This typically has a higher </a:t>
            </a:r>
            <a:r>
              <a:rPr lang="en-US" dirty="0" err="1" smtClean="0"/>
              <a:t>electrophoretic</a:t>
            </a:r>
            <a:r>
              <a:rPr lang="en-US" dirty="0" smtClean="0"/>
              <a:t> mobility than the </a:t>
            </a:r>
            <a:r>
              <a:rPr lang="en-US" dirty="0" err="1" smtClean="0"/>
              <a:t>analytes</a:t>
            </a:r>
            <a:r>
              <a:rPr lang="en-US" dirty="0" smtClean="0"/>
              <a:t> to allow the experimenter to track the progress of the solution through the gel during the </a:t>
            </a:r>
            <a:r>
              <a:rPr lang="en-US" dirty="0" err="1" smtClean="0"/>
              <a:t>electrophoretic</a:t>
            </a:r>
            <a:r>
              <a:rPr lang="en-US" dirty="0" smtClean="0"/>
              <a:t> run.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ELECTROPHORESIS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mtClean="0"/>
              <a:t> Contents</a:t>
            </a:r>
          </a:p>
          <a:p>
            <a:r>
              <a:rPr lang="en-US" dirty="0" smtClean="0"/>
              <a:t>Definition</a:t>
            </a:r>
          </a:p>
          <a:p>
            <a:r>
              <a:rPr lang="en-US" dirty="0" smtClean="0"/>
              <a:t>Types of electrophoresis</a:t>
            </a:r>
          </a:p>
          <a:p>
            <a:r>
              <a:rPr lang="en-US" dirty="0" smtClean="0"/>
              <a:t>Agarose gel electrophoresis</a:t>
            </a:r>
          </a:p>
          <a:p>
            <a:pPr>
              <a:buNone/>
            </a:pPr>
            <a:r>
              <a:rPr lang="en-US" dirty="0" smtClean="0"/>
              <a:t>   Principle</a:t>
            </a:r>
          </a:p>
          <a:p>
            <a:pPr>
              <a:buNone/>
            </a:pPr>
            <a:r>
              <a:rPr lang="en-US" dirty="0" smtClean="0"/>
              <a:t>   Requirements</a:t>
            </a:r>
          </a:p>
          <a:p>
            <a:pPr>
              <a:buNone/>
            </a:pPr>
            <a:r>
              <a:rPr lang="en-US" dirty="0" smtClean="0"/>
              <a:t>   Procedure</a:t>
            </a:r>
          </a:p>
          <a:p>
            <a:pPr>
              <a:buNone/>
            </a:pPr>
            <a:r>
              <a:rPr lang="en-US" dirty="0" smtClean="0"/>
              <a:t>   Applications</a:t>
            </a:r>
          </a:p>
          <a:p>
            <a:r>
              <a:rPr lang="en-US" dirty="0" smtClean="0"/>
              <a:t> SDS-PAGE</a:t>
            </a:r>
          </a:p>
          <a:p>
            <a:pPr>
              <a:buNone/>
            </a:pPr>
            <a:r>
              <a:rPr lang="en-US" dirty="0" smtClean="0"/>
              <a:t>   Principle</a:t>
            </a:r>
          </a:p>
          <a:p>
            <a:pPr>
              <a:buNone/>
            </a:pPr>
            <a:r>
              <a:rPr lang="en-US" dirty="0" smtClean="0"/>
              <a:t>   Requirements</a:t>
            </a:r>
          </a:p>
          <a:p>
            <a:pPr>
              <a:buNone/>
            </a:pPr>
            <a:r>
              <a:rPr lang="en-US" dirty="0" smtClean="0"/>
              <a:t>   Procedure</a:t>
            </a:r>
          </a:p>
          <a:p>
            <a:pPr>
              <a:buNone/>
            </a:pPr>
            <a:r>
              <a:rPr lang="en-US" dirty="0" smtClean="0"/>
              <a:t>   Applications</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b="1" dirty="0" smtClean="0"/>
              <a:t>Preparation of </a:t>
            </a:r>
            <a:r>
              <a:rPr lang="en-US" b="1" dirty="0" err="1" smtClean="0"/>
              <a:t>polyacrylamide</a:t>
            </a:r>
            <a:r>
              <a:rPr lang="en-US" b="1" dirty="0" smtClean="0"/>
              <a:t> gel</a:t>
            </a:r>
            <a:endParaRPr lang="en-US" dirty="0" smtClean="0"/>
          </a:p>
          <a:p>
            <a:r>
              <a:rPr lang="en-US" dirty="0" smtClean="0"/>
              <a:t>The gels typically consist of </a:t>
            </a:r>
            <a:r>
              <a:rPr lang="en-US" dirty="0" err="1" smtClean="0"/>
              <a:t>acrylamide</a:t>
            </a:r>
            <a:r>
              <a:rPr lang="en-US" dirty="0" smtClean="0"/>
              <a:t>, </a:t>
            </a:r>
            <a:r>
              <a:rPr lang="en-US" dirty="0" err="1" smtClean="0"/>
              <a:t>bisacrylamide</a:t>
            </a:r>
            <a:r>
              <a:rPr lang="en-US" dirty="0" smtClean="0"/>
              <a:t>, the optional denaturant (SDS or urea), and a buffer with an adjusted </a:t>
            </a:r>
            <a:r>
              <a:rPr lang="en-US" dirty="0" err="1" smtClean="0"/>
              <a:t>pH.</a:t>
            </a:r>
            <a:endParaRPr lang="en-US" dirty="0" smtClean="0"/>
          </a:p>
          <a:p>
            <a:r>
              <a:rPr lang="en-US" dirty="0" smtClean="0"/>
              <a:t>The ratio of </a:t>
            </a:r>
            <a:r>
              <a:rPr lang="en-US" dirty="0" err="1" smtClean="0"/>
              <a:t>bisacrylamide</a:t>
            </a:r>
            <a:r>
              <a:rPr lang="en-US" dirty="0" smtClean="0"/>
              <a:t> to </a:t>
            </a:r>
            <a:r>
              <a:rPr lang="en-US" dirty="0" err="1" smtClean="0"/>
              <a:t>acrylamide</a:t>
            </a:r>
            <a:r>
              <a:rPr lang="en-US" dirty="0" smtClean="0"/>
              <a:t> can be varied for special purposes, but is generally about 1 part in 35. The </a:t>
            </a:r>
            <a:r>
              <a:rPr lang="en-US" dirty="0" err="1" smtClean="0"/>
              <a:t>acrylamide</a:t>
            </a:r>
            <a:r>
              <a:rPr lang="en-US" dirty="0" smtClean="0"/>
              <a:t> concentration of the gel can also be varied, generally in the range from 5% to 25%.</a:t>
            </a:r>
          </a:p>
          <a:p>
            <a:r>
              <a:rPr lang="en-US" dirty="0" smtClean="0"/>
              <a:t>Lower percentage gels are better for resolving very high molecular weight molecules, while much higher percentages of </a:t>
            </a:r>
            <a:r>
              <a:rPr lang="en-US" dirty="0" err="1" smtClean="0"/>
              <a:t>acrylamide</a:t>
            </a:r>
            <a:r>
              <a:rPr lang="en-US" dirty="0" smtClean="0"/>
              <a:t> are needed to resolve smaller proteins,</a:t>
            </a:r>
          </a:p>
          <a:p>
            <a:r>
              <a:rPr lang="en-US" dirty="0" smtClean="0"/>
              <a:t>Gels are usually polymerized between two glass plates in a gel caster, with a comb inserted at the top to create the sample wells.</a:t>
            </a:r>
          </a:p>
          <a:p>
            <a:r>
              <a:rPr lang="en-US" dirty="0" smtClean="0"/>
              <a:t>After the gel is polymerized the comb can be removed and the gel is ready for electrophoresis.</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Electrophoresis</a:t>
            </a:r>
          </a:p>
          <a:p>
            <a:r>
              <a:rPr lang="en-US" dirty="0" smtClean="0"/>
              <a:t>Various buffer systems are used in PAGE depending on the nature of the sample and the experimental objective.</a:t>
            </a:r>
          </a:p>
          <a:p>
            <a:r>
              <a:rPr lang="en-US" dirty="0" smtClean="0"/>
              <a:t>The buffers used at the anode and cathode may be the same or different.</a:t>
            </a:r>
          </a:p>
          <a:p>
            <a:r>
              <a:rPr lang="en-US" dirty="0" smtClean="0"/>
              <a:t>An electric field is applied across the gel, causing the negatively charged proteins or nucleic acids to migrate across the gel away from the negative and towards the positive electrode (the anode).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Depending on their size, each </a:t>
            </a:r>
            <a:r>
              <a:rPr lang="en-US" dirty="0" err="1" smtClean="0"/>
              <a:t>biomolecule</a:t>
            </a:r>
            <a:r>
              <a:rPr lang="en-US" dirty="0" smtClean="0"/>
              <a:t> moves differently through the gel matrix: small molecules more easily fit through the pores in the gel, while larger ones have more difficulty.</a:t>
            </a:r>
          </a:p>
          <a:p>
            <a:r>
              <a:rPr lang="en-US" dirty="0" smtClean="0"/>
              <a:t>The gel is run usually for a few hours, though this depends on the voltage applied across the gel.</a:t>
            </a:r>
          </a:p>
          <a:p>
            <a:r>
              <a:rPr lang="en-US" dirty="0" smtClean="0"/>
              <a:t>After the set amount of time, the </a:t>
            </a:r>
            <a:r>
              <a:rPr lang="en-US" dirty="0" err="1" smtClean="0"/>
              <a:t>biomolecules</a:t>
            </a:r>
            <a:r>
              <a:rPr lang="en-US" dirty="0" smtClean="0"/>
              <a:t> will have migrated different distances based on their size.</a:t>
            </a:r>
          </a:p>
          <a:p>
            <a:r>
              <a:rPr lang="en-US" dirty="0" smtClean="0"/>
              <a:t>Smaller </a:t>
            </a:r>
            <a:r>
              <a:rPr lang="en-US" dirty="0" err="1" smtClean="0"/>
              <a:t>biomolecules</a:t>
            </a:r>
            <a:r>
              <a:rPr lang="en-US" dirty="0" smtClean="0"/>
              <a:t> travel farther down the gel, while larger ones remain closer to the point of origin.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Detection</a:t>
            </a:r>
            <a:endParaRPr lang="en-US" dirty="0" smtClean="0"/>
          </a:p>
          <a:p>
            <a:r>
              <a:rPr lang="en-US" dirty="0" smtClean="0"/>
              <a:t>Following electrophoresis, the gel may be stained (for proteins, most commonly with </a:t>
            </a:r>
            <a:r>
              <a:rPr lang="en-US" dirty="0" err="1" smtClean="0"/>
              <a:t>Coomassie</a:t>
            </a:r>
            <a:r>
              <a:rPr lang="en-US" dirty="0" smtClean="0"/>
              <a:t> Brilliant Blue  or autoradiography; for nucleic acids, </a:t>
            </a:r>
            <a:r>
              <a:rPr lang="en-US" dirty="0" err="1" smtClean="0"/>
              <a:t>ethidium</a:t>
            </a:r>
            <a:r>
              <a:rPr lang="en-US" dirty="0" smtClean="0"/>
              <a:t> bromide; or for either, silver stain), allowing visualization of the separated proteins, or processed further (e.g. Western blot).</a:t>
            </a:r>
          </a:p>
          <a:p>
            <a:r>
              <a:rPr lang="en-US" dirty="0" smtClean="0"/>
              <a:t>After staining, different species </a:t>
            </a:r>
            <a:r>
              <a:rPr lang="en-US" dirty="0" err="1" smtClean="0"/>
              <a:t>biomolecules</a:t>
            </a:r>
            <a:r>
              <a:rPr lang="en-US" dirty="0" smtClean="0"/>
              <a:t> appear as distinct bands within the gel.</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Applications</a:t>
            </a:r>
            <a:endParaRPr lang="en-US" dirty="0"/>
          </a:p>
        </p:txBody>
      </p:sp>
      <p:sp>
        <p:nvSpPr>
          <p:cNvPr id="3" name="Content Placeholder 2"/>
          <p:cNvSpPr>
            <a:spLocks noGrp="1"/>
          </p:cNvSpPr>
          <p:nvPr>
            <p:ph sz="quarter" idx="1"/>
          </p:nvPr>
        </p:nvSpPr>
        <p:spPr/>
        <p:txBody>
          <a:bodyPr/>
          <a:lstStyle/>
          <a:p>
            <a:r>
              <a:rPr lang="en-US" dirty="0" smtClean="0"/>
              <a:t>Peptide mapping.</a:t>
            </a:r>
          </a:p>
          <a:p>
            <a:r>
              <a:rPr lang="en-US" dirty="0" smtClean="0"/>
              <a:t>Estimation of protein size.</a:t>
            </a:r>
          </a:p>
          <a:p>
            <a:r>
              <a:rPr lang="en-US" dirty="0" smtClean="0"/>
              <a:t>Determination of protein subunits or aggregation structures.</a:t>
            </a:r>
          </a:p>
          <a:p>
            <a:r>
              <a:rPr lang="en-US" dirty="0" smtClean="0"/>
              <a:t>Estimation of protein purity.</a:t>
            </a:r>
          </a:p>
          <a:p>
            <a:r>
              <a:rPr lang="en-US" dirty="0" smtClean="0"/>
              <a:t>Protein </a:t>
            </a:r>
            <a:r>
              <a:rPr lang="en-US" dirty="0" err="1" smtClean="0"/>
              <a:t>quantitation</a:t>
            </a:r>
            <a:r>
              <a:rPr lang="en-US" dirty="0" smtClean="0"/>
              <a:t>.</a:t>
            </a:r>
          </a:p>
          <a:p>
            <a:r>
              <a:rPr lang="en-US" dirty="0" smtClean="0"/>
              <a:t>Monitoring protein integrity.</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age.jpg"/>
          <p:cNvPicPr>
            <a:picLocks noGrp="1" noChangeAspect="1"/>
          </p:cNvPicPr>
          <p:nvPr>
            <p:ph sz="quarter" idx="1"/>
          </p:nvPr>
        </p:nvPicPr>
        <p:blipFill>
          <a:blip r:embed="rId2"/>
          <a:stretch>
            <a:fillRect/>
          </a:stretch>
        </p:blipFill>
        <p:spPr>
          <a:xfrm>
            <a:off x="1600200" y="1676400"/>
            <a:ext cx="5638800" cy="403859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dirty="0" smtClean="0"/>
              <a:t>The term electrophoresis describes the migration of a charged particle under the influence of electric field (electro-charged particle and </a:t>
            </a:r>
            <a:r>
              <a:rPr lang="en-US" dirty="0" err="1" smtClean="0"/>
              <a:t>phoresis</a:t>
            </a:r>
            <a:r>
              <a:rPr lang="en-US" dirty="0" smtClean="0"/>
              <a:t>-movement). </a:t>
            </a:r>
          </a:p>
          <a:p>
            <a:pPr fontAlgn="base"/>
            <a:r>
              <a:rPr lang="en-US" dirty="0" smtClean="0"/>
              <a:t>Many important biological molecules such as amino acids, peptides, proteins, nucleotides, nucleic acids possess </a:t>
            </a:r>
            <a:r>
              <a:rPr lang="en-US" dirty="0" err="1" smtClean="0"/>
              <a:t>ionizable</a:t>
            </a:r>
            <a:r>
              <a:rPr lang="en-US" dirty="0" smtClean="0"/>
              <a:t> groups and, therefore, at any given pH, exists in solution as electrically charged species either as </a:t>
            </a:r>
            <a:r>
              <a:rPr lang="en-US" dirty="0" err="1" smtClean="0"/>
              <a:t>cations</a:t>
            </a:r>
            <a:r>
              <a:rPr lang="en-US" dirty="0" smtClean="0"/>
              <a:t> or anions.</a:t>
            </a:r>
          </a:p>
          <a:p>
            <a:pPr fontAlgn="base"/>
            <a:r>
              <a:rPr lang="en-US" dirty="0" smtClean="0"/>
              <a:t>Under the charge of an electric field these charged particles will migrate either to cathode or to anode, depending on the nature of their net charge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ELECTROPHORESIS</a:t>
            </a:r>
            <a:endParaRPr lang="en-US" dirty="0"/>
          </a:p>
        </p:txBody>
      </p:sp>
      <p:sp>
        <p:nvSpPr>
          <p:cNvPr id="3" name="Content Placeholder 2"/>
          <p:cNvSpPr>
            <a:spLocks noGrp="1"/>
          </p:cNvSpPr>
          <p:nvPr>
            <p:ph sz="quarter" idx="1"/>
          </p:nvPr>
        </p:nvSpPr>
        <p:spPr/>
        <p:txBody>
          <a:bodyPr/>
          <a:lstStyle/>
          <a:p>
            <a:r>
              <a:rPr lang="en-US" dirty="0" smtClean="0"/>
              <a:t>There are two types of electrophoresis.</a:t>
            </a:r>
          </a:p>
          <a:p>
            <a:r>
              <a:rPr lang="en-US" i="1" dirty="0" smtClean="0"/>
              <a:t>Agarose Gel Electrophoresis and SDS-</a:t>
            </a:r>
            <a:r>
              <a:rPr lang="en-US" i="1" dirty="0" err="1" smtClean="0"/>
              <a:t>Polyacrylamide</a:t>
            </a:r>
            <a:r>
              <a:rPr lang="en-US" i="1" dirty="0" smtClean="0"/>
              <a:t> Gel Electrophoresis</a:t>
            </a:r>
          </a:p>
          <a:p>
            <a:r>
              <a:rPr lang="en-US" i="1" dirty="0" smtClean="0"/>
              <a:t>Agarose Gel Electrophoresis is mainly used for separation of DNA.</a:t>
            </a:r>
          </a:p>
          <a:p>
            <a:r>
              <a:rPr lang="en-US" i="1" dirty="0" smtClean="0"/>
              <a:t>SDS-PAGE is mainly used for separation of proteins.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AGAROSE GEL ELECTROPHORESIS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Agarose gel electrophoresis is a method of gel electrophoresis used in biochemistry, molecular biology, genetics, and clinical chemistry to separate a mixed population of macromolecules such as DNA , RNA or proteins in a matrix of </a:t>
            </a:r>
            <a:r>
              <a:rPr lang="en-US" dirty="0" err="1" smtClean="0"/>
              <a:t>agarose</a:t>
            </a:r>
            <a:r>
              <a:rPr lang="en-US" dirty="0" smtClean="0"/>
              <a:t>.</a:t>
            </a:r>
          </a:p>
          <a:p>
            <a:r>
              <a:rPr lang="en-US" dirty="0" smtClean="0"/>
              <a:t>Agarose is a natural linear polymer extracted from seaweed that forms a gel matrix by hydrogen-bonding when heated in a buffer and allowed to cool.</a:t>
            </a:r>
          </a:p>
          <a:p>
            <a:r>
              <a:rPr lang="en-US" dirty="0" smtClean="0"/>
              <a:t>They are the most popular medium for the separation of moderate and large-sized nucleic acids and have a wide range of separation.</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Principle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Gel electrophoresis separates DNA fragments by size in a solid support medium such as an </a:t>
            </a:r>
            <a:r>
              <a:rPr lang="en-US" dirty="0" err="1" smtClean="0"/>
              <a:t>agarose</a:t>
            </a:r>
            <a:r>
              <a:rPr lang="en-US" dirty="0" smtClean="0"/>
              <a:t> gel. Sample (DNA) are </a:t>
            </a:r>
            <a:r>
              <a:rPr lang="en-US" dirty="0" err="1" smtClean="0"/>
              <a:t>pipetted</a:t>
            </a:r>
            <a:r>
              <a:rPr lang="en-US" dirty="0" smtClean="0"/>
              <a:t> into the sample wells, followed by the application of an electric current at the anodal, negative end which causes the negatively-charged DNA to migrate (</a:t>
            </a:r>
            <a:r>
              <a:rPr lang="en-US" dirty="0" err="1" smtClean="0"/>
              <a:t>electrophorese</a:t>
            </a:r>
            <a:r>
              <a:rPr lang="en-US" dirty="0" smtClean="0"/>
              <a:t>) towards the bottom (</a:t>
            </a:r>
            <a:r>
              <a:rPr lang="en-US" dirty="0" err="1" smtClean="0"/>
              <a:t>cathodal</a:t>
            </a:r>
            <a:r>
              <a:rPr lang="en-US" dirty="0" smtClean="0"/>
              <a:t>, positive) end. </a:t>
            </a:r>
          </a:p>
          <a:p>
            <a:r>
              <a:rPr lang="en-US" dirty="0" smtClean="0"/>
              <a:t>The rate of migration is proportional to size: smaller fragments move more quickly, and wind up at the bottom of the gel. </a:t>
            </a:r>
          </a:p>
          <a:p>
            <a:r>
              <a:rPr lang="en-US" dirty="0" smtClean="0"/>
              <a:t>DNA is visualized by including in the gel an intercalating dye, </a:t>
            </a:r>
            <a:r>
              <a:rPr lang="en-US" dirty="0" err="1" smtClean="0"/>
              <a:t>ethidium</a:t>
            </a:r>
            <a:r>
              <a:rPr lang="en-US" dirty="0" smtClean="0"/>
              <a:t> bromide. DNA fragments take up the dye as they migrate through the gel. </a:t>
            </a:r>
          </a:p>
          <a:p>
            <a:r>
              <a:rPr lang="en-US" dirty="0" smtClean="0"/>
              <a:t>Illumination with ultraviolet light  causes the intercalated dye to fluoresce.</a:t>
            </a:r>
          </a:p>
          <a:p>
            <a:r>
              <a:rPr lang="en-US" dirty="0" smtClean="0"/>
              <a:t>The larger fragments fluoresce more intensely.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Requirements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equipment and supplies necessary for conducting </a:t>
            </a:r>
            <a:r>
              <a:rPr lang="en-US" dirty="0" err="1" smtClean="0"/>
              <a:t>agarose</a:t>
            </a:r>
            <a:r>
              <a:rPr lang="en-US" dirty="0" smtClean="0"/>
              <a:t> gel electrophoresis are relatively simple and include:</a:t>
            </a:r>
          </a:p>
          <a:p>
            <a:r>
              <a:rPr lang="en-US" dirty="0" smtClean="0"/>
              <a:t>An </a:t>
            </a:r>
            <a:r>
              <a:rPr lang="en-US" b="1" dirty="0" smtClean="0"/>
              <a:t>electrophoresis chamber</a:t>
            </a:r>
            <a:r>
              <a:rPr lang="en-US" dirty="0" smtClean="0"/>
              <a:t> and </a:t>
            </a:r>
            <a:r>
              <a:rPr lang="en-US" b="1" dirty="0" smtClean="0"/>
              <a:t>power supply</a:t>
            </a:r>
            <a:endParaRPr lang="en-US" dirty="0" smtClean="0"/>
          </a:p>
          <a:p>
            <a:r>
              <a:rPr lang="en-US" b="1" dirty="0" smtClean="0"/>
              <a:t>Gel casting trays</a:t>
            </a:r>
            <a:r>
              <a:rPr lang="en-US" dirty="0" smtClean="0"/>
              <a:t>, which are available in a variety of sizes and composed of </a:t>
            </a:r>
            <a:r>
              <a:rPr lang="en-US" dirty="0" err="1" smtClean="0"/>
              <a:t>UVtransparent</a:t>
            </a:r>
            <a:r>
              <a:rPr lang="en-US" dirty="0" smtClean="0"/>
              <a:t> plastic. The open ends of the trays are closed with tape while the gel is being cast, then removed prior to electrophoresis.</a:t>
            </a:r>
          </a:p>
          <a:p>
            <a:r>
              <a:rPr lang="en-US" b="1" dirty="0" smtClean="0"/>
              <a:t>Sample combs</a:t>
            </a:r>
            <a:r>
              <a:rPr lang="en-US" dirty="0" smtClean="0"/>
              <a:t>, around which molten medium is poured to form sample wells in the gel.</a:t>
            </a:r>
          </a:p>
          <a:p>
            <a:r>
              <a:rPr lang="en-US" b="1" dirty="0" smtClean="0"/>
              <a:t>Electrophoresis buffer</a:t>
            </a:r>
            <a:r>
              <a:rPr lang="en-US" dirty="0" smtClean="0"/>
              <a:t>, usually </a:t>
            </a:r>
            <a:r>
              <a:rPr lang="en-US" dirty="0" err="1" smtClean="0"/>
              <a:t>Tris</a:t>
            </a:r>
            <a:r>
              <a:rPr lang="en-US" dirty="0" smtClean="0"/>
              <a:t>-acetate-EDTA (TAE) or </a:t>
            </a:r>
            <a:r>
              <a:rPr lang="en-US" dirty="0" err="1" smtClean="0"/>
              <a:t>Tris</a:t>
            </a:r>
            <a:r>
              <a:rPr lang="en-US" dirty="0" smtClean="0"/>
              <a:t>-borate-EDTA (TBE).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smtClean="0"/>
              <a:t>Loading buffer</a:t>
            </a:r>
            <a:r>
              <a:rPr lang="en-US" dirty="0" smtClean="0"/>
              <a:t>, which contains something dense (e.g. glycerol) to allow the sample to “fall” into the sample wells, and one or two tracking dyes, which migrate in the gel and allow visual monitoring or how far the electrophoresis has proceeded.</a:t>
            </a:r>
          </a:p>
          <a:p>
            <a:r>
              <a:rPr lang="en-US" b="1" dirty="0" smtClean="0"/>
              <a:t>Staining</a:t>
            </a:r>
            <a:r>
              <a:rPr lang="en-US" dirty="0" smtClean="0"/>
              <a:t>: DNA molecules are easily visualized under an ultraviolet lamp when </a:t>
            </a:r>
            <a:r>
              <a:rPr lang="en-US" dirty="0" err="1" smtClean="0"/>
              <a:t>electrphoresed</a:t>
            </a:r>
            <a:r>
              <a:rPr lang="en-US" dirty="0" smtClean="0"/>
              <a:t> in the presence of the extrinsic </a:t>
            </a:r>
            <a:r>
              <a:rPr lang="en-US" dirty="0" err="1" smtClean="0"/>
              <a:t>fluor</a:t>
            </a:r>
            <a:r>
              <a:rPr lang="en-US" dirty="0" smtClean="0"/>
              <a:t> </a:t>
            </a:r>
            <a:r>
              <a:rPr lang="en-US" dirty="0" err="1" smtClean="0"/>
              <a:t>ethidium</a:t>
            </a:r>
            <a:r>
              <a:rPr lang="en-US" dirty="0" smtClean="0"/>
              <a:t> bromide. Alternatively, nucleic acids can be stained after </a:t>
            </a:r>
            <a:r>
              <a:rPr lang="en-US" dirty="0" err="1" smtClean="0"/>
              <a:t>electrophoretic</a:t>
            </a:r>
            <a:r>
              <a:rPr lang="en-US" dirty="0" smtClean="0"/>
              <a:t> separation by soaking the gel in a solution of </a:t>
            </a:r>
            <a:r>
              <a:rPr lang="en-US" dirty="0" err="1" smtClean="0"/>
              <a:t>ethidium</a:t>
            </a:r>
            <a:r>
              <a:rPr lang="en-US" dirty="0" smtClean="0"/>
              <a:t> bromide. When intercalated into </a:t>
            </a:r>
            <a:r>
              <a:rPr lang="en-US" dirty="0" err="1" smtClean="0"/>
              <a:t>doublestranded</a:t>
            </a:r>
            <a:r>
              <a:rPr lang="en-US" dirty="0" smtClean="0"/>
              <a:t> DNA, fluorescence of this molecule increases greatly. It is also possible to detect DNA with the extrinsic </a:t>
            </a:r>
            <a:r>
              <a:rPr lang="en-US" dirty="0" err="1" smtClean="0"/>
              <a:t>fluor</a:t>
            </a:r>
            <a:r>
              <a:rPr lang="en-US" dirty="0" smtClean="0"/>
              <a:t> 1-anilino 8-naphthalene </a:t>
            </a:r>
            <a:r>
              <a:rPr lang="en-US" dirty="0" err="1" smtClean="0"/>
              <a:t>sulphonate</a:t>
            </a:r>
            <a:r>
              <a:rPr lang="en-US" dirty="0" smtClean="0"/>
              <a:t>.</a:t>
            </a:r>
          </a:p>
          <a:p>
            <a:r>
              <a:rPr lang="en-US" b="1" dirty="0" err="1" smtClean="0"/>
              <a:t>Transilluminator</a:t>
            </a:r>
            <a:r>
              <a:rPr lang="en-US" dirty="0" smtClean="0"/>
              <a:t> (an ultraviolet light box), which is used to visualize stained DNA in gels.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sp>
        <p:nvSpPr>
          <p:cNvPr id="3" name="Content Placeholder 2"/>
          <p:cNvSpPr>
            <a:spLocks noGrp="1"/>
          </p:cNvSpPr>
          <p:nvPr>
            <p:ph sz="quarter" idx="1"/>
          </p:nvPr>
        </p:nvSpPr>
        <p:spPr/>
        <p:txBody>
          <a:bodyPr/>
          <a:lstStyle/>
          <a:p>
            <a:r>
              <a:rPr lang="en-US" dirty="0" smtClean="0"/>
              <a:t>To prepare gel, </a:t>
            </a:r>
            <a:r>
              <a:rPr lang="en-US" dirty="0" err="1" smtClean="0"/>
              <a:t>agarose</a:t>
            </a:r>
            <a:r>
              <a:rPr lang="en-US" dirty="0" smtClean="0"/>
              <a:t> powder is mixed with electrophoresis buffer to the desired concentration, and heated in a microwave oven to melt it.</a:t>
            </a:r>
          </a:p>
          <a:p>
            <a:r>
              <a:rPr lang="en-US" b="1" dirty="0" smtClean="0"/>
              <a:t>The concentration of Agarose Gel</a:t>
            </a:r>
            <a:endParaRPr lang="en-US" dirty="0" smtClean="0"/>
          </a:p>
          <a:p>
            <a:r>
              <a:rPr lang="en-US" dirty="0" smtClean="0"/>
              <a:t>The percentage of </a:t>
            </a:r>
            <a:r>
              <a:rPr lang="en-US" dirty="0" err="1" smtClean="0"/>
              <a:t>agarose</a:t>
            </a:r>
            <a:r>
              <a:rPr lang="en-US" dirty="0" smtClean="0"/>
              <a:t> used depends on the size of fragments to be resolved.</a:t>
            </a:r>
          </a:p>
          <a:p>
            <a:r>
              <a:rPr lang="en-US" dirty="0" smtClean="0"/>
              <a:t>The concentration of </a:t>
            </a:r>
            <a:r>
              <a:rPr lang="en-US" dirty="0" err="1" smtClean="0"/>
              <a:t>agarose</a:t>
            </a:r>
            <a:r>
              <a:rPr lang="en-US" dirty="0" smtClean="0"/>
              <a:t> is referred to as a percentage of </a:t>
            </a:r>
            <a:r>
              <a:rPr lang="en-US" dirty="0" err="1" smtClean="0"/>
              <a:t>agarose</a:t>
            </a:r>
            <a:r>
              <a:rPr lang="en-US" dirty="0" smtClean="0"/>
              <a:t> to volume of buffer (w/v), and </a:t>
            </a:r>
            <a:r>
              <a:rPr lang="en-US" dirty="0" err="1" smtClean="0"/>
              <a:t>agarose</a:t>
            </a:r>
            <a:r>
              <a:rPr lang="en-US" dirty="0" smtClean="0"/>
              <a:t> gels are normally in the range of 0.2% to 3%.</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63</TotalTime>
  <Words>1280</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TITLE OF THE COURSE: BIOCHEMICAL TECHNIQUES TOPIC: ELECTROPHORESIS HANDLED BY: RM.LAKSHMANAN ASSOCIATE PROFESSOR &amp; HEAD DEPARTMENT OF MICROBIOLOGY HAJEE KARUTHA ROWTHER HOWDIA COLLEGE(AUTONOMOUS), UTHAMAPALAYAM </vt:lpstr>
      <vt:lpstr> ELECTROPHORESIS</vt:lpstr>
      <vt:lpstr>Slide 3</vt:lpstr>
      <vt:lpstr>TYPES OF ELECTROPHORESIS</vt:lpstr>
      <vt:lpstr>AGAROSE GEL ELECTROPHORESIS </vt:lpstr>
      <vt:lpstr>Principle</vt:lpstr>
      <vt:lpstr>Requirements</vt:lpstr>
      <vt:lpstr>Slide 8</vt:lpstr>
      <vt:lpstr>Procedure</vt:lpstr>
      <vt:lpstr>Slide 10</vt:lpstr>
      <vt:lpstr>Slide 11</vt:lpstr>
      <vt:lpstr>Applications</vt:lpstr>
      <vt:lpstr>Slide 13</vt:lpstr>
      <vt:lpstr>SDS-PAGE</vt:lpstr>
      <vt:lpstr>Slide 15</vt:lpstr>
      <vt:lpstr>Principle</vt:lpstr>
      <vt:lpstr>Slide 17</vt:lpstr>
      <vt:lpstr>Requirements</vt:lpstr>
      <vt:lpstr>Procedure</vt:lpstr>
      <vt:lpstr>Slide 20</vt:lpstr>
      <vt:lpstr>Slide 21</vt:lpstr>
      <vt:lpstr>Slide 22</vt:lpstr>
      <vt:lpstr>Slide 23</vt:lpstr>
      <vt:lpstr>Applications</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ELECTROPHORESIS</dc:title>
  <dc:creator>Nivetha</dc:creator>
  <cp:lastModifiedBy>Windows User</cp:lastModifiedBy>
  <cp:revision>21</cp:revision>
  <dcterms:created xsi:type="dcterms:W3CDTF">2006-08-16T00:00:00Z</dcterms:created>
  <dcterms:modified xsi:type="dcterms:W3CDTF">2020-10-21T06:31:49Z</dcterms:modified>
</cp:coreProperties>
</file>