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66" r:id="rId4"/>
    <p:sldId id="265" r:id="rId5"/>
    <p:sldId id="264" r:id="rId6"/>
    <p:sldId id="263" r:id="rId7"/>
    <p:sldId id="262" r:id="rId8"/>
    <p:sldId id="261" r:id="rId9"/>
    <p:sldId id="260" r:id="rId10"/>
    <p:sldId id="259" r:id="rId11"/>
    <p:sldId id="258" r:id="rId12"/>
    <p:sldId id="257" r:id="rId13"/>
    <p:sldId id="267" r:id="rId14"/>
    <p:sldId id="269" r:id="rId15"/>
    <p:sldId id="268" r:id="rId16"/>
    <p:sldId id="270" r:id="rId17"/>
    <p:sldId id="271" r:id="rId18"/>
    <p:sldId id="272" r:id="rId19"/>
    <p:sldId id="273" r:id="rId20"/>
    <p:sldId id="275" r:id="rId21"/>
    <p:sldId id="274"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10/21/2020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dn.biologydiscussion.com/wp-content/uploads/2016/09/clip_image004-50.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505200"/>
            <a:ext cx="6400800" cy="2209800"/>
          </a:xfrm>
        </p:spPr>
        <p:txBody>
          <a:bodyPr>
            <a:normAutofit fontScale="47500" lnSpcReduction="20000"/>
          </a:bodyPr>
          <a:lstStyle/>
          <a:p>
            <a:r>
              <a:rPr lang="en-US" sz="4200" dirty="0" smtClean="0">
                <a:solidFill>
                  <a:schemeClr val="tx1"/>
                </a:solidFill>
              </a:rPr>
              <a:t>TITLE OF THE COURSE: GENERAL MICROBIOLOGY</a:t>
            </a:r>
            <a:br>
              <a:rPr lang="en-US" sz="4200" dirty="0" smtClean="0">
                <a:solidFill>
                  <a:schemeClr val="tx1"/>
                </a:solidFill>
              </a:rPr>
            </a:br>
            <a:r>
              <a:rPr lang="en-US" sz="4200" dirty="0" smtClean="0">
                <a:solidFill>
                  <a:schemeClr val="tx1"/>
                </a:solidFill>
              </a:rPr>
              <a:t>TOPIC: CHLAMYDOMONAS</a:t>
            </a:r>
            <a:br>
              <a:rPr lang="en-US" sz="4200" dirty="0" smtClean="0">
                <a:solidFill>
                  <a:schemeClr val="tx1"/>
                </a:solidFill>
              </a:rPr>
            </a:br>
            <a:r>
              <a:rPr lang="en-US" sz="4200" dirty="0" smtClean="0">
                <a:solidFill>
                  <a:schemeClr val="tx1"/>
                </a:solidFill>
              </a:rPr>
              <a:t>HANDLED BY: RM.LAKSHMANAN</a:t>
            </a:r>
            <a:br>
              <a:rPr lang="en-US" sz="4200" dirty="0" smtClean="0">
                <a:solidFill>
                  <a:schemeClr val="tx1"/>
                </a:solidFill>
              </a:rPr>
            </a:br>
            <a:r>
              <a:rPr lang="en-US" sz="4200" dirty="0" smtClean="0">
                <a:solidFill>
                  <a:schemeClr val="tx1"/>
                </a:solidFill>
              </a:rPr>
              <a:t>ASSOCIATE PROFESSOR &amp; HEAD</a:t>
            </a:r>
            <a:br>
              <a:rPr lang="en-US" sz="4200" dirty="0" smtClean="0">
                <a:solidFill>
                  <a:schemeClr val="tx1"/>
                </a:solidFill>
              </a:rPr>
            </a:br>
            <a:r>
              <a:rPr lang="en-US" sz="4200" dirty="0" smtClean="0">
                <a:solidFill>
                  <a:schemeClr val="tx1"/>
                </a:solidFill>
              </a:rPr>
              <a:t>DEPARTMENT OF MICROBIOLOGY</a:t>
            </a:r>
          </a:p>
          <a:p>
            <a:r>
              <a:rPr lang="en-US" sz="4200" dirty="0" smtClean="0">
                <a:solidFill>
                  <a:schemeClr val="tx1"/>
                </a:solidFill>
              </a:rPr>
              <a:t>HAJEE  KARUTHA ROWTHER </a:t>
            </a:r>
            <a:r>
              <a:rPr lang="en-US" sz="4200" smtClean="0">
                <a:solidFill>
                  <a:schemeClr val="tx1"/>
                </a:solidFill>
              </a:rPr>
              <a:t>HOWDIA </a:t>
            </a:r>
            <a:r>
              <a:rPr lang="en-US" sz="4200" smtClean="0">
                <a:solidFill>
                  <a:schemeClr val="tx1"/>
                </a:solidFill>
              </a:rPr>
              <a:t>COLLEGE(AUTONOMOUS), </a:t>
            </a:r>
            <a:r>
              <a:rPr lang="en-US" sz="4200" dirty="0" smtClean="0">
                <a:solidFill>
                  <a:schemeClr val="tx1"/>
                </a:solidFill>
              </a:rPr>
              <a:t>UTHAMAPALAYAM.</a:t>
            </a:r>
            <a:r>
              <a:rPr lang="en-US" sz="2800" dirty="0" smtClean="0"/>
              <a:t/>
            </a:r>
            <a:br>
              <a:rPr lang="en-US" sz="2800" dirty="0" smtClean="0"/>
            </a:br>
            <a:r>
              <a:rPr lang="en-US" sz="2800" dirty="0" smtClean="0">
                <a:solidFill>
                  <a:schemeClr val="bg1"/>
                </a:solidFill>
              </a:rPr>
              <a:t>HAJEE KARUTHA ROWTHER COLLEGE, UTHAMAPALAYAM </a:t>
            </a:r>
            <a:endParaRPr lang="en-US" dirty="0"/>
          </a:p>
        </p:txBody>
      </p:sp>
      <p:sp>
        <p:nvSpPr>
          <p:cNvPr id="2" name="Title 1"/>
          <p:cNvSpPr>
            <a:spLocks noGrp="1"/>
          </p:cNvSpPr>
          <p:nvPr>
            <p:ph type="ctrTitle"/>
          </p:nvPr>
        </p:nvSpPr>
        <p:spPr>
          <a:xfrm>
            <a:off x="457200" y="914400"/>
            <a:ext cx="8229600" cy="2514600"/>
          </a:xfrm>
        </p:spPr>
        <p:txBody>
          <a:bodyPr>
            <a:noAutofit/>
          </a:bodyPr>
          <a:lstStyle/>
          <a:p>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Each unit of protoplast secretes a wall around and develops contractile vacuoles. They are released by rupturing or </a:t>
            </a:r>
            <a:r>
              <a:rPr lang="en-US" dirty="0" err="1" smtClean="0"/>
              <a:t>gelatinisation</a:t>
            </a:r>
            <a:r>
              <a:rPr lang="en-US" dirty="0" smtClean="0"/>
              <a:t> of the mother wall. At the time of liberations they develop their flagella. These flagellated daughter units are called zoospores. After liberation they behave as new individuals and capable of developing new crop of zoospores after 24 hours.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 z.jpg"/>
          <p:cNvPicPr>
            <a:picLocks noGrp="1" noChangeAspect="1"/>
          </p:cNvPicPr>
          <p:nvPr>
            <p:ph sz="quarter" idx="1"/>
          </p:nvPr>
        </p:nvPicPr>
        <p:blipFill>
          <a:blip r:embed="rId2"/>
          <a:stretch>
            <a:fillRect/>
          </a:stretch>
        </p:blipFill>
        <p:spPr>
          <a:xfrm>
            <a:off x="2971800" y="1447800"/>
            <a:ext cx="3733799" cy="4572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b="1" dirty="0" smtClean="0"/>
              <a:t>2. Aplanospores:</a:t>
            </a:r>
            <a:endParaRPr lang="en-US" dirty="0" smtClean="0"/>
          </a:p>
          <a:p>
            <a:pPr fontAlgn="base"/>
            <a:r>
              <a:rPr lang="en-US" dirty="0" smtClean="0"/>
              <a:t>The aplanospores are formed during </a:t>
            </a:r>
            <a:r>
              <a:rPr lang="en-US" dirty="0" err="1" smtClean="0"/>
              <a:t>unfavourable</a:t>
            </a:r>
            <a:r>
              <a:rPr lang="en-US" dirty="0" smtClean="0"/>
              <a:t> conditions. Following the same procedure like zoospore-formation, they develop 2-16 daughter protoplasts. Each one secretes, thin wall around, itself. These thin walled non-motile spores are called aplanospores. During </a:t>
            </a:r>
            <a:r>
              <a:rPr lang="en-US" dirty="0" err="1" smtClean="0"/>
              <a:t>favourable</a:t>
            </a:r>
            <a:r>
              <a:rPr lang="en-US" dirty="0" smtClean="0"/>
              <a:t> conditions </a:t>
            </a:r>
            <a:r>
              <a:rPr lang="en-US" dirty="0" err="1" smtClean="0"/>
              <a:t>aplanospore</a:t>
            </a:r>
            <a:r>
              <a:rPr lang="en-US" dirty="0" smtClean="0"/>
              <a:t> comes out of the mother cell and develops a new cell directly or its proto­plast divides to form more zoospores.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fontAlgn="base"/>
            <a:r>
              <a:rPr lang="en-US" b="1" dirty="0" smtClean="0"/>
              <a:t>3.Palmella Stage:</a:t>
            </a:r>
            <a:endParaRPr lang="en-US" dirty="0" smtClean="0"/>
          </a:p>
          <a:p>
            <a:pPr fontAlgn="base"/>
            <a:r>
              <a:rPr lang="en-US" dirty="0" smtClean="0"/>
              <a:t>During zoospore formation, suddenly if the environmental condition becomes </a:t>
            </a:r>
            <a:r>
              <a:rPr lang="en-US" dirty="0" err="1" smtClean="0"/>
              <a:t>unfavourable</a:t>
            </a:r>
            <a:r>
              <a:rPr lang="en-US" dirty="0" smtClean="0"/>
              <a:t>, the parent wall gets </a:t>
            </a:r>
            <a:r>
              <a:rPr lang="en-US" dirty="0" err="1" smtClean="0"/>
              <a:t>gelatinised</a:t>
            </a:r>
            <a:r>
              <a:rPr lang="en-US" dirty="0" smtClean="0"/>
              <a:t>. Consequently the daughter protoplasts also get </a:t>
            </a:r>
            <a:r>
              <a:rPr lang="en-US" dirty="0" err="1" smtClean="0"/>
              <a:t>gelatinised</a:t>
            </a:r>
            <a:r>
              <a:rPr lang="en-US" dirty="0" smtClean="0"/>
              <a:t> and undergo divisions. The entire structure becomes enlarged much more. This stage looks like another green alga Palmella of </a:t>
            </a:r>
            <a:r>
              <a:rPr lang="en-US" dirty="0" err="1" smtClean="0"/>
              <a:t>Tetrasporales</a:t>
            </a:r>
            <a:r>
              <a:rPr lang="en-US" dirty="0" smtClean="0"/>
              <a:t> and called this stage as Palmella stage </a:t>
            </a:r>
          </a:p>
          <a:p>
            <a:r>
              <a:rPr lang="en-US" dirty="0" smtClean="0"/>
              <a:t>During </a:t>
            </a:r>
            <a:r>
              <a:rPr lang="en-US" dirty="0" err="1" smtClean="0"/>
              <a:t>favourable</a:t>
            </a:r>
            <a:r>
              <a:rPr lang="en-US" dirty="0" smtClean="0"/>
              <a:t> conditions, the unit bodies develop into individual zoospore. Palmella stage is very common in C. </a:t>
            </a:r>
            <a:r>
              <a:rPr lang="en-US" dirty="0" err="1" smtClean="0"/>
              <a:t>kleinii</a:t>
            </a:r>
            <a:r>
              <a:rPr lang="en-US" dirty="0" smtClean="0"/>
              <a:t> and C. </a:t>
            </a:r>
            <a:r>
              <a:rPr lang="en-US" dirty="0" err="1" smtClean="0"/>
              <a:t>braunii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b="1" dirty="0" smtClean="0"/>
              <a:t>Sexual Reproduction:</a:t>
            </a:r>
            <a:endParaRPr lang="en-US" dirty="0" smtClean="0"/>
          </a:p>
          <a:p>
            <a:pPr fontAlgn="base"/>
            <a:r>
              <a:rPr lang="en-US" dirty="0" smtClean="0"/>
              <a:t>Sexual reproduction takes place during desiccation or deficiency of nitrogenous compound in the growing medium. It takes place very commonly through </a:t>
            </a:r>
            <a:r>
              <a:rPr lang="en-US" dirty="0" err="1" smtClean="0"/>
              <a:t>isogamy</a:t>
            </a:r>
            <a:r>
              <a:rPr lang="en-US" dirty="0" smtClean="0"/>
              <a:t> and less frequently through </a:t>
            </a:r>
            <a:r>
              <a:rPr lang="en-US" dirty="0" err="1" smtClean="0"/>
              <a:t>anisogamy</a:t>
            </a:r>
            <a:r>
              <a:rPr lang="en-US" dirty="0" smtClean="0"/>
              <a:t> and </a:t>
            </a:r>
            <a:r>
              <a:rPr lang="en-US" dirty="0" err="1" smtClean="0"/>
              <a:t>oogamy</a:t>
            </a:r>
            <a:r>
              <a:rPr lang="en-US" dirty="0" smtClean="0"/>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b="1" dirty="0" smtClean="0"/>
              <a:t>1. Isogamy:</a:t>
            </a:r>
            <a:endParaRPr lang="en-US" dirty="0" smtClean="0"/>
          </a:p>
          <a:p>
            <a:pPr fontAlgn="base"/>
            <a:r>
              <a:rPr lang="en-US" dirty="0" smtClean="0"/>
              <a:t>Majority of the species are </a:t>
            </a:r>
            <a:r>
              <a:rPr lang="en-US" dirty="0" err="1" smtClean="0"/>
              <a:t>isogamous</a:t>
            </a:r>
            <a:r>
              <a:rPr lang="en-US" dirty="0" smtClean="0"/>
              <a:t>. In this type sexual union takes place between the morphologically identical gametes.</a:t>
            </a:r>
          </a:p>
          <a:p>
            <a:pPr fontAlgn="base"/>
            <a:r>
              <a:rPr lang="en-US" dirty="0" smtClean="0"/>
              <a:t>In some species the vegetative cell directly develops into gametes (</a:t>
            </a:r>
            <a:r>
              <a:rPr lang="en-US" dirty="0" err="1" smtClean="0"/>
              <a:t>hologamy</a:t>
            </a:r>
            <a:r>
              <a:rPr lang="en-US" dirty="0" smtClean="0"/>
              <a:t>) or generally it divides into 8 to 64 gametes. The uniting gametes may develop from the same </a:t>
            </a:r>
            <a:r>
              <a:rPr lang="en-US" dirty="0" err="1" smtClean="0"/>
              <a:t>thallus</a:t>
            </a:r>
            <a:r>
              <a:rPr lang="en-US" dirty="0" smtClean="0"/>
              <a:t> (e.g., C. </a:t>
            </a:r>
            <a:r>
              <a:rPr lang="en-US" dirty="0" err="1" smtClean="0"/>
              <a:t>debaryanum</a:t>
            </a:r>
            <a:r>
              <a:rPr lang="en-US" dirty="0" smtClean="0"/>
              <a:t>) i.e., homothallic or from different </a:t>
            </a:r>
            <a:r>
              <a:rPr lang="en-US" dirty="0" err="1" smtClean="0"/>
              <a:t>thallus</a:t>
            </a:r>
            <a:r>
              <a:rPr lang="en-US" dirty="0" smtClean="0"/>
              <a:t> i.e., heterothallic (e.g., C. </a:t>
            </a:r>
            <a:r>
              <a:rPr lang="en-US" dirty="0" err="1" smtClean="0"/>
              <a:t>reinhardii</a:t>
            </a:r>
            <a:r>
              <a:rPr lang="en-US" dirty="0" smtClean="0"/>
              <a:t> and C. </a:t>
            </a:r>
            <a:r>
              <a:rPr lang="en-US" dirty="0" err="1" smtClean="0"/>
              <a:t>moewusii</a:t>
            </a:r>
            <a:r>
              <a:rPr lang="en-US" dirty="0" smtClean="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so.jpg"/>
          <p:cNvPicPr>
            <a:picLocks noGrp="1" noChangeAspect="1"/>
          </p:cNvPicPr>
          <p:nvPr>
            <p:ph sz="quarter" idx="1"/>
          </p:nvPr>
        </p:nvPicPr>
        <p:blipFill>
          <a:blip r:embed="rId2"/>
          <a:stretch>
            <a:fillRect/>
          </a:stretch>
        </p:blipFill>
        <p:spPr>
          <a:xfrm>
            <a:off x="3390900" y="1981200"/>
            <a:ext cx="2819400" cy="33528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fontAlgn="base"/>
            <a:r>
              <a:rPr lang="en-US" dirty="0" smtClean="0"/>
              <a:t>During union the flagella are found to be covered by </a:t>
            </a:r>
            <a:r>
              <a:rPr lang="en-US" dirty="0" err="1" smtClean="0"/>
              <a:t>agglutin</a:t>
            </a:r>
            <a:r>
              <a:rPr lang="en-US" dirty="0" smtClean="0"/>
              <a:t> (not found on the flagella of vegetative cell), a chemical substance (protein) which helps in the recognition of gametes of opposite mating type.</a:t>
            </a:r>
          </a:p>
          <a:p>
            <a:pPr fontAlgn="base"/>
            <a:r>
              <a:rPr lang="en-US" dirty="0" smtClean="0"/>
              <a:t>In most of the species the gametes are unicellular, </a:t>
            </a:r>
            <a:r>
              <a:rPr lang="en-US" dirty="0" err="1" smtClean="0"/>
              <a:t>uninucleate</a:t>
            </a:r>
            <a:r>
              <a:rPr lang="en-US" dirty="0" smtClean="0"/>
              <a:t>, very small and biflagellate structures.</a:t>
            </a:r>
          </a:p>
          <a:p>
            <a:pPr fontAlgn="base"/>
            <a:r>
              <a:rPr lang="en-US" dirty="0" smtClean="0"/>
              <a:t>During sexual union isogametes (+ and -) come very close to each other. The wall at the point of contact dissolves resulting in the formation of diploid </a:t>
            </a:r>
            <a:r>
              <a:rPr lang="en-US" dirty="0" err="1" smtClean="0"/>
              <a:t>quadriflagellate</a:t>
            </a:r>
            <a:r>
              <a:rPr lang="en-US" dirty="0" smtClean="0"/>
              <a:t> zygote through </a:t>
            </a:r>
            <a:r>
              <a:rPr lang="en-US" dirty="0" err="1" smtClean="0"/>
              <a:t>plasmogamy</a:t>
            </a:r>
            <a:r>
              <a:rPr lang="en-US" dirty="0" smtClean="0"/>
              <a:t> followed by </a:t>
            </a:r>
            <a:r>
              <a:rPr lang="en-US" dirty="0" err="1" smtClean="0"/>
              <a:t>karyogamy</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b="1" dirty="0" smtClean="0"/>
              <a:t>2. Anisogamy:</a:t>
            </a:r>
            <a:endParaRPr lang="en-US" dirty="0" smtClean="0"/>
          </a:p>
          <a:p>
            <a:pPr fontAlgn="base"/>
            <a:r>
              <a:rPr lang="en-US" dirty="0" smtClean="0"/>
              <a:t>It is the union between two gametes (male and female) of different sizes. The larger one is called macrogamete (female) produced only 2 or 4 in the female </a:t>
            </a:r>
            <a:r>
              <a:rPr lang="en-US" dirty="0" err="1" smtClean="0"/>
              <a:t>gametangium</a:t>
            </a:r>
            <a:r>
              <a:rPr lang="en-US" dirty="0" smtClean="0"/>
              <a:t>. The smaller one is called microgamete (male) produced 8 or 16 in the male </a:t>
            </a:r>
            <a:r>
              <a:rPr lang="en-US" dirty="0" err="1" smtClean="0"/>
              <a:t>gametangium</a:t>
            </a:r>
            <a:r>
              <a:rPr lang="en-US" dirty="0" smtClean="0"/>
              <a:t>.</a:t>
            </a:r>
          </a:p>
          <a:p>
            <a:pPr fontAlgn="base"/>
            <a:r>
              <a:rPr lang="en-US" dirty="0" smtClean="0"/>
              <a:t>The micro- gametes are more active than </a:t>
            </a:r>
            <a:r>
              <a:rPr lang="en-US" dirty="0" err="1" smtClean="0"/>
              <a:t>macrogametes</a:t>
            </a:r>
            <a:r>
              <a:rPr lang="en-US" dirty="0" smtClean="0"/>
              <a:t>. The microgamete comes very close to the macrogamete. Both the gametes undergo fusion and form zygote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niso.jpg"/>
          <p:cNvPicPr>
            <a:picLocks noGrp="1" noChangeAspect="1"/>
          </p:cNvPicPr>
          <p:nvPr>
            <p:ph sz="quarter" idx="1"/>
          </p:nvPr>
        </p:nvPicPr>
        <p:blipFill>
          <a:blip r:embed="rId2"/>
          <a:stretch>
            <a:fillRect/>
          </a:stretch>
        </p:blipFill>
        <p:spPr>
          <a:xfrm>
            <a:off x="2286001" y="1905000"/>
            <a:ext cx="5029200" cy="340995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STRUCTURE AND REPRODUCTION OF CHLAMYDOMONAS</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smtClean="0"/>
              <a:t> Contents</a:t>
            </a:r>
            <a:endParaRPr lang="en-US" dirty="0" smtClean="0"/>
          </a:p>
          <a:p>
            <a:r>
              <a:rPr lang="en-US" dirty="0" smtClean="0"/>
              <a:t>Occurrence</a:t>
            </a:r>
          </a:p>
          <a:p>
            <a:r>
              <a:rPr lang="en-US" dirty="0" smtClean="0"/>
              <a:t>Structure</a:t>
            </a:r>
          </a:p>
          <a:p>
            <a:r>
              <a:rPr lang="en-US" dirty="0" smtClean="0"/>
              <a:t>Reproduction</a:t>
            </a:r>
          </a:p>
          <a:p>
            <a:r>
              <a:rPr lang="en-US" dirty="0" smtClean="0"/>
              <a:t>Asexual reproduction</a:t>
            </a:r>
          </a:p>
          <a:p>
            <a:pPr>
              <a:buNone/>
            </a:pPr>
            <a:r>
              <a:rPr lang="en-US" dirty="0" smtClean="0"/>
              <a:t>     by formation of zoospores</a:t>
            </a:r>
          </a:p>
          <a:p>
            <a:pPr>
              <a:buNone/>
            </a:pPr>
            <a:r>
              <a:rPr lang="en-US" dirty="0" smtClean="0"/>
              <a:t>     by formation of aplanospores</a:t>
            </a:r>
          </a:p>
          <a:p>
            <a:pPr>
              <a:buNone/>
            </a:pPr>
            <a:r>
              <a:rPr lang="en-US" dirty="0" smtClean="0"/>
              <a:t>     palmella stage</a:t>
            </a:r>
          </a:p>
          <a:p>
            <a:r>
              <a:rPr lang="en-US" dirty="0" smtClean="0"/>
              <a:t>Sexual reproduction</a:t>
            </a:r>
          </a:p>
          <a:p>
            <a:pPr>
              <a:buNone/>
            </a:pPr>
            <a:r>
              <a:rPr lang="en-US" dirty="0" smtClean="0"/>
              <a:t>    Isogamy</a:t>
            </a:r>
          </a:p>
          <a:p>
            <a:pPr>
              <a:buNone/>
            </a:pPr>
            <a:r>
              <a:rPr lang="en-US" dirty="0" smtClean="0"/>
              <a:t>    Anisogamy</a:t>
            </a:r>
          </a:p>
          <a:p>
            <a:pPr>
              <a:buNone/>
            </a:pPr>
            <a:r>
              <a:rPr lang="en-US" dirty="0" smtClean="0"/>
              <a:t>    Oogamy</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fontAlgn="base"/>
            <a:r>
              <a:rPr lang="en-US" b="1" dirty="0" smtClean="0"/>
              <a:t>3. Oogamy:</a:t>
            </a:r>
            <a:endParaRPr lang="en-US" dirty="0" smtClean="0"/>
          </a:p>
          <a:p>
            <a:pPr fontAlgn="base"/>
            <a:r>
              <a:rPr lang="en-US" dirty="0" smtClean="0"/>
              <a:t>It is the union between morpho­logically dissimilar gametes. The microgamete (male) is biflagellate and smaller in size than the macrogamete (female) which is non-motile and larger .n size. The male cell divides repeatedly and forms 16 units, each of which is converted into male gamete.</a:t>
            </a:r>
          </a:p>
          <a:p>
            <a:pPr fontAlgn="base"/>
            <a:r>
              <a:rPr lang="en-US" dirty="0" smtClean="0"/>
              <a:t>On the other hand, the female cell leaves the flagella and directly functions as female gamete. The active male gamete comes very close to non-motile female gamete and attaches itself at the anterior end. Both the gametes undergo fusion and form zygote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oo.jpg"/>
          <p:cNvPicPr>
            <a:picLocks noGrp="1" noChangeAspect="1"/>
          </p:cNvPicPr>
          <p:nvPr>
            <p:ph sz="quarter" idx="1"/>
          </p:nvPr>
        </p:nvPicPr>
        <p:blipFill>
          <a:blip r:embed="rId2"/>
          <a:stretch>
            <a:fillRect/>
          </a:stretch>
        </p:blipFill>
        <p:spPr>
          <a:xfrm>
            <a:off x="1981200" y="1981200"/>
            <a:ext cx="4724399" cy="35052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b="1" dirty="0" smtClean="0"/>
              <a:t>Germination of Zygote:</a:t>
            </a:r>
            <a:endParaRPr lang="en-US" dirty="0" smtClean="0"/>
          </a:p>
          <a:p>
            <a:pPr fontAlgn="base"/>
            <a:r>
              <a:rPr lang="en-US" dirty="0" smtClean="0"/>
              <a:t>During germination the diploid nucleus (2n) of the zygote undergoes meiosis to form 4 or with additional mitosis forms 16 to 32 nuclei (n). The inner wall dissolves and by breaking the outer wall the haploid cells are liberated. During liberation they develop flagella and behave like new individuals.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b="1" dirty="0" smtClean="0"/>
              <a:t>Occurrence of </a:t>
            </a:r>
            <a:r>
              <a:rPr lang="en-US" b="1" dirty="0" err="1" smtClean="0"/>
              <a:t>Chlamydomonas</a:t>
            </a:r>
            <a:r>
              <a:rPr lang="en-US" b="1" dirty="0" smtClean="0"/>
              <a:t>:</a:t>
            </a:r>
          </a:p>
          <a:p>
            <a:pPr fontAlgn="base"/>
            <a:r>
              <a:rPr lang="en-US" dirty="0" smtClean="0"/>
              <a:t>The genus </a:t>
            </a:r>
            <a:r>
              <a:rPr lang="en-US" dirty="0" err="1" smtClean="0"/>
              <a:t>Chlamydomonas</a:t>
            </a:r>
            <a:r>
              <a:rPr lang="en-US" dirty="0" smtClean="0"/>
              <a:t> (Gr. </a:t>
            </a:r>
            <a:r>
              <a:rPr lang="en-US" dirty="0" err="1" smtClean="0"/>
              <a:t>Chlamys</a:t>
            </a:r>
            <a:r>
              <a:rPr lang="en-US" dirty="0" smtClean="0"/>
              <a:t>, mantle; </a:t>
            </a:r>
            <a:r>
              <a:rPr lang="en-US" dirty="0" err="1" smtClean="0"/>
              <a:t>monas</a:t>
            </a:r>
            <a:r>
              <a:rPr lang="en-US" dirty="0" smtClean="0"/>
              <a:t>, single organism) includes about 500 species, found almost everywhere (i.e., ubiquitous). </a:t>
            </a:r>
          </a:p>
          <a:p>
            <a:pPr fontAlgn="base"/>
            <a:r>
              <a:rPr lang="en-US" dirty="0" smtClean="0"/>
              <a:t>Commonly they are found in fresh water of lakes, ponds, tanks etc., but they are also available in brackish water (C. </a:t>
            </a:r>
            <a:r>
              <a:rPr lang="en-US" dirty="0" err="1" smtClean="0"/>
              <a:t>halophila</a:t>
            </a:r>
            <a:r>
              <a:rPr lang="en-US" dirty="0" smtClean="0"/>
              <a:t>), saline water (C. </a:t>
            </a:r>
            <a:r>
              <a:rPr lang="en-US" dirty="0" err="1" smtClean="0"/>
              <a:t>ehrenbergii</a:t>
            </a:r>
            <a:r>
              <a:rPr lang="en-US" dirty="0" smtClean="0"/>
              <a:t>), snow (C. </a:t>
            </a:r>
            <a:r>
              <a:rPr lang="en-US" dirty="0" err="1" smtClean="0"/>
              <a:t>nivalis</a:t>
            </a:r>
            <a:r>
              <a:rPr lang="en-US" dirty="0" smtClean="0"/>
              <a:t>) and some are also air borne.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Structure</a:t>
            </a:r>
            <a:endParaRPr lang="en-US" dirty="0"/>
          </a:p>
        </p:txBody>
      </p:sp>
      <p:sp>
        <p:nvSpPr>
          <p:cNvPr id="3" name="Content Placeholder 2"/>
          <p:cNvSpPr>
            <a:spLocks noGrp="1"/>
          </p:cNvSpPr>
          <p:nvPr>
            <p:ph sz="quarter" idx="1"/>
          </p:nvPr>
        </p:nvSpPr>
        <p:spPr/>
        <p:txBody>
          <a:bodyPr/>
          <a:lstStyle/>
          <a:p>
            <a:pPr fontAlgn="base"/>
            <a:r>
              <a:rPr lang="en-US" dirty="0" smtClean="0"/>
              <a:t>1. The organism is an unicellular, motile alga.</a:t>
            </a:r>
          </a:p>
          <a:p>
            <a:pPr fontAlgn="base"/>
            <a:r>
              <a:rPr lang="en-US" dirty="0" smtClean="0"/>
              <a:t>2. The </a:t>
            </a:r>
            <a:r>
              <a:rPr lang="en-US" dirty="0" err="1" smtClean="0"/>
              <a:t>thallus</a:t>
            </a:r>
            <a:r>
              <a:rPr lang="en-US" dirty="0" smtClean="0"/>
              <a:t> is spherical to oblong in shape but some species are </a:t>
            </a:r>
            <a:r>
              <a:rPr lang="en-US" dirty="0" err="1" smtClean="0"/>
              <a:t>pyriform</a:t>
            </a:r>
            <a:r>
              <a:rPr lang="en-US" dirty="0" smtClean="0"/>
              <a:t> or ovoid.</a:t>
            </a:r>
          </a:p>
          <a:p>
            <a:pPr fontAlgn="base"/>
            <a:r>
              <a:rPr lang="en-US" dirty="0" smtClean="0"/>
              <a:t>3. The cell is somewhat pointed towards the anterior side and comparatively broader towards the poste­rior side.</a:t>
            </a:r>
          </a:p>
          <a:p>
            <a:pPr fontAlgn="base"/>
            <a:r>
              <a:rPr lang="en-US" dirty="0" smtClean="0"/>
              <a:t>4. The cell is surrounded by a cellulose cell wall which encloses the protoplasm.</a:t>
            </a:r>
          </a:p>
          <a:p>
            <a:pPr fontAlgn="base"/>
            <a:r>
              <a:rPr lang="en-US" dirty="0" smtClean="0"/>
              <a:t>5. The protoplasm consists of cytoplasm and a cen­trally located nucleus.</a:t>
            </a:r>
          </a:p>
          <a:p>
            <a:pPr fontAlgn="base"/>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fontAlgn="base"/>
            <a:r>
              <a:rPr lang="en-US" dirty="0" smtClean="0"/>
              <a:t>6.Two flagella are present on the anterior side of the cell. Both are of whiplash type.</a:t>
            </a:r>
          </a:p>
          <a:p>
            <a:pPr fontAlgn="base"/>
            <a:r>
              <a:rPr lang="en-US" dirty="0" smtClean="0"/>
              <a:t>7. At the base of each flagellum is present a basal granule or </a:t>
            </a:r>
            <a:r>
              <a:rPr lang="en-US" dirty="0" err="1" smtClean="0"/>
              <a:t>blepharoplast</a:t>
            </a:r>
            <a:r>
              <a:rPr lang="en-US" dirty="0" smtClean="0"/>
              <a:t>.</a:t>
            </a:r>
          </a:p>
          <a:p>
            <a:pPr fontAlgn="base"/>
            <a:r>
              <a:rPr lang="en-US" dirty="0" smtClean="0"/>
              <a:t>8. Both the flagella are equal in size and bigger than the size of the cell.</a:t>
            </a:r>
          </a:p>
          <a:p>
            <a:pPr fontAlgn="base"/>
            <a:r>
              <a:rPr lang="en-US" dirty="0" smtClean="0"/>
              <a:t>9. Below the basal granules are present two contrac­tile vacuoles which are excretory in function.</a:t>
            </a:r>
          </a:p>
          <a:p>
            <a:pPr fontAlgn="base"/>
            <a:r>
              <a:rPr lang="en-US" dirty="0" smtClean="0"/>
              <a:t>10. Chloroplast is generally a cup-shaped structure in most of the species.</a:t>
            </a:r>
          </a:p>
          <a:p>
            <a:pPr fontAlgn="base"/>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dirty="0" smtClean="0"/>
              <a:t>11. Each chloroplast encloses a single </a:t>
            </a:r>
            <a:r>
              <a:rPr lang="en-US" dirty="0" err="1" smtClean="0"/>
              <a:t>pyrenoid</a:t>
            </a:r>
            <a:r>
              <a:rPr lang="en-US" dirty="0" smtClean="0"/>
              <a:t>, which is the body of starch formation.</a:t>
            </a:r>
          </a:p>
          <a:p>
            <a:pPr fontAlgn="base"/>
            <a:r>
              <a:rPr lang="en-US" dirty="0" smtClean="0"/>
              <a:t>12. More than one </a:t>
            </a:r>
            <a:r>
              <a:rPr lang="en-US" dirty="0" err="1" smtClean="0"/>
              <a:t>pyrenoids</a:t>
            </a:r>
            <a:r>
              <a:rPr lang="en-US" dirty="0" smtClean="0"/>
              <a:t> are present in some spe­cies.</a:t>
            </a:r>
          </a:p>
          <a:p>
            <a:pPr fontAlgn="base"/>
            <a:r>
              <a:rPr lang="en-US" dirty="0" smtClean="0"/>
              <a:t>13. Many </a:t>
            </a:r>
            <a:r>
              <a:rPr lang="en-US" dirty="0" err="1" smtClean="0"/>
              <a:t>volutin</a:t>
            </a:r>
            <a:r>
              <a:rPr lang="en-US" dirty="0" smtClean="0"/>
              <a:t> granules are present in the cytoplasm.</a:t>
            </a:r>
          </a:p>
          <a:p>
            <a:pPr fontAlgn="base"/>
            <a:r>
              <a:rPr lang="en-US" dirty="0" smtClean="0"/>
              <a:t>14. An orange </a:t>
            </a:r>
            <a:r>
              <a:rPr lang="en-US" dirty="0" err="1" smtClean="0"/>
              <a:t>coloured</a:t>
            </a:r>
            <a:r>
              <a:rPr lang="en-US" dirty="0" smtClean="0"/>
              <a:t> eyespot or stigma is situated in the protoplasm at the anterior end of the cell.</a:t>
            </a:r>
          </a:p>
          <a:p>
            <a:pPr fontAlgn="base"/>
            <a:r>
              <a:rPr lang="en-US" dirty="0" smtClean="0"/>
              <a:t>15. The eyespot is supposed to be photoreceptive in function.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fontAlgn="base"/>
            <a:r>
              <a:rPr lang="en-US" b="1" dirty="0" err="1" smtClean="0"/>
              <a:t>Neuromotor</a:t>
            </a:r>
            <a:r>
              <a:rPr lang="en-US" b="1" dirty="0" smtClean="0"/>
              <a:t> Apparatus of </a:t>
            </a:r>
            <a:r>
              <a:rPr lang="en-US" b="1" dirty="0" err="1" smtClean="0"/>
              <a:t>Chlamydomonas</a:t>
            </a:r>
            <a:r>
              <a:rPr lang="en-US" b="1" dirty="0" smtClean="0"/>
              <a:t>:</a:t>
            </a:r>
            <a:endParaRPr lang="en-US" dirty="0" smtClean="0"/>
          </a:p>
          <a:p>
            <a:pPr fontAlgn="base"/>
            <a:r>
              <a:rPr lang="en-US" dirty="0" smtClean="0"/>
              <a:t>1. It is also known as </a:t>
            </a:r>
            <a:r>
              <a:rPr lang="en-US" dirty="0" err="1" smtClean="0"/>
              <a:t>flagellar</a:t>
            </a:r>
            <a:r>
              <a:rPr lang="en-US" dirty="0" smtClean="0"/>
              <a:t> apparatus.</a:t>
            </a:r>
          </a:p>
          <a:p>
            <a:pPr fontAlgn="base"/>
            <a:r>
              <a:rPr lang="en-US" dirty="0" smtClean="0"/>
              <a:t>2. It consists of following:</a:t>
            </a:r>
          </a:p>
          <a:p>
            <a:pPr fontAlgn="base"/>
            <a:r>
              <a:rPr lang="en-US" dirty="0" smtClean="0"/>
              <a:t>(</a:t>
            </a:r>
            <a:r>
              <a:rPr lang="en-US" dirty="0" err="1" smtClean="0"/>
              <a:t>i</a:t>
            </a:r>
            <a:r>
              <a:rPr lang="en-US" dirty="0" smtClean="0"/>
              <a:t>) Two </a:t>
            </a:r>
            <a:r>
              <a:rPr lang="en-US" dirty="0" err="1" smtClean="0"/>
              <a:t>blepharoplasts</a:t>
            </a:r>
            <a:r>
              <a:rPr lang="en-US" dirty="0" smtClean="0"/>
              <a:t> connected by a </a:t>
            </a:r>
            <a:r>
              <a:rPr lang="en-US" dirty="0" err="1" smtClean="0"/>
              <a:t>fibre</a:t>
            </a:r>
            <a:r>
              <a:rPr lang="en-US" dirty="0" smtClean="0"/>
              <a:t> called </a:t>
            </a:r>
            <a:r>
              <a:rPr lang="en-US" dirty="0" err="1" smtClean="0"/>
              <a:t>paradesmose</a:t>
            </a:r>
            <a:r>
              <a:rPr lang="en-US" dirty="0" smtClean="0"/>
              <a:t> </a:t>
            </a:r>
          </a:p>
          <a:p>
            <a:pPr fontAlgn="base"/>
            <a:r>
              <a:rPr lang="en-US" dirty="0" smtClean="0"/>
              <a:t>(ii) One of the </a:t>
            </a:r>
            <a:r>
              <a:rPr lang="en-US" dirty="0" err="1" smtClean="0"/>
              <a:t>blepharoplasts</a:t>
            </a:r>
            <a:r>
              <a:rPr lang="en-US" dirty="0" smtClean="0"/>
              <a:t> remains connected to the </a:t>
            </a:r>
            <a:r>
              <a:rPr lang="en-US" dirty="0" err="1" smtClean="0"/>
              <a:t>centrosome</a:t>
            </a:r>
            <a:r>
              <a:rPr lang="en-US" dirty="0" smtClean="0"/>
              <a:t> of the nucleus by a descend­ing thread called </a:t>
            </a:r>
            <a:r>
              <a:rPr lang="en-US" dirty="0" err="1" smtClean="0"/>
              <a:t>rhizoplast</a:t>
            </a:r>
            <a:r>
              <a:rPr lang="en-US" dirty="0" smtClean="0"/>
              <a:t>;</a:t>
            </a:r>
          </a:p>
          <a:p>
            <a:pPr fontAlgn="base"/>
            <a:r>
              <a:rPr lang="en-US" dirty="0" smtClean="0"/>
              <a:t>(iii) </a:t>
            </a:r>
            <a:r>
              <a:rPr lang="en-US" dirty="0" err="1" smtClean="0"/>
              <a:t>Intranuclear</a:t>
            </a:r>
            <a:r>
              <a:rPr lang="en-US" dirty="0" smtClean="0"/>
              <a:t> or </a:t>
            </a:r>
            <a:r>
              <a:rPr lang="en-US" dirty="0" err="1" smtClean="0"/>
              <a:t>extranuclear</a:t>
            </a:r>
            <a:r>
              <a:rPr lang="en-US" dirty="0" smtClean="0"/>
              <a:t> </a:t>
            </a:r>
            <a:r>
              <a:rPr lang="en-US" dirty="0" err="1" smtClean="0"/>
              <a:t>centrosome</a:t>
            </a:r>
            <a:r>
              <a:rPr lang="en-US" dirty="0" smtClean="0"/>
              <a:t> is also connected with the nucleolus by a fibril.</a:t>
            </a:r>
          </a:p>
          <a:p>
            <a:pPr>
              <a:buNone/>
            </a:pPr>
            <a:r>
              <a:rPr lang="en-US" b="1" dirty="0" smtClean="0">
                <a:hlinkClick r:id="rId2"/>
              </a:rPr>
              <a:t/>
            </a:r>
            <a:br>
              <a:rPr lang="en-US" b="1" dirty="0" smtClean="0">
                <a:hlinkClick r:id="rId2"/>
              </a:rPr>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hlamy.png"/>
          <p:cNvPicPr>
            <a:picLocks noGrp="1" noChangeAspect="1"/>
          </p:cNvPicPr>
          <p:nvPr>
            <p:ph sz="quarter" idx="1"/>
          </p:nvPr>
        </p:nvPicPr>
        <p:blipFill>
          <a:blip r:embed="rId2"/>
          <a:stretch>
            <a:fillRect/>
          </a:stretch>
        </p:blipFill>
        <p:spPr>
          <a:xfrm>
            <a:off x="1905000" y="1600200"/>
            <a:ext cx="4419600" cy="469542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REPRODUCTION IN CHLAMYDOMONAS:</a:t>
            </a:r>
            <a:br>
              <a:rPr lang="en-US" b="1"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fontAlgn="base"/>
            <a:r>
              <a:rPr lang="en-US" b="1" dirty="0" err="1" smtClean="0"/>
              <a:t>Chlamydomonas</a:t>
            </a:r>
            <a:r>
              <a:rPr lang="en-US" b="1" dirty="0" smtClean="0"/>
              <a:t> reproduces both asexually and sexually:</a:t>
            </a:r>
            <a:endParaRPr lang="en-US" dirty="0" smtClean="0"/>
          </a:p>
          <a:p>
            <a:pPr fontAlgn="base"/>
            <a:r>
              <a:rPr lang="en-US" b="1" dirty="0" smtClean="0"/>
              <a:t>Asexual Reproduction:</a:t>
            </a:r>
            <a:endParaRPr lang="en-US" dirty="0" smtClean="0"/>
          </a:p>
          <a:p>
            <a:pPr fontAlgn="base"/>
            <a:r>
              <a:rPr lang="en-US" dirty="0" smtClean="0"/>
              <a:t>Asexual reproduction takes place commonly by the zoospore formation. But some others also reproduce by aplanospores and palmella stage.</a:t>
            </a:r>
          </a:p>
          <a:p>
            <a:pPr fontAlgn="base"/>
            <a:r>
              <a:rPr lang="en-US" b="1" dirty="0" smtClean="0"/>
              <a:t>1. Zoospores:</a:t>
            </a:r>
            <a:endParaRPr lang="en-US" dirty="0" smtClean="0"/>
          </a:p>
          <a:p>
            <a:pPr fontAlgn="base"/>
            <a:r>
              <a:rPr lang="en-US" dirty="0" smtClean="0"/>
              <a:t>During night with favorable environmental conditions zoospores are formed . At the starting of zoospore formation, the parent cell with­draws its flagella and takes rest. The contractile vacuoles disappear and the protoplast slightly withdraws from the cell wall. The protoplast then undergoes repeated longitudinal division at right angles to one another and forms generally 8 but rarely up to 64 units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TotalTime>
  <Words>1093</Words>
  <Application>Microsoft Office PowerPoint</Application>
  <PresentationFormat>On-screen Show (4:3)</PresentationFormat>
  <Paragraphs>70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Slide 1</vt:lpstr>
      <vt:lpstr>STRUCTURE AND REPRODUCTION OF CHLAMYDOMONAS</vt:lpstr>
      <vt:lpstr>Slide 3</vt:lpstr>
      <vt:lpstr>Structure</vt:lpstr>
      <vt:lpstr>Slide 5</vt:lpstr>
      <vt:lpstr>Slide 6</vt:lpstr>
      <vt:lpstr>Slide 7</vt:lpstr>
      <vt:lpstr>Slide 8</vt:lpstr>
      <vt:lpstr>REPRODUCTION IN CHLAMYDOMONAS: </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&amp; reproduction of Chlamydomonas</dc:title>
  <dc:creator>Nivetha</dc:creator>
  <cp:lastModifiedBy>Windows User</cp:lastModifiedBy>
  <cp:revision>11</cp:revision>
  <dcterms:created xsi:type="dcterms:W3CDTF">2006-08-16T00:00:00Z</dcterms:created>
  <dcterms:modified xsi:type="dcterms:W3CDTF">2020-10-21T06:32:30Z</dcterms:modified>
</cp:coreProperties>
</file>