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61" r:id="rId3"/>
    <p:sldId id="256" r:id="rId4"/>
    <p:sldId id="257" r:id="rId5"/>
    <p:sldId id="258" r:id="rId6"/>
    <p:sldId id="259"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perspective val="30"/>
    </c:view3D>
    <c:floor>
      <c:thickness val="0"/>
    </c:floor>
    <c:sideWall>
      <c:thickness val="0"/>
    </c:sideWall>
    <c:backWall>
      <c:thickness val="0"/>
    </c:backWall>
    <c:plotArea>
      <c:layout/>
      <c:line3DChart>
        <c:grouping val="standard"/>
        <c:varyColors val="0"/>
        <c:ser>
          <c:idx val="0"/>
          <c:order val="0"/>
          <c:tx>
            <c:strRef>
              <c:f>Sheet1!$B$1</c:f>
              <c:strCache>
                <c:ptCount val="1"/>
                <c:pt idx="0">
                  <c:v>Frequency</c:v>
                </c:pt>
              </c:strCache>
            </c:strRef>
          </c:tx>
          <c:cat>
            <c:strRef>
              <c:f>Sheet1!$A$2:$A$8</c:f>
              <c:strCache>
                <c:ptCount val="7"/>
                <c:pt idx="0">
                  <c:v>0-10</c:v>
                </c:pt>
                <c:pt idx="1">
                  <c:v>20-30</c:v>
                </c:pt>
                <c:pt idx="2">
                  <c:v>30-40</c:v>
                </c:pt>
                <c:pt idx="3">
                  <c:v>40-50</c:v>
                </c:pt>
                <c:pt idx="4">
                  <c:v>50-60</c:v>
                </c:pt>
                <c:pt idx="5">
                  <c:v>60-70</c:v>
                </c:pt>
                <c:pt idx="6">
                  <c:v>70-80</c:v>
                </c:pt>
              </c:strCache>
            </c:strRef>
          </c:cat>
          <c:val>
            <c:numRef>
              <c:f>Sheet1!$B$2:$B$8</c:f>
              <c:numCache>
                <c:formatCode>General</c:formatCode>
                <c:ptCount val="7"/>
                <c:pt idx="0">
                  <c:v>7</c:v>
                </c:pt>
                <c:pt idx="1">
                  <c:v>11</c:v>
                </c:pt>
                <c:pt idx="2">
                  <c:v>17</c:v>
                </c:pt>
                <c:pt idx="3">
                  <c:v>25</c:v>
                </c:pt>
                <c:pt idx="4">
                  <c:v>19</c:v>
                </c:pt>
                <c:pt idx="5">
                  <c:v>9</c:v>
                </c:pt>
                <c:pt idx="6">
                  <c:v>5</c:v>
                </c:pt>
              </c:numCache>
            </c:numRef>
          </c:val>
          <c:smooth val="0"/>
        </c:ser>
        <c:dLbls>
          <c:showLegendKey val="0"/>
          <c:showVal val="0"/>
          <c:showCatName val="0"/>
          <c:showSerName val="0"/>
          <c:showPercent val="0"/>
          <c:showBubbleSize val="0"/>
        </c:dLbls>
        <c:axId val="49715456"/>
        <c:axId val="49721344"/>
        <c:axId val="9615552"/>
      </c:line3DChart>
      <c:catAx>
        <c:axId val="49715456"/>
        <c:scaling>
          <c:orientation val="minMax"/>
        </c:scaling>
        <c:delete val="0"/>
        <c:axPos val="b"/>
        <c:majorTickMark val="out"/>
        <c:minorTickMark val="none"/>
        <c:tickLblPos val="nextTo"/>
        <c:crossAx val="49721344"/>
        <c:crosses val="autoZero"/>
        <c:auto val="1"/>
        <c:lblAlgn val="ctr"/>
        <c:lblOffset val="100"/>
        <c:noMultiLvlLbl val="0"/>
      </c:catAx>
      <c:valAx>
        <c:axId val="49721344"/>
        <c:scaling>
          <c:orientation val="minMax"/>
        </c:scaling>
        <c:delete val="0"/>
        <c:axPos val="l"/>
        <c:majorGridlines/>
        <c:numFmt formatCode="General" sourceLinked="1"/>
        <c:majorTickMark val="out"/>
        <c:minorTickMark val="none"/>
        <c:tickLblPos val="nextTo"/>
        <c:crossAx val="49715456"/>
        <c:crosses val="autoZero"/>
        <c:crossBetween val="between"/>
      </c:valAx>
      <c:serAx>
        <c:axId val="9615552"/>
        <c:scaling>
          <c:orientation val="minMax"/>
        </c:scaling>
        <c:delete val="0"/>
        <c:axPos val="b"/>
        <c:majorTickMark val="out"/>
        <c:minorTickMark val="none"/>
        <c:tickLblPos val="nextTo"/>
        <c:crossAx val="49721344"/>
        <c:crosses val="autoZero"/>
      </c:ser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15"/>
      <c:rotY val="20"/>
      <c:rAngAx val="0"/>
      <c:perspective val="30"/>
    </c:view3D>
    <c:floor>
      <c:thickness val="0"/>
    </c:floor>
    <c:sideWall>
      <c:thickness val="0"/>
    </c:sideWall>
    <c:backWall>
      <c:thickness val="0"/>
    </c:backWall>
    <c:plotArea>
      <c:layout/>
      <c:line3DChart>
        <c:grouping val="standard"/>
        <c:varyColors val="0"/>
        <c:ser>
          <c:idx val="0"/>
          <c:order val="0"/>
          <c:tx>
            <c:strRef>
              <c:f>Sheet1!$B$1</c:f>
              <c:strCache>
                <c:ptCount val="1"/>
                <c:pt idx="0">
                  <c:v>CUMULATIVE FREQUENCY</c:v>
                </c:pt>
              </c:strCache>
            </c:strRef>
          </c:tx>
          <c:val>
            <c:numRef>
              <c:f>Sheet1!$B$2:$B$8</c:f>
              <c:numCache>
                <c:formatCode>General</c:formatCode>
                <c:ptCount val="7"/>
                <c:pt idx="0">
                  <c:v>3</c:v>
                </c:pt>
                <c:pt idx="1">
                  <c:v>19</c:v>
                </c:pt>
                <c:pt idx="2">
                  <c:v>46</c:v>
                </c:pt>
                <c:pt idx="3">
                  <c:v>75</c:v>
                </c:pt>
                <c:pt idx="4">
                  <c:v>106</c:v>
                </c:pt>
                <c:pt idx="5">
                  <c:v>143</c:v>
                </c:pt>
                <c:pt idx="6">
                  <c:v>185</c:v>
                </c:pt>
              </c:numCache>
            </c:numRef>
          </c:val>
          <c:smooth val="0"/>
        </c:ser>
        <c:dLbls>
          <c:showLegendKey val="0"/>
          <c:showVal val="0"/>
          <c:showCatName val="0"/>
          <c:showSerName val="0"/>
          <c:showPercent val="0"/>
          <c:showBubbleSize val="0"/>
        </c:dLbls>
        <c:axId val="52463488"/>
        <c:axId val="52465024"/>
        <c:axId val="9616896"/>
      </c:line3DChart>
      <c:catAx>
        <c:axId val="52463488"/>
        <c:scaling>
          <c:orientation val="minMax"/>
        </c:scaling>
        <c:delete val="0"/>
        <c:axPos val="b"/>
        <c:majorTickMark val="out"/>
        <c:minorTickMark val="none"/>
        <c:tickLblPos val="nextTo"/>
        <c:crossAx val="52465024"/>
        <c:crosses val="autoZero"/>
        <c:auto val="1"/>
        <c:lblAlgn val="ctr"/>
        <c:lblOffset val="100"/>
        <c:noMultiLvlLbl val="0"/>
      </c:catAx>
      <c:valAx>
        <c:axId val="52465024"/>
        <c:scaling>
          <c:orientation val="minMax"/>
        </c:scaling>
        <c:delete val="0"/>
        <c:axPos val="l"/>
        <c:majorGridlines/>
        <c:numFmt formatCode="General" sourceLinked="1"/>
        <c:majorTickMark val="out"/>
        <c:minorTickMark val="none"/>
        <c:tickLblPos val="nextTo"/>
        <c:crossAx val="52463488"/>
        <c:crosses val="autoZero"/>
        <c:crossBetween val="between"/>
      </c:valAx>
      <c:serAx>
        <c:axId val="9616896"/>
        <c:scaling>
          <c:orientation val="minMax"/>
        </c:scaling>
        <c:delete val="0"/>
        <c:axPos val="b"/>
        <c:majorTickMark val="out"/>
        <c:minorTickMark val="none"/>
        <c:tickLblPos val="nextTo"/>
        <c:crossAx val="52465024"/>
        <c:crosses val="autoZero"/>
      </c:serAx>
    </c:plotArea>
    <c:legend>
      <c:legendPos val="r"/>
      <c:layout/>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487DE3-E805-455F-B0C2-F50D0603D084}"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CC06F-4E59-4030-9AAC-EA90742E0FB2}" type="slidenum">
              <a:rPr lang="en-US" smtClean="0"/>
              <a:t>‹#›</a:t>
            </a:fld>
            <a:endParaRPr lang="en-US"/>
          </a:p>
        </p:txBody>
      </p:sp>
    </p:spTree>
    <p:extLst>
      <p:ext uri="{BB962C8B-B14F-4D97-AF65-F5344CB8AC3E}">
        <p14:creationId xmlns:p14="http://schemas.microsoft.com/office/powerpoint/2010/main" val="2539119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487DE3-E805-455F-B0C2-F50D0603D084}"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CC06F-4E59-4030-9AAC-EA90742E0FB2}" type="slidenum">
              <a:rPr lang="en-US" smtClean="0"/>
              <a:t>‹#›</a:t>
            </a:fld>
            <a:endParaRPr lang="en-US"/>
          </a:p>
        </p:txBody>
      </p:sp>
    </p:spTree>
    <p:extLst>
      <p:ext uri="{BB962C8B-B14F-4D97-AF65-F5344CB8AC3E}">
        <p14:creationId xmlns:p14="http://schemas.microsoft.com/office/powerpoint/2010/main" val="1618151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487DE3-E805-455F-B0C2-F50D0603D084}"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CC06F-4E59-4030-9AAC-EA90742E0FB2}" type="slidenum">
              <a:rPr lang="en-US" smtClean="0"/>
              <a:t>‹#›</a:t>
            </a:fld>
            <a:endParaRPr lang="en-US"/>
          </a:p>
        </p:txBody>
      </p:sp>
    </p:spTree>
    <p:extLst>
      <p:ext uri="{BB962C8B-B14F-4D97-AF65-F5344CB8AC3E}">
        <p14:creationId xmlns:p14="http://schemas.microsoft.com/office/powerpoint/2010/main" val="400731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487DE3-E805-455F-B0C2-F50D0603D084}"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CC06F-4E59-4030-9AAC-EA90742E0FB2}" type="slidenum">
              <a:rPr lang="en-US" smtClean="0"/>
              <a:t>‹#›</a:t>
            </a:fld>
            <a:endParaRPr lang="en-US"/>
          </a:p>
        </p:txBody>
      </p:sp>
    </p:spTree>
    <p:extLst>
      <p:ext uri="{BB962C8B-B14F-4D97-AF65-F5344CB8AC3E}">
        <p14:creationId xmlns:p14="http://schemas.microsoft.com/office/powerpoint/2010/main" val="1163085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487DE3-E805-455F-B0C2-F50D0603D084}"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CC06F-4E59-4030-9AAC-EA90742E0FB2}" type="slidenum">
              <a:rPr lang="en-US" smtClean="0"/>
              <a:t>‹#›</a:t>
            </a:fld>
            <a:endParaRPr lang="en-US"/>
          </a:p>
        </p:txBody>
      </p:sp>
    </p:spTree>
    <p:extLst>
      <p:ext uri="{BB962C8B-B14F-4D97-AF65-F5344CB8AC3E}">
        <p14:creationId xmlns:p14="http://schemas.microsoft.com/office/powerpoint/2010/main" val="108954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487DE3-E805-455F-B0C2-F50D0603D084}" type="datetimeFigureOut">
              <a:rPr lang="en-US" smtClean="0"/>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CC06F-4E59-4030-9AAC-EA90742E0FB2}" type="slidenum">
              <a:rPr lang="en-US" smtClean="0"/>
              <a:t>‹#›</a:t>
            </a:fld>
            <a:endParaRPr lang="en-US"/>
          </a:p>
        </p:txBody>
      </p:sp>
    </p:spTree>
    <p:extLst>
      <p:ext uri="{BB962C8B-B14F-4D97-AF65-F5344CB8AC3E}">
        <p14:creationId xmlns:p14="http://schemas.microsoft.com/office/powerpoint/2010/main" val="3692041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487DE3-E805-455F-B0C2-F50D0603D084}" type="datetimeFigureOut">
              <a:rPr lang="en-US" smtClean="0"/>
              <a:t>10/21/2020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7CC06F-4E59-4030-9AAC-EA90742E0FB2}" type="slidenum">
              <a:rPr lang="en-US" smtClean="0"/>
              <a:t>‹#›</a:t>
            </a:fld>
            <a:endParaRPr lang="en-US"/>
          </a:p>
        </p:txBody>
      </p:sp>
    </p:spTree>
    <p:extLst>
      <p:ext uri="{BB962C8B-B14F-4D97-AF65-F5344CB8AC3E}">
        <p14:creationId xmlns:p14="http://schemas.microsoft.com/office/powerpoint/2010/main" val="1161554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487DE3-E805-455F-B0C2-F50D0603D084}" type="datetimeFigureOut">
              <a:rPr lang="en-US" smtClean="0"/>
              <a:t>10/21/2020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7CC06F-4E59-4030-9AAC-EA90742E0FB2}" type="slidenum">
              <a:rPr lang="en-US" smtClean="0"/>
              <a:t>‹#›</a:t>
            </a:fld>
            <a:endParaRPr lang="en-US"/>
          </a:p>
        </p:txBody>
      </p:sp>
    </p:spTree>
    <p:extLst>
      <p:ext uri="{BB962C8B-B14F-4D97-AF65-F5344CB8AC3E}">
        <p14:creationId xmlns:p14="http://schemas.microsoft.com/office/powerpoint/2010/main" val="3311046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87DE3-E805-455F-B0C2-F50D0603D084}" type="datetimeFigureOut">
              <a:rPr lang="en-US" smtClean="0"/>
              <a:t>10/21/2020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7CC06F-4E59-4030-9AAC-EA90742E0FB2}" type="slidenum">
              <a:rPr lang="en-US" smtClean="0"/>
              <a:t>‹#›</a:t>
            </a:fld>
            <a:endParaRPr lang="en-US"/>
          </a:p>
        </p:txBody>
      </p:sp>
    </p:spTree>
    <p:extLst>
      <p:ext uri="{BB962C8B-B14F-4D97-AF65-F5344CB8AC3E}">
        <p14:creationId xmlns:p14="http://schemas.microsoft.com/office/powerpoint/2010/main" val="552681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487DE3-E805-455F-B0C2-F50D0603D084}" type="datetimeFigureOut">
              <a:rPr lang="en-US" smtClean="0"/>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CC06F-4E59-4030-9AAC-EA90742E0FB2}" type="slidenum">
              <a:rPr lang="en-US" smtClean="0"/>
              <a:t>‹#›</a:t>
            </a:fld>
            <a:endParaRPr lang="en-US"/>
          </a:p>
        </p:txBody>
      </p:sp>
    </p:spTree>
    <p:extLst>
      <p:ext uri="{BB962C8B-B14F-4D97-AF65-F5344CB8AC3E}">
        <p14:creationId xmlns:p14="http://schemas.microsoft.com/office/powerpoint/2010/main" val="4256312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487DE3-E805-455F-B0C2-F50D0603D084}" type="datetimeFigureOut">
              <a:rPr lang="en-US" smtClean="0"/>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CC06F-4E59-4030-9AAC-EA90742E0FB2}" type="slidenum">
              <a:rPr lang="en-US" smtClean="0"/>
              <a:t>‹#›</a:t>
            </a:fld>
            <a:endParaRPr lang="en-US"/>
          </a:p>
        </p:txBody>
      </p:sp>
    </p:spTree>
    <p:extLst>
      <p:ext uri="{BB962C8B-B14F-4D97-AF65-F5344CB8AC3E}">
        <p14:creationId xmlns:p14="http://schemas.microsoft.com/office/powerpoint/2010/main" val="312827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87DE3-E805-455F-B0C2-F50D0603D084}" type="datetimeFigureOut">
              <a:rPr lang="en-US" smtClean="0"/>
              <a:t>10/21/2020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CC06F-4E59-4030-9AAC-EA90742E0FB2}" type="slidenum">
              <a:rPr lang="en-US" smtClean="0"/>
              <a:t>‹#›</a:t>
            </a:fld>
            <a:endParaRPr lang="en-US"/>
          </a:p>
        </p:txBody>
      </p:sp>
    </p:spTree>
    <p:extLst>
      <p:ext uri="{BB962C8B-B14F-4D97-AF65-F5344CB8AC3E}">
        <p14:creationId xmlns:p14="http://schemas.microsoft.com/office/powerpoint/2010/main" val="2105196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lstStyle/>
          <a:p>
            <a:r>
              <a:rPr lang="en-US" b="1" dirty="0">
                <a:solidFill>
                  <a:schemeClr val="tx2"/>
                </a:solidFill>
                <a:latin typeface="Algerian" pitchFamily="82" charset="0"/>
              </a:rPr>
              <a:t>Representation of data</a:t>
            </a:r>
            <a:endParaRPr lang="en-US" dirty="0">
              <a:solidFill>
                <a:schemeClr val="tx2"/>
              </a:solidFill>
            </a:endParaRPr>
          </a:p>
        </p:txBody>
      </p:sp>
      <p:sp>
        <p:nvSpPr>
          <p:cNvPr id="3" name="Subtitle 2"/>
          <p:cNvSpPr>
            <a:spLocks noGrp="1"/>
          </p:cNvSpPr>
          <p:nvPr>
            <p:ph type="subTitle" idx="1"/>
          </p:nvPr>
        </p:nvSpPr>
        <p:spPr>
          <a:xfrm>
            <a:off x="381000" y="1524000"/>
            <a:ext cx="8534400" cy="5181600"/>
          </a:xfrm>
        </p:spPr>
        <p:txBody>
          <a:bodyPr>
            <a:normAutofit/>
          </a:bodyPr>
          <a:lstStyle/>
          <a:p>
            <a:r>
              <a:rPr lang="en-US" sz="2400" dirty="0" smtClean="0">
                <a:solidFill>
                  <a:schemeClr val="tx1"/>
                </a:solidFill>
                <a:latin typeface="Arial Black" pitchFamily="34" charset="0"/>
              </a:rPr>
              <a:t>Subject Name - Genetics and biostatistics</a:t>
            </a:r>
          </a:p>
          <a:p>
            <a:r>
              <a:rPr lang="en-US" sz="2400" dirty="0" smtClean="0">
                <a:solidFill>
                  <a:schemeClr val="tx1"/>
                </a:solidFill>
                <a:latin typeface="Arial Black" pitchFamily="34" charset="0"/>
              </a:rPr>
              <a:t>Subject Code – 17UMBA51</a:t>
            </a:r>
          </a:p>
          <a:p>
            <a:r>
              <a:rPr lang="en-US" sz="2400" dirty="0" smtClean="0">
                <a:solidFill>
                  <a:schemeClr val="tx1"/>
                </a:solidFill>
                <a:latin typeface="Arial Black" pitchFamily="34" charset="0"/>
              </a:rPr>
              <a:t>Semester – V</a:t>
            </a:r>
          </a:p>
          <a:p>
            <a:r>
              <a:rPr lang="en-US" sz="2400" dirty="0" err="1" smtClean="0">
                <a:solidFill>
                  <a:schemeClr val="tx1"/>
                </a:solidFill>
                <a:latin typeface="Arial Black" pitchFamily="34" charset="0"/>
              </a:rPr>
              <a:t>Programme</a:t>
            </a:r>
            <a:r>
              <a:rPr lang="en-US" sz="2400" dirty="0" smtClean="0">
                <a:solidFill>
                  <a:schemeClr val="tx1"/>
                </a:solidFill>
                <a:latin typeface="Arial Black" pitchFamily="34" charset="0"/>
              </a:rPr>
              <a:t>- </a:t>
            </a:r>
            <a:r>
              <a:rPr lang="en-US" sz="2400" dirty="0" err="1" smtClean="0">
                <a:solidFill>
                  <a:schemeClr val="tx1"/>
                </a:solidFill>
                <a:latin typeface="Arial Black" pitchFamily="34" charset="0"/>
              </a:rPr>
              <a:t>B.Sc</a:t>
            </a:r>
            <a:r>
              <a:rPr lang="en-US" sz="2400" dirty="0" smtClean="0">
                <a:solidFill>
                  <a:schemeClr val="tx1"/>
                </a:solidFill>
                <a:latin typeface="Arial Black" pitchFamily="34" charset="0"/>
              </a:rPr>
              <a:t> Microbiology</a:t>
            </a:r>
          </a:p>
          <a:p>
            <a:endParaRPr lang="en-US" sz="2400" dirty="0">
              <a:solidFill>
                <a:schemeClr val="tx1"/>
              </a:solidFill>
              <a:latin typeface="Arial Black" pitchFamily="34" charset="0"/>
            </a:endParaRPr>
          </a:p>
          <a:p>
            <a:r>
              <a:rPr lang="en-US" sz="2400" dirty="0" smtClean="0">
                <a:solidFill>
                  <a:schemeClr val="tx1"/>
                </a:solidFill>
                <a:latin typeface="Arial Black" pitchFamily="34" charset="0"/>
              </a:rPr>
              <a:t>		     </a:t>
            </a:r>
            <a:r>
              <a:rPr lang="en-US" sz="2400" b="1" dirty="0" err="1" smtClean="0">
                <a:solidFill>
                  <a:schemeClr val="tx1"/>
                </a:solidFill>
                <a:latin typeface="Andalus" pitchFamily="18" charset="-78"/>
                <a:cs typeface="Andalus" pitchFamily="18" charset="-78"/>
              </a:rPr>
              <a:t>Ms.Musbira</a:t>
            </a:r>
            <a:r>
              <a:rPr lang="en-US" sz="2400" b="1" dirty="0" smtClean="0">
                <a:solidFill>
                  <a:schemeClr val="tx1"/>
                </a:solidFill>
                <a:latin typeface="Andalus" pitchFamily="18" charset="-78"/>
                <a:cs typeface="Andalus" pitchFamily="18" charset="-78"/>
              </a:rPr>
              <a:t> </a:t>
            </a:r>
            <a:r>
              <a:rPr lang="en-US" sz="2400" b="1" dirty="0" err="1" smtClean="0">
                <a:solidFill>
                  <a:schemeClr val="tx1"/>
                </a:solidFill>
                <a:latin typeface="Andalus" pitchFamily="18" charset="-78"/>
                <a:cs typeface="Andalus" pitchFamily="18" charset="-78"/>
              </a:rPr>
              <a:t>banu</a:t>
            </a:r>
            <a:r>
              <a:rPr lang="en-US" sz="2400" b="1" dirty="0" smtClean="0">
                <a:solidFill>
                  <a:schemeClr val="tx1"/>
                </a:solidFill>
                <a:latin typeface="Andalus" pitchFamily="18" charset="-78"/>
                <a:cs typeface="Andalus" pitchFamily="18" charset="-78"/>
              </a:rPr>
              <a:t>. M</a:t>
            </a:r>
          </a:p>
          <a:p>
            <a:r>
              <a:rPr lang="en-US" sz="2400" b="1" dirty="0" smtClean="0">
                <a:solidFill>
                  <a:schemeClr val="tx1"/>
                </a:solidFill>
                <a:latin typeface="Andalus" pitchFamily="18" charset="-78"/>
                <a:cs typeface="Andalus" pitchFamily="18" charset="-78"/>
              </a:rPr>
              <a:t>		   Assistant professor </a:t>
            </a:r>
          </a:p>
          <a:p>
            <a:r>
              <a:rPr lang="en-US" sz="2400" b="1" dirty="0" smtClean="0">
                <a:solidFill>
                  <a:schemeClr val="tx1"/>
                </a:solidFill>
                <a:latin typeface="Andalus" pitchFamily="18" charset="-78"/>
                <a:cs typeface="Andalus" pitchFamily="18" charset="-78"/>
              </a:rPr>
              <a:t>			       Department of Microbiology</a:t>
            </a:r>
          </a:p>
          <a:p>
            <a:r>
              <a:rPr lang="en-US" sz="2400" b="1" dirty="0" smtClean="0">
                <a:solidFill>
                  <a:schemeClr val="tx1"/>
                </a:solidFill>
                <a:latin typeface="Andalus" pitchFamily="18" charset="-78"/>
                <a:cs typeface="Andalus" pitchFamily="18" charset="-78"/>
              </a:rPr>
              <a:t>	        HKRH College</a:t>
            </a:r>
          </a:p>
          <a:p>
            <a:endParaRPr lang="en-US" sz="2400" dirty="0" smtClean="0">
              <a:solidFill>
                <a:schemeClr val="tx1"/>
              </a:solidFill>
              <a:latin typeface="Arial Black" pitchFamily="34" charset="0"/>
            </a:endParaRPr>
          </a:p>
          <a:p>
            <a:endParaRPr lang="en-US" sz="2400" dirty="0">
              <a:solidFill>
                <a:schemeClr val="tx1"/>
              </a:solidFill>
              <a:latin typeface="Arial Black" pitchFamily="34" charset="0"/>
            </a:endParaRPr>
          </a:p>
        </p:txBody>
      </p:sp>
      <p:pic>
        <p:nvPicPr>
          <p:cNvPr id="4" name="Picture 3" descr="Profile – Hajee Karutha Rowther Howdia College, Uthamapalay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021282"/>
            <a:ext cx="1524000" cy="176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9370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marL="0" indent="0">
              <a:buNone/>
            </a:pPr>
            <a:r>
              <a:rPr lang="en-US" dirty="0" smtClean="0"/>
              <a:t>Example,</a:t>
            </a:r>
          </a:p>
          <a:p>
            <a:pPr marL="0" indent="0">
              <a:buNone/>
            </a:pPr>
            <a:r>
              <a:rPr lang="en-US" dirty="0" smtClean="0"/>
              <a:t>UNISA </a:t>
            </a:r>
            <a:r>
              <a:rPr lang="en-US" dirty="0"/>
              <a:t>2004 results for first-year DCDMBS students</a:t>
            </a:r>
          </a:p>
        </p:txBody>
      </p:sp>
      <p:graphicFrame>
        <p:nvGraphicFramePr>
          <p:cNvPr id="4" name="Table 3"/>
          <p:cNvGraphicFramePr>
            <a:graphicFrameLocks noGrp="1"/>
          </p:cNvGraphicFramePr>
          <p:nvPr>
            <p:extLst>
              <p:ext uri="{D42A27DB-BD31-4B8C-83A1-F6EECF244321}">
                <p14:modId xmlns:p14="http://schemas.microsoft.com/office/powerpoint/2010/main" val="2074540833"/>
              </p:ext>
            </p:extLst>
          </p:nvPr>
        </p:nvGraphicFramePr>
        <p:xfrm>
          <a:off x="2133600" y="2590800"/>
          <a:ext cx="4064000" cy="2219960"/>
        </p:xfrm>
        <a:graphic>
          <a:graphicData uri="http://schemas.openxmlformats.org/drawingml/2006/table">
            <a:tbl>
              <a:tblPr firstRow="1" bandRow="1">
                <a:tableStyleId>{5C22544A-7EE6-4342-B048-85BDC9FD1C3A}</a:tableStyleId>
              </a:tblPr>
              <a:tblGrid>
                <a:gridCol w="1016000"/>
                <a:gridCol w="1016000"/>
                <a:gridCol w="1016000"/>
                <a:gridCol w="1016000"/>
              </a:tblGrid>
              <a:tr h="294640">
                <a:tc>
                  <a:txBody>
                    <a:bodyPr/>
                    <a:lstStyle/>
                    <a:p>
                      <a:endParaRPr lang="en-US" dirty="0"/>
                    </a:p>
                  </a:txBody>
                  <a:tcPr/>
                </a:tc>
                <a:tc>
                  <a:txBody>
                    <a:bodyPr/>
                    <a:lstStyle/>
                    <a:p>
                      <a:endParaRPr lang="en-US" dirty="0"/>
                    </a:p>
                  </a:txBody>
                  <a:tcPr/>
                </a:tc>
                <a:tc>
                  <a:txBody>
                    <a:bodyPr/>
                    <a:lstStyle/>
                    <a:p>
                      <a:r>
                        <a:rPr lang="en-US" dirty="0" smtClean="0"/>
                        <a:t>Course</a:t>
                      </a:r>
                      <a:endParaRPr lang="en-US" dirty="0"/>
                    </a:p>
                  </a:txBody>
                  <a:tcPr/>
                </a:tc>
                <a:tc>
                  <a:txBody>
                    <a:bodyPr/>
                    <a:lstStyle/>
                    <a:p>
                      <a:endParaRPr lang="en-US" dirty="0"/>
                    </a:p>
                  </a:txBody>
                  <a:tcPr/>
                </a:tc>
              </a:tr>
              <a:tr h="370840">
                <a:tc>
                  <a:txBody>
                    <a:bodyPr/>
                    <a:lstStyle/>
                    <a:p>
                      <a:r>
                        <a:rPr lang="en-US" b="1" dirty="0" smtClean="0"/>
                        <a:t>Result</a:t>
                      </a:r>
                      <a:endParaRPr lang="en-US" b="1" dirty="0"/>
                    </a:p>
                  </a:txBody>
                  <a:tcPr/>
                </a:tc>
                <a:tc>
                  <a:txBody>
                    <a:bodyPr/>
                    <a:lstStyle/>
                    <a:p>
                      <a:r>
                        <a:rPr lang="en-US" b="1" dirty="0" smtClean="0"/>
                        <a:t>B.A</a:t>
                      </a:r>
                      <a:endParaRPr lang="en-US" b="1" dirty="0"/>
                    </a:p>
                  </a:txBody>
                  <a:tcPr/>
                </a:tc>
                <a:tc>
                  <a:txBody>
                    <a:bodyPr/>
                    <a:lstStyle/>
                    <a:p>
                      <a:r>
                        <a:rPr lang="en-US" b="1" dirty="0" smtClean="0"/>
                        <a:t>B.COM</a:t>
                      </a:r>
                      <a:endParaRPr lang="en-US" b="1" dirty="0"/>
                    </a:p>
                  </a:txBody>
                  <a:tcPr/>
                </a:tc>
                <a:tc>
                  <a:txBody>
                    <a:bodyPr/>
                    <a:lstStyle/>
                    <a:p>
                      <a:r>
                        <a:rPr lang="en-US" b="1" dirty="0" smtClean="0"/>
                        <a:t>B.SC</a:t>
                      </a:r>
                      <a:endParaRPr lang="en-US" b="1" dirty="0"/>
                    </a:p>
                  </a:txBody>
                  <a:tcPr/>
                </a:tc>
              </a:tr>
              <a:tr h="370840">
                <a:tc>
                  <a:txBody>
                    <a:bodyPr/>
                    <a:lstStyle/>
                    <a:p>
                      <a:r>
                        <a:rPr lang="en-US" dirty="0" smtClean="0"/>
                        <a:t>Pass</a:t>
                      </a:r>
                      <a:endParaRPr lang="en-US" dirty="0"/>
                    </a:p>
                  </a:txBody>
                  <a:tcPr/>
                </a:tc>
                <a:tc>
                  <a:txBody>
                    <a:bodyPr/>
                    <a:lstStyle/>
                    <a:p>
                      <a:r>
                        <a:rPr lang="en-US" dirty="0" smtClean="0"/>
                        <a:t>37</a:t>
                      </a:r>
                      <a:endParaRPr lang="en-US" dirty="0"/>
                    </a:p>
                  </a:txBody>
                  <a:tcPr/>
                </a:tc>
                <a:tc>
                  <a:txBody>
                    <a:bodyPr/>
                    <a:lstStyle/>
                    <a:p>
                      <a:r>
                        <a:rPr lang="en-US" dirty="0" smtClean="0"/>
                        <a:t>25</a:t>
                      </a:r>
                      <a:endParaRPr lang="en-US" dirty="0"/>
                    </a:p>
                  </a:txBody>
                  <a:tcPr/>
                </a:tc>
                <a:tc>
                  <a:txBody>
                    <a:bodyPr/>
                    <a:lstStyle/>
                    <a:p>
                      <a:r>
                        <a:rPr lang="en-US" dirty="0" smtClean="0"/>
                        <a:t>33</a:t>
                      </a:r>
                      <a:endParaRPr lang="en-US" dirty="0"/>
                    </a:p>
                  </a:txBody>
                  <a:tcPr/>
                </a:tc>
              </a:tr>
              <a:tr h="370840">
                <a:tc>
                  <a:txBody>
                    <a:bodyPr/>
                    <a:lstStyle/>
                    <a:p>
                      <a:r>
                        <a:rPr lang="en-US" dirty="0" err="1" smtClean="0"/>
                        <a:t>Supp</a:t>
                      </a:r>
                      <a:endParaRPr lang="en-US" dirty="0"/>
                    </a:p>
                  </a:txBody>
                  <a:tcPr/>
                </a:tc>
                <a:tc>
                  <a:txBody>
                    <a:bodyPr/>
                    <a:lstStyle/>
                    <a:p>
                      <a:r>
                        <a:rPr lang="en-US" dirty="0" smtClean="0"/>
                        <a:t>5</a:t>
                      </a:r>
                      <a:endParaRPr lang="en-US" dirty="0"/>
                    </a:p>
                  </a:txBody>
                  <a:tcPr/>
                </a:tc>
                <a:tc>
                  <a:txBody>
                    <a:bodyPr/>
                    <a:lstStyle/>
                    <a:p>
                      <a:r>
                        <a:rPr lang="en-US" dirty="0" smtClean="0"/>
                        <a:t>10</a:t>
                      </a:r>
                      <a:endParaRPr lang="en-US" dirty="0"/>
                    </a:p>
                  </a:txBody>
                  <a:tcPr/>
                </a:tc>
                <a:tc>
                  <a:txBody>
                    <a:bodyPr/>
                    <a:lstStyle/>
                    <a:p>
                      <a:r>
                        <a:rPr lang="en-US" dirty="0" smtClean="0"/>
                        <a:t>4</a:t>
                      </a:r>
                      <a:endParaRPr lang="en-US" dirty="0"/>
                    </a:p>
                  </a:txBody>
                  <a:tcPr/>
                </a:tc>
              </a:tr>
              <a:tr h="370840">
                <a:tc>
                  <a:txBody>
                    <a:bodyPr/>
                    <a:lstStyle/>
                    <a:p>
                      <a:r>
                        <a:rPr lang="en-US" dirty="0" smtClean="0"/>
                        <a:t>Fail</a:t>
                      </a:r>
                      <a:endParaRPr lang="en-US" dirty="0"/>
                    </a:p>
                  </a:txBody>
                  <a:tcPr/>
                </a:tc>
                <a:tc>
                  <a:txBody>
                    <a:bodyPr/>
                    <a:lstStyle/>
                    <a:p>
                      <a:r>
                        <a:rPr lang="en-US" dirty="0" smtClean="0"/>
                        <a:t>11</a:t>
                      </a:r>
                      <a:endParaRPr lang="en-US" dirty="0"/>
                    </a:p>
                  </a:txBody>
                  <a:tcPr/>
                </a:tc>
                <a:tc>
                  <a:txBody>
                    <a:bodyPr/>
                    <a:lstStyle/>
                    <a:p>
                      <a:r>
                        <a:rPr lang="en-US" dirty="0" smtClean="0"/>
                        <a:t>8</a:t>
                      </a:r>
                      <a:endParaRPr lang="en-US" dirty="0"/>
                    </a:p>
                  </a:txBody>
                  <a:tcPr/>
                </a:tc>
                <a:tc>
                  <a:txBody>
                    <a:bodyPr/>
                    <a:lstStyle/>
                    <a:p>
                      <a:r>
                        <a:rPr lang="en-US" dirty="0" smtClean="0"/>
                        <a:t>27</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757544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wnloads\20200813_2324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721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latin typeface="Times New Roman" pitchFamily="18" charset="0"/>
                <a:cs typeface="Times New Roman" pitchFamily="18" charset="0"/>
              </a:rPr>
              <a:t>Component bar </a:t>
            </a:r>
            <a:r>
              <a:rPr lang="en-US" b="1" dirty="0" smtClean="0">
                <a:solidFill>
                  <a:srgbClr val="FF0000"/>
                </a:solidFill>
                <a:latin typeface="Times New Roman" pitchFamily="18" charset="0"/>
                <a:cs typeface="Times New Roman" pitchFamily="18" charset="0"/>
              </a:rPr>
              <a:t>chart</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sz="2800" dirty="0">
                <a:latin typeface="Times New Roman" pitchFamily="18" charset="0"/>
                <a:cs typeface="Times New Roman" pitchFamily="18" charset="0"/>
              </a:rPr>
              <a:t>In this type of bar chart, the components (quantities) of each variable are piled on top of one another. </a:t>
            </a:r>
            <a:endParaRPr lang="en-US" sz="2800" dirty="0" smtClean="0">
              <a:latin typeface="Times New Roman" pitchFamily="18" charset="0"/>
              <a:cs typeface="Times New Roman" pitchFamily="18" charset="0"/>
            </a:endParaRPr>
          </a:p>
          <a:p>
            <a:pPr>
              <a:buFont typeface="Wingdings" pitchFamily="2" charset="2"/>
              <a:buChar char="Ø"/>
            </a:pPr>
            <a:r>
              <a:rPr lang="en-US" sz="2800" dirty="0" smtClean="0">
                <a:latin typeface="Times New Roman" pitchFamily="18" charset="0"/>
                <a:cs typeface="Times New Roman" pitchFamily="18" charset="0"/>
              </a:rPr>
              <a:t>Example//////</a:t>
            </a:r>
            <a:endParaRPr lang="en-US" sz="2800" dirty="0"/>
          </a:p>
          <a:p>
            <a:pPr marL="0" indent="0">
              <a:buNone/>
            </a:pPr>
            <a:endParaRPr lang="en-US" sz="2800"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304171528"/>
              </p:ext>
            </p:extLst>
          </p:nvPr>
        </p:nvGraphicFramePr>
        <p:xfrm>
          <a:off x="1676400" y="3581400"/>
          <a:ext cx="6096000" cy="1849120"/>
        </p:xfrm>
        <a:graphic>
          <a:graphicData uri="http://schemas.openxmlformats.org/drawingml/2006/table">
            <a:tbl>
              <a:tblPr firstRow="1" bandRow="1">
                <a:tableStyleId>{5C22544A-7EE6-4342-B048-85BDC9FD1C3A}</a:tableStyleId>
              </a:tblPr>
              <a:tblGrid>
                <a:gridCol w="1524000"/>
                <a:gridCol w="1524000"/>
                <a:gridCol w="1524000"/>
                <a:gridCol w="1524000"/>
              </a:tblGrid>
              <a:tr h="0">
                <a:tc>
                  <a:txBody>
                    <a:bodyPr/>
                    <a:lstStyle/>
                    <a:p>
                      <a:r>
                        <a:rPr lang="en-US" dirty="0" smtClean="0"/>
                        <a:t>RESULT</a:t>
                      </a:r>
                      <a:endParaRPr lang="en-US" dirty="0"/>
                    </a:p>
                  </a:txBody>
                  <a:tcPr/>
                </a:tc>
                <a:tc>
                  <a:txBody>
                    <a:bodyPr/>
                    <a:lstStyle/>
                    <a:p>
                      <a:endParaRPr lang="en-US"/>
                    </a:p>
                  </a:txBody>
                  <a:tcPr/>
                </a:tc>
                <a:tc>
                  <a:txBody>
                    <a:bodyPr/>
                    <a:lstStyle/>
                    <a:p>
                      <a:r>
                        <a:rPr lang="en-US" dirty="0" smtClean="0"/>
                        <a:t>Course</a:t>
                      </a:r>
                      <a:endParaRPr lang="en-US" dirty="0"/>
                    </a:p>
                  </a:txBody>
                  <a:tcPr/>
                </a:tc>
                <a:tc>
                  <a:txBody>
                    <a:bodyPr/>
                    <a:lstStyle/>
                    <a:p>
                      <a:endParaRPr lang="en-US"/>
                    </a:p>
                  </a:txBody>
                  <a:tcPr/>
                </a:tc>
              </a:tr>
              <a:tr h="370840">
                <a:tc>
                  <a:txBody>
                    <a:bodyPr/>
                    <a:lstStyle/>
                    <a:p>
                      <a:endParaRPr lang="en-US" dirty="0"/>
                    </a:p>
                  </a:txBody>
                  <a:tcPr/>
                </a:tc>
                <a:tc>
                  <a:txBody>
                    <a:bodyPr/>
                    <a:lstStyle/>
                    <a:p>
                      <a:r>
                        <a:rPr lang="en-US" b="1" dirty="0" smtClean="0"/>
                        <a:t>B.A</a:t>
                      </a:r>
                      <a:endParaRPr lang="en-US" b="1" dirty="0"/>
                    </a:p>
                  </a:txBody>
                  <a:tcPr/>
                </a:tc>
                <a:tc>
                  <a:txBody>
                    <a:bodyPr/>
                    <a:lstStyle/>
                    <a:p>
                      <a:r>
                        <a:rPr lang="en-US" b="1" dirty="0" smtClean="0"/>
                        <a:t>B.COM</a:t>
                      </a:r>
                      <a:endParaRPr lang="en-US" b="1" dirty="0"/>
                    </a:p>
                  </a:txBody>
                  <a:tcPr/>
                </a:tc>
                <a:tc>
                  <a:txBody>
                    <a:bodyPr/>
                    <a:lstStyle/>
                    <a:p>
                      <a:r>
                        <a:rPr lang="en-US" b="1" dirty="0" smtClean="0"/>
                        <a:t>B.SC</a:t>
                      </a:r>
                      <a:endParaRPr lang="en-US" b="1" dirty="0"/>
                    </a:p>
                  </a:txBody>
                  <a:tcPr/>
                </a:tc>
              </a:tr>
              <a:tr h="370840">
                <a:tc>
                  <a:txBody>
                    <a:bodyPr/>
                    <a:lstStyle/>
                    <a:p>
                      <a:r>
                        <a:rPr lang="en-US" dirty="0" smtClean="0"/>
                        <a:t>PASS</a:t>
                      </a:r>
                      <a:endParaRPr lang="en-US" dirty="0"/>
                    </a:p>
                  </a:txBody>
                  <a:tcPr/>
                </a:tc>
                <a:tc>
                  <a:txBody>
                    <a:bodyPr/>
                    <a:lstStyle/>
                    <a:p>
                      <a:r>
                        <a:rPr lang="en-US" dirty="0" smtClean="0"/>
                        <a:t>37</a:t>
                      </a:r>
                      <a:endParaRPr lang="en-US" dirty="0"/>
                    </a:p>
                  </a:txBody>
                  <a:tcPr/>
                </a:tc>
                <a:tc>
                  <a:txBody>
                    <a:bodyPr/>
                    <a:lstStyle/>
                    <a:p>
                      <a:r>
                        <a:rPr lang="en-US" dirty="0" smtClean="0"/>
                        <a:t>25</a:t>
                      </a:r>
                      <a:endParaRPr lang="en-US" dirty="0"/>
                    </a:p>
                  </a:txBody>
                  <a:tcPr/>
                </a:tc>
                <a:tc>
                  <a:txBody>
                    <a:bodyPr/>
                    <a:lstStyle/>
                    <a:p>
                      <a:r>
                        <a:rPr lang="en-US" dirty="0" smtClean="0"/>
                        <a:t>33</a:t>
                      </a:r>
                      <a:endParaRPr lang="en-US" dirty="0"/>
                    </a:p>
                  </a:txBody>
                  <a:tcPr/>
                </a:tc>
              </a:tr>
              <a:tr h="370840">
                <a:tc>
                  <a:txBody>
                    <a:bodyPr/>
                    <a:lstStyle/>
                    <a:p>
                      <a:r>
                        <a:rPr lang="en-US" dirty="0" smtClean="0"/>
                        <a:t>SUPP</a:t>
                      </a:r>
                      <a:endParaRPr lang="en-US" dirty="0"/>
                    </a:p>
                  </a:txBody>
                  <a:tcPr/>
                </a:tc>
                <a:tc>
                  <a:txBody>
                    <a:bodyPr/>
                    <a:lstStyle/>
                    <a:p>
                      <a:r>
                        <a:rPr lang="en-US" dirty="0" smtClean="0"/>
                        <a:t>5</a:t>
                      </a:r>
                      <a:endParaRPr lang="en-US" dirty="0"/>
                    </a:p>
                  </a:txBody>
                  <a:tcPr/>
                </a:tc>
                <a:tc>
                  <a:txBody>
                    <a:bodyPr/>
                    <a:lstStyle/>
                    <a:p>
                      <a:r>
                        <a:rPr lang="en-US" dirty="0" smtClean="0"/>
                        <a:t>10</a:t>
                      </a:r>
                      <a:endParaRPr lang="en-US" dirty="0"/>
                    </a:p>
                  </a:txBody>
                  <a:tcPr/>
                </a:tc>
                <a:tc>
                  <a:txBody>
                    <a:bodyPr/>
                    <a:lstStyle/>
                    <a:p>
                      <a:r>
                        <a:rPr lang="en-US" dirty="0" smtClean="0"/>
                        <a:t>4</a:t>
                      </a:r>
                      <a:endParaRPr lang="en-US" dirty="0"/>
                    </a:p>
                  </a:txBody>
                  <a:tcPr/>
                </a:tc>
              </a:tr>
              <a:tr h="370840">
                <a:tc>
                  <a:txBody>
                    <a:bodyPr/>
                    <a:lstStyle/>
                    <a:p>
                      <a:r>
                        <a:rPr lang="en-US" dirty="0" smtClean="0"/>
                        <a:t>FAIL</a:t>
                      </a:r>
                      <a:endParaRPr lang="en-US" dirty="0"/>
                    </a:p>
                  </a:txBody>
                  <a:tcPr/>
                </a:tc>
                <a:tc>
                  <a:txBody>
                    <a:bodyPr/>
                    <a:lstStyle/>
                    <a:p>
                      <a:r>
                        <a:rPr lang="en-US" dirty="0" smtClean="0"/>
                        <a:t>11</a:t>
                      </a:r>
                      <a:endParaRPr lang="en-US" dirty="0"/>
                    </a:p>
                  </a:txBody>
                  <a:tcPr/>
                </a:tc>
                <a:tc>
                  <a:txBody>
                    <a:bodyPr/>
                    <a:lstStyle/>
                    <a:p>
                      <a:r>
                        <a:rPr lang="en-US" dirty="0" smtClean="0"/>
                        <a:t>8</a:t>
                      </a:r>
                      <a:endParaRPr lang="en-US" dirty="0"/>
                    </a:p>
                  </a:txBody>
                  <a:tcPr/>
                </a:tc>
                <a:tc>
                  <a:txBody>
                    <a:bodyPr/>
                    <a:lstStyle/>
                    <a:p>
                      <a:r>
                        <a:rPr lang="en-US" dirty="0" smtClean="0"/>
                        <a:t>27</a:t>
                      </a:r>
                      <a:endParaRPr lang="en-US" dirty="0"/>
                    </a:p>
                  </a:txBody>
                  <a:tcPr/>
                </a:tc>
              </a:tr>
            </a:tbl>
          </a:graphicData>
        </a:graphic>
      </p:graphicFrame>
    </p:spTree>
    <p:extLst>
      <p:ext uri="{BB962C8B-B14F-4D97-AF65-F5344CB8AC3E}">
        <p14:creationId xmlns:p14="http://schemas.microsoft.com/office/powerpoint/2010/main" val="2759022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Downloads\20200813_2334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993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itchFamily="18" charset="0"/>
                <a:cs typeface="Times New Roman" pitchFamily="18" charset="0"/>
              </a:rPr>
              <a:t>PIE CHARTS</a:t>
            </a:r>
          </a:p>
        </p:txBody>
      </p:sp>
      <p:sp>
        <p:nvSpPr>
          <p:cNvPr id="3" name="Content Placeholder 2"/>
          <p:cNvSpPr>
            <a:spLocks noGrp="1"/>
          </p:cNvSpPr>
          <p:nvPr>
            <p:ph idx="1"/>
          </p:nvPr>
        </p:nvSpPr>
        <p:spPr/>
        <p:txBody>
          <a:bodyPr>
            <a:normAutofit/>
          </a:bodyPr>
          <a:lstStyle/>
          <a:p>
            <a:pPr>
              <a:buFont typeface="Wingdings" pitchFamily="2" charset="2"/>
              <a:buChar char="Ø"/>
            </a:pPr>
            <a:r>
              <a:rPr lang="en-US" sz="2800" dirty="0">
                <a:latin typeface="Times New Roman" pitchFamily="18" charset="0"/>
                <a:cs typeface="Times New Roman" pitchFamily="18" charset="0"/>
              </a:rPr>
              <a:t>A pie chart or circular diagram is one which essentially displays the relative figures (proportions or percentages) of classes or strata of a given sample or population</a:t>
            </a:r>
            <a:r>
              <a:rPr lang="en-US" sz="2800" dirty="0" smtClean="0">
                <a:latin typeface="Times New Roman" pitchFamily="18" charset="0"/>
                <a:cs typeface="Times New Roman" pitchFamily="18" charset="0"/>
              </a:rPr>
              <a:t>.</a:t>
            </a:r>
          </a:p>
          <a:p>
            <a:pPr>
              <a:buFont typeface="Wingdings" pitchFamily="2" charset="2"/>
              <a:buChar char="Ø"/>
            </a:pPr>
            <a:r>
              <a:rPr lang="en-US" sz="2800" dirty="0">
                <a:latin typeface="Times New Roman" pitchFamily="18" charset="0"/>
                <a:cs typeface="Times New Roman" pitchFamily="18" charset="0"/>
              </a:rPr>
              <a:t>It only shows the relative sizes of classes. </a:t>
            </a:r>
            <a:endParaRPr lang="en-US" sz="2800" dirty="0" smtClean="0">
              <a:latin typeface="Times New Roman" pitchFamily="18" charset="0"/>
              <a:cs typeface="Times New Roman" pitchFamily="18" charset="0"/>
            </a:endParaRPr>
          </a:p>
          <a:p>
            <a:pPr>
              <a:buFont typeface="Wingdings" pitchFamily="2" charset="2"/>
              <a:buChar char="Ø"/>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It involves calculation of angles of sectors and drawing them accurately. </a:t>
            </a:r>
            <a:endParaRPr lang="en-US" sz="2800" dirty="0" smtClean="0">
              <a:latin typeface="Times New Roman" pitchFamily="18" charset="0"/>
              <a:cs typeface="Times New Roman" pitchFamily="18" charset="0"/>
            </a:endParaRPr>
          </a:p>
          <a:p>
            <a:pPr>
              <a:buFont typeface="Wingdings" pitchFamily="2" charset="2"/>
              <a:buChar char="Ø"/>
            </a:pPr>
            <a:r>
              <a:rPr lang="en-US" sz="2800" dirty="0" smtClean="0">
                <a:latin typeface="Times New Roman" pitchFamily="18" charset="0"/>
                <a:cs typeface="Times New Roman" pitchFamily="18" charset="0"/>
              </a:rPr>
              <a:t>It </a:t>
            </a:r>
            <a:r>
              <a:rPr lang="en-US" sz="2800" dirty="0">
                <a:latin typeface="Times New Roman" pitchFamily="18" charset="0"/>
                <a:cs typeface="Times New Roman" pitchFamily="18" charset="0"/>
              </a:rPr>
              <a:t>is sometimes difficult to compare sectors sizes accurately by eye. </a:t>
            </a:r>
          </a:p>
        </p:txBody>
      </p:sp>
    </p:spTree>
    <p:extLst>
      <p:ext uri="{BB962C8B-B14F-4D97-AF65-F5344CB8AC3E}">
        <p14:creationId xmlns:p14="http://schemas.microsoft.com/office/powerpoint/2010/main" val="48547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PIE CHART</a:t>
            </a:r>
            <a:endParaRPr lang="en-US" dirty="0"/>
          </a:p>
        </p:txBody>
      </p:sp>
      <p:sp>
        <p:nvSpPr>
          <p:cNvPr id="3" name="Content Placeholder 2"/>
          <p:cNvSpPr>
            <a:spLocks noGrp="1"/>
          </p:cNvSpPr>
          <p:nvPr>
            <p:ph idx="1"/>
          </p:nvPr>
        </p:nvSpPr>
        <p:spPr/>
        <p:txBody>
          <a:bodyPr/>
          <a:lstStyle/>
          <a:p>
            <a:endParaRPr lang="en-US" dirty="0" smtClean="0"/>
          </a:p>
          <a:p>
            <a:pPr marL="0" indent="0">
              <a:buNone/>
            </a:pPr>
            <a:endParaRPr lang="en-US" dirty="0" smtClean="0"/>
          </a:p>
          <a:p>
            <a:pPr marL="0" indent="0">
              <a:buNone/>
            </a:pPr>
            <a:r>
              <a:rPr lang="en-US" dirty="0" smtClean="0"/>
              <a:t>		</a:t>
            </a:r>
            <a:r>
              <a:rPr lang="en-US" sz="3600" dirty="0" smtClean="0">
                <a:solidFill>
                  <a:schemeClr val="tx2">
                    <a:lumMod val="75000"/>
                  </a:schemeClr>
                </a:solidFill>
                <a:latin typeface="Times New Roman" pitchFamily="18" charset="0"/>
                <a:cs typeface="Times New Roman" pitchFamily="18" charset="0"/>
              </a:rPr>
              <a:t>1.Simple </a:t>
            </a:r>
            <a:r>
              <a:rPr lang="en-US" sz="3600" dirty="0">
                <a:solidFill>
                  <a:schemeClr val="tx2">
                    <a:lumMod val="75000"/>
                  </a:schemeClr>
                </a:solidFill>
                <a:latin typeface="Times New Roman" pitchFamily="18" charset="0"/>
                <a:cs typeface="Times New Roman" pitchFamily="18" charset="0"/>
              </a:rPr>
              <a:t>pie chart</a:t>
            </a:r>
          </a:p>
          <a:p>
            <a:pPr marL="0" indent="0">
              <a:buNone/>
            </a:pPr>
            <a:r>
              <a:rPr lang="en-US" sz="3600" dirty="0" smtClean="0">
                <a:solidFill>
                  <a:schemeClr val="tx2">
                    <a:lumMod val="75000"/>
                  </a:schemeClr>
                </a:solidFill>
                <a:latin typeface="Times New Roman" pitchFamily="18" charset="0"/>
                <a:cs typeface="Times New Roman" pitchFamily="18" charset="0"/>
              </a:rPr>
              <a:t>		2.Enhanced </a:t>
            </a:r>
            <a:r>
              <a:rPr lang="en-US" sz="3600" dirty="0">
                <a:solidFill>
                  <a:schemeClr val="tx2">
                    <a:lumMod val="75000"/>
                  </a:schemeClr>
                </a:solidFill>
                <a:latin typeface="Times New Roman" pitchFamily="18" charset="0"/>
                <a:cs typeface="Times New Roman" pitchFamily="18" charset="0"/>
              </a:rPr>
              <a:t>pie chart</a:t>
            </a:r>
          </a:p>
        </p:txBody>
      </p:sp>
    </p:spTree>
    <p:extLst>
      <p:ext uri="{BB962C8B-B14F-4D97-AF65-F5344CB8AC3E}">
        <p14:creationId xmlns:p14="http://schemas.microsoft.com/office/powerpoint/2010/main" val="1128217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latin typeface="Times New Roman" pitchFamily="18" charset="0"/>
                <a:cs typeface="Times New Roman" pitchFamily="18" charset="0"/>
              </a:rPr>
              <a:t>Simple </a:t>
            </a:r>
            <a:r>
              <a:rPr lang="en-US" dirty="0">
                <a:solidFill>
                  <a:schemeClr val="tx2">
                    <a:lumMod val="75000"/>
                  </a:schemeClr>
                </a:solidFill>
                <a:latin typeface="Times New Roman" pitchFamily="18" charset="0"/>
                <a:cs typeface="Times New Roman" pitchFamily="18" charset="0"/>
              </a:rPr>
              <a:t>pie chart</a:t>
            </a:r>
            <a:endParaRPr lang="en-US" dirty="0"/>
          </a:p>
        </p:txBody>
      </p:sp>
      <p:sp>
        <p:nvSpPr>
          <p:cNvPr id="3" name="Content Placeholder 2"/>
          <p:cNvSpPr>
            <a:spLocks noGrp="1"/>
          </p:cNvSpPr>
          <p:nvPr>
            <p:ph idx="1"/>
          </p:nvPr>
        </p:nvSpPr>
        <p:spPr>
          <a:xfrm>
            <a:off x="457200" y="1143000"/>
            <a:ext cx="8229600" cy="5715000"/>
          </a:xfrm>
        </p:spPr>
        <p:txBody>
          <a:bodyPr>
            <a:normAutofit/>
          </a:bodyPr>
          <a:lstStyle/>
          <a:p>
            <a:pPr>
              <a:buFont typeface="Wingdings" pitchFamily="2" charset="2"/>
              <a:buChar char="Ø"/>
            </a:pPr>
            <a:r>
              <a:rPr lang="en-US" sz="2800" dirty="0">
                <a:latin typeface="Times New Roman" pitchFamily="18" charset="0"/>
                <a:cs typeface="Times New Roman" pitchFamily="18" charset="0"/>
              </a:rPr>
              <a:t>Example Using the same data </a:t>
            </a:r>
            <a:r>
              <a:rPr lang="en-US" sz="2800" dirty="0" smtClean="0">
                <a:latin typeface="Times New Roman" pitchFamily="18" charset="0"/>
                <a:cs typeface="Times New Roman" pitchFamily="18" charset="0"/>
              </a:rPr>
              <a:t>from BAR CHART but </a:t>
            </a:r>
            <a:r>
              <a:rPr lang="en-US" sz="2800" dirty="0">
                <a:latin typeface="Times New Roman" pitchFamily="18" charset="0"/>
                <a:cs typeface="Times New Roman" pitchFamily="18" charset="0"/>
              </a:rPr>
              <a:t>this time, including the total number of students enrolled for BA, B Com and </a:t>
            </a:r>
            <a:r>
              <a:rPr lang="en-US" sz="2800" dirty="0" smtClean="0">
                <a:latin typeface="Times New Roman" pitchFamily="18" charset="0"/>
                <a:cs typeface="Times New Roman" pitchFamily="18" charset="0"/>
              </a:rPr>
              <a:t>B. </a:t>
            </a:r>
            <a:r>
              <a:rPr lang="en-US" sz="2800" dirty="0" err="1">
                <a:latin typeface="Times New Roman" pitchFamily="18" charset="0"/>
                <a:cs typeface="Times New Roman" pitchFamily="18" charset="0"/>
              </a:rPr>
              <a:t>Sc</a:t>
            </a:r>
            <a:r>
              <a:rPr lang="en-US" sz="2800" dirty="0">
                <a:latin typeface="Times New Roman" pitchFamily="18" charset="0"/>
                <a:cs typeface="Times New Roman" pitchFamily="18" charset="0"/>
              </a:rPr>
              <a:t>, we shall now display the distribution of students for these three courses the population.</a:t>
            </a:r>
          </a:p>
        </p:txBody>
      </p:sp>
      <p:graphicFrame>
        <p:nvGraphicFramePr>
          <p:cNvPr id="4" name="Table 3"/>
          <p:cNvGraphicFramePr>
            <a:graphicFrameLocks noGrp="1"/>
          </p:cNvGraphicFramePr>
          <p:nvPr>
            <p:extLst>
              <p:ext uri="{D42A27DB-BD31-4B8C-83A1-F6EECF244321}">
                <p14:modId xmlns:p14="http://schemas.microsoft.com/office/powerpoint/2010/main" val="3369303052"/>
              </p:ext>
            </p:extLst>
          </p:nvPr>
        </p:nvGraphicFramePr>
        <p:xfrm>
          <a:off x="1447800" y="3581400"/>
          <a:ext cx="6096000" cy="222504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t>RESULT</a:t>
                      </a:r>
                      <a:endParaRPr lang="en-US" dirty="0"/>
                    </a:p>
                  </a:txBody>
                  <a:tcPr/>
                </a:tc>
                <a:tc>
                  <a:txBody>
                    <a:bodyPr/>
                    <a:lstStyle/>
                    <a:p>
                      <a:endParaRPr lang="en-US"/>
                    </a:p>
                  </a:txBody>
                  <a:tcPr/>
                </a:tc>
                <a:tc>
                  <a:txBody>
                    <a:bodyPr/>
                    <a:lstStyle/>
                    <a:p>
                      <a:r>
                        <a:rPr lang="en-US" dirty="0" smtClean="0"/>
                        <a:t>COURSE</a:t>
                      </a:r>
                      <a:endParaRPr lang="en-US" dirty="0"/>
                    </a:p>
                  </a:txBody>
                  <a:tcPr/>
                </a:tc>
                <a:tc>
                  <a:txBody>
                    <a:bodyPr/>
                    <a:lstStyle/>
                    <a:p>
                      <a:endParaRPr lang="en-US"/>
                    </a:p>
                  </a:txBody>
                  <a:tcPr/>
                </a:tc>
              </a:tr>
              <a:tr h="370840">
                <a:tc>
                  <a:txBody>
                    <a:bodyPr/>
                    <a:lstStyle/>
                    <a:p>
                      <a:endParaRPr lang="en-US"/>
                    </a:p>
                  </a:txBody>
                  <a:tcPr/>
                </a:tc>
                <a:tc>
                  <a:txBody>
                    <a:bodyPr/>
                    <a:lstStyle/>
                    <a:p>
                      <a:r>
                        <a:rPr lang="en-US" b="1" dirty="0" smtClean="0"/>
                        <a:t>B.A</a:t>
                      </a:r>
                      <a:endParaRPr lang="en-US" b="1" dirty="0"/>
                    </a:p>
                  </a:txBody>
                  <a:tcPr/>
                </a:tc>
                <a:tc>
                  <a:txBody>
                    <a:bodyPr/>
                    <a:lstStyle/>
                    <a:p>
                      <a:r>
                        <a:rPr lang="en-US" b="1" dirty="0" smtClean="0"/>
                        <a:t>B.COM</a:t>
                      </a:r>
                      <a:endParaRPr lang="en-US" b="1" dirty="0"/>
                    </a:p>
                  </a:txBody>
                  <a:tcPr/>
                </a:tc>
                <a:tc>
                  <a:txBody>
                    <a:bodyPr/>
                    <a:lstStyle/>
                    <a:p>
                      <a:r>
                        <a:rPr lang="en-US" b="1" dirty="0" smtClean="0"/>
                        <a:t>B.SC</a:t>
                      </a:r>
                      <a:endParaRPr lang="en-US" b="1" dirty="0"/>
                    </a:p>
                  </a:txBody>
                  <a:tcPr/>
                </a:tc>
              </a:tr>
              <a:tr h="370840">
                <a:tc>
                  <a:txBody>
                    <a:bodyPr/>
                    <a:lstStyle/>
                    <a:p>
                      <a:r>
                        <a:rPr lang="en-US" dirty="0" smtClean="0"/>
                        <a:t>PASS</a:t>
                      </a:r>
                      <a:endParaRPr lang="en-US" dirty="0"/>
                    </a:p>
                  </a:txBody>
                  <a:tcPr/>
                </a:tc>
                <a:tc>
                  <a:txBody>
                    <a:bodyPr/>
                    <a:lstStyle/>
                    <a:p>
                      <a:r>
                        <a:rPr lang="en-US" dirty="0" smtClean="0"/>
                        <a:t>37</a:t>
                      </a:r>
                      <a:endParaRPr lang="en-US" dirty="0"/>
                    </a:p>
                  </a:txBody>
                  <a:tcPr/>
                </a:tc>
                <a:tc>
                  <a:txBody>
                    <a:bodyPr/>
                    <a:lstStyle/>
                    <a:p>
                      <a:r>
                        <a:rPr lang="en-US" dirty="0" smtClean="0"/>
                        <a:t>25</a:t>
                      </a:r>
                      <a:endParaRPr lang="en-US" dirty="0"/>
                    </a:p>
                  </a:txBody>
                  <a:tcPr/>
                </a:tc>
                <a:tc>
                  <a:txBody>
                    <a:bodyPr/>
                    <a:lstStyle/>
                    <a:p>
                      <a:r>
                        <a:rPr lang="en-US" dirty="0" smtClean="0"/>
                        <a:t>33</a:t>
                      </a:r>
                      <a:endParaRPr lang="en-US" dirty="0"/>
                    </a:p>
                  </a:txBody>
                  <a:tcPr/>
                </a:tc>
              </a:tr>
              <a:tr h="370840">
                <a:tc>
                  <a:txBody>
                    <a:bodyPr/>
                    <a:lstStyle/>
                    <a:p>
                      <a:r>
                        <a:rPr lang="en-US" dirty="0" smtClean="0"/>
                        <a:t>SUPP</a:t>
                      </a:r>
                      <a:endParaRPr lang="en-US" dirty="0"/>
                    </a:p>
                  </a:txBody>
                  <a:tcPr/>
                </a:tc>
                <a:tc>
                  <a:txBody>
                    <a:bodyPr/>
                    <a:lstStyle/>
                    <a:p>
                      <a:r>
                        <a:rPr lang="en-US" dirty="0" smtClean="0"/>
                        <a:t>5</a:t>
                      </a:r>
                      <a:endParaRPr lang="en-US" dirty="0"/>
                    </a:p>
                  </a:txBody>
                  <a:tcPr/>
                </a:tc>
                <a:tc>
                  <a:txBody>
                    <a:bodyPr/>
                    <a:lstStyle/>
                    <a:p>
                      <a:r>
                        <a:rPr lang="en-US" dirty="0" smtClean="0"/>
                        <a:t>10</a:t>
                      </a:r>
                      <a:endParaRPr lang="en-US" dirty="0"/>
                    </a:p>
                  </a:txBody>
                  <a:tcPr/>
                </a:tc>
                <a:tc>
                  <a:txBody>
                    <a:bodyPr/>
                    <a:lstStyle/>
                    <a:p>
                      <a:r>
                        <a:rPr lang="en-US" dirty="0" smtClean="0"/>
                        <a:t>4</a:t>
                      </a:r>
                      <a:endParaRPr lang="en-US" dirty="0"/>
                    </a:p>
                  </a:txBody>
                  <a:tcPr/>
                </a:tc>
              </a:tr>
              <a:tr h="370840">
                <a:tc>
                  <a:txBody>
                    <a:bodyPr/>
                    <a:lstStyle/>
                    <a:p>
                      <a:r>
                        <a:rPr lang="en-US" dirty="0" smtClean="0"/>
                        <a:t>FAIL</a:t>
                      </a:r>
                      <a:endParaRPr lang="en-US" dirty="0"/>
                    </a:p>
                  </a:txBody>
                  <a:tcPr/>
                </a:tc>
                <a:tc>
                  <a:txBody>
                    <a:bodyPr/>
                    <a:lstStyle/>
                    <a:p>
                      <a:r>
                        <a:rPr lang="en-US" dirty="0" smtClean="0"/>
                        <a:t>11</a:t>
                      </a:r>
                      <a:endParaRPr lang="en-US" dirty="0"/>
                    </a:p>
                  </a:txBody>
                  <a:tcPr/>
                </a:tc>
                <a:tc>
                  <a:txBody>
                    <a:bodyPr/>
                    <a:lstStyle/>
                    <a:p>
                      <a:r>
                        <a:rPr lang="en-US" dirty="0" smtClean="0"/>
                        <a:t>8</a:t>
                      </a:r>
                      <a:endParaRPr lang="en-US" dirty="0"/>
                    </a:p>
                  </a:txBody>
                  <a:tcPr/>
                </a:tc>
                <a:tc>
                  <a:txBody>
                    <a:bodyPr/>
                    <a:lstStyle/>
                    <a:p>
                      <a:r>
                        <a:rPr lang="en-US" dirty="0" smtClean="0"/>
                        <a:t>27</a:t>
                      </a:r>
                      <a:endParaRPr lang="en-US" dirty="0"/>
                    </a:p>
                  </a:txBody>
                  <a:tcPr/>
                </a:tc>
              </a:tr>
              <a:tr h="370840">
                <a:tc>
                  <a:txBody>
                    <a:bodyPr/>
                    <a:lstStyle/>
                    <a:p>
                      <a:r>
                        <a:rPr lang="en-US" b="1" dirty="0" smtClean="0"/>
                        <a:t>TOTAL</a:t>
                      </a:r>
                      <a:endParaRPr lang="en-US" b="1" dirty="0"/>
                    </a:p>
                  </a:txBody>
                  <a:tcPr/>
                </a:tc>
                <a:tc>
                  <a:txBody>
                    <a:bodyPr/>
                    <a:lstStyle/>
                    <a:p>
                      <a:r>
                        <a:rPr lang="en-US" b="1" dirty="0" smtClean="0"/>
                        <a:t>53</a:t>
                      </a:r>
                      <a:endParaRPr lang="en-US" b="1" dirty="0"/>
                    </a:p>
                  </a:txBody>
                  <a:tcPr/>
                </a:tc>
                <a:tc>
                  <a:txBody>
                    <a:bodyPr/>
                    <a:lstStyle/>
                    <a:p>
                      <a:r>
                        <a:rPr lang="en-US" b="1" dirty="0" smtClean="0"/>
                        <a:t>43</a:t>
                      </a:r>
                      <a:endParaRPr lang="en-US" b="1" dirty="0"/>
                    </a:p>
                  </a:txBody>
                  <a:tcPr/>
                </a:tc>
                <a:tc>
                  <a:txBody>
                    <a:bodyPr/>
                    <a:lstStyle/>
                    <a:p>
                      <a:r>
                        <a:rPr lang="en-US" b="1" dirty="0" smtClean="0"/>
                        <a:t>64</a:t>
                      </a:r>
                      <a:endParaRPr lang="en-US" b="1" dirty="0"/>
                    </a:p>
                  </a:txBody>
                  <a:tcPr/>
                </a:tc>
              </a:tr>
            </a:tbl>
          </a:graphicData>
        </a:graphic>
      </p:graphicFrame>
    </p:spTree>
    <p:extLst>
      <p:ext uri="{BB962C8B-B14F-4D97-AF65-F5344CB8AC3E}">
        <p14:creationId xmlns:p14="http://schemas.microsoft.com/office/powerpoint/2010/main" val="90511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Downloads\20200813_2348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39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75000"/>
                  </a:schemeClr>
                </a:solidFill>
                <a:latin typeface="Times New Roman" pitchFamily="18" charset="0"/>
                <a:cs typeface="Times New Roman" pitchFamily="18" charset="0"/>
              </a:rPr>
              <a:t>Enhanced </a:t>
            </a:r>
            <a:r>
              <a:rPr lang="en-US" b="1" dirty="0">
                <a:solidFill>
                  <a:schemeClr val="tx2">
                    <a:lumMod val="75000"/>
                  </a:schemeClr>
                </a:solidFill>
                <a:latin typeface="Times New Roman" pitchFamily="18" charset="0"/>
                <a:cs typeface="Times New Roman" pitchFamily="18" charset="0"/>
              </a:rPr>
              <a:t>pie chart</a:t>
            </a:r>
            <a:endParaRPr lang="en-US" b="1"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sz="2800" dirty="0">
                <a:latin typeface="Times New Roman" pitchFamily="18" charset="0"/>
                <a:cs typeface="Times New Roman" pitchFamily="18" charset="0"/>
              </a:rPr>
              <a:t>This is just an enhancement (as the name says itself) of a simple pie chart in order to lay emphasis on particular sector</a:t>
            </a:r>
            <a:r>
              <a:rPr lang="en-US" sz="2800" dirty="0" smtClean="0">
                <a:latin typeface="Times New Roman" pitchFamily="18" charset="0"/>
                <a:cs typeface="Times New Roman" pitchFamily="18" charset="0"/>
              </a:rPr>
              <a:t>.</a:t>
            </a:r>
          </a:p>
          <a:p>
            <a:pPr>
              <a:buFont typeface="Wingdings" pitchFamily="2" charset="2"/>
              <a:buChar char="Ø"/>
            </a:pPr>
            <a:r>
              <a:rPr lang="en-US" sz="2800" dirty="0">
                <a:latin typeface="Times New Roman" pitchFamily="18" charset="0"/>
                <a:cs typeface="Times New Roman" pitchFamily="18" charset="0"/>
              </a:rPr>
              <a:t>Example Again, using the same data from </a:t>
            </a:r>
            <a:r>
              <a:rPr lang="en-US" sz="2800" dirty="0" smtClean="0">
                <a:latin typeface="Times New Roman" pitchFamily="18" charset="0"/>
                <a:cs typeface="Times New Roman" pitchFamily="18" charset="0"/>
              </a:rPr>
              <a:t>BAR CHART TABLE </a:t>
            </a:r>
            <a:r>
              <a:rPr lang="en-US" sz="2800" dirty="0">
                <a:latin typeface="Times New Roman" pitchFamily="18" charset="0"/>
                <a:cs typeface="Times New Roman" pitchFamily="18" charset="0"/>
              </a:rPr>
              <a:t>but this time, including the total number of students enrolled for BA, B Com and B </a:t>
            </a:r>
            <a:r>
              <a:rPr lang="en-US" sz="2800" dirty="0" err="1">
                <a:latin typeface="Times New Roman" pitchFamily="18" charset="0"/>
                <a:cs typeface="Times New Roman" pitchFamily="18" charset="0"/>
              </a:rPr>
              <a:t>Sc</a:t>
            </a:r>
            <a:r>
              <a:rPr lang="en-US" sz="2800" dirty="0">
                <a:latin typeface="Times New Roman" pitchFamily="18" charset="0"/>
                <a:cs typeface="Times New Roman" pitchFamily="18" charset="0"/>
              </a:rPr>
              <a:t>, we shall now display the distribution of students for these three courses the population.</a:t>
            </a:r>
          </a:p>
        </p:txBody>
      </p:sp>
    </p:spTree>
    <p:extLst>
      <p:ext uri="{BB962C8B-B14F-4D97-AF65-F5344CB8AC3E}">
        <p14:creationId xmlns:p14="http://schemas.microsoft.com/office/powerpoint/2010/main" val="1239742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Downloads\20200813_2353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83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3352800"/>
          </a:xfrm>
        </p:spPr>
        <p:txBody>
          <a:bodyPr/>
          <a:lstStyle/>
          <a:p>
            <a:r>
              <a:rPr lang="en-US" b="1" dirty="0" smtClean="0">
                <a:solidFill>
                  <a:srgbClr val="FF0000"/>
                </a:solidFill>
                <a:latin typeface="Algerian" pitchFamily="82" charset="0"/>
              </a:rPr>
              <a:t>Representation of data</a:t>
            </a:r>
            <a:endParaRPr lang="en-US" b="1" dirty="0">
              <a:solidFill>
                <a:srgbClr val="FF0000"/>
              </a:solidFill>
              <a:latin typeface="Algerian" pitchFamily="82" charset="0"/>
            </a:endParaRPr>
          </a:p>
        </p:txBody>
      </p:sp>
    </p:spTree>
    <p:extLst>
      <p:ext uri="{BB962C8B-B14F-4D97-AF65-F5344CB8AC3E}">
        <p14:creationId xmlns:p14="http://schemas.microsoft.com/office/powerpoint/2010/main" val="1938876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00000"/>
                </a:solidFill>
                <a:latin typeface="Times New Roman" pitchFamily="18" charset="0"/>
                <a:cs typeface="Times New Roman" pitchFamily="18" charset="0"/>
              </a:rPr>
              <a:t>Graphical representation</a:t>
            </a:r>
            <a:br>
              <a:rPr lang="en-US" b="1" dirty="0">
                <a:solidFill>
                  <a:srgbClr val="C00000"/>
                </a:solidFill>
                <a:latin typeface="Times New Roman" pitchFamily="18" charset="0"/>
                <a:cs typeface="Times New Roman" pitchFamily="18" charset="0"/>
              </a:rPr>
            </a:b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indent="0">
              <a:buNone/>
            </a:pPr>
            <a:r>
              <a:rPr lang="en-US" sz="2800" dirty="0" smtClean="0">
                <a:solidFill>
                  <a:srgbClr val="FF0000"/>
                </a:solidFill>
                <a:latin typeface="Times New Roman" pitchFamily="18" charset="0"/>
                <a:cs typeface="Times New Roman" pitchFamily="18" charset="0"/>
              </a:rPr>
              <a:t>There are three methods as will follow,</a:t>
            </a:r>
          </a:p>
          <a:p>
            <a:pPr marL="0" indent="0">
              <a:buNone/>
            </a:pPr>
            <a:endParaRPr lang="en-US" sz="2800" dirty="0" smtClean="0">
              <a:latin typeface="Times New Roman" pitchFamily="18" charset="0"/>
              <a:cs typeface="Times New Roman" pitchFamily="18" charset="0"/>
            </a:endParaRPr>
          </a:p>
          <a:p>
            <a:pPr marL="0" indent="0">
              <a:buNone/>
            </a:pPr>
            <a:r>
              <a:rPr lang="en-US" sz="2800"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1.Histogram</a:t>
            </a:r>
          </a:p>
          <a:p>
            <a:pPr marL="0" indent="0">
              <a:buNone/>
            </a:pP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2. Frequency curve</a:t>
            </a:r>
          </a:p>
          <a:p>
            <a:pPr marL="0" indent="0">
              <a:buNone/>
            </a:pP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3. Cumulative frequency curve</a:t>
            </a:r>
          </a:p>
          <a:p>
            <a:pPr marL="0" indent="0">
              <a:buNone/>
            </a:pPr>
            <a:r>
              <a:rPr lang="en-US" sz="2800" b="1" dirty="0">
                <a:latin typeface="Times New Roman" pitchFamily="18" charset="0"/>
                <a:cs typeface="Times New Roman" pitchFamily="18" charset="0"/>
              </a:rPr>
              <a:t>	</a:t>
            </a:r>
          </a:p>
        </p:txBody>
      </p:sp>
    </p:spTree>
    <p:extLst>
      <p:ext uri="{BB962C8B-B14F-4D97-AF65-F5344CB8AC3E}">
        <p14:creationId xmlns:p14="http://schemas.microsoft.com/office/powerpoint/2010/main" val="248121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Histogram</a:t>
            </a: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457200" y="1143000"/>
            <a:ext cx="8229600" cy="5486400"/>
          </a:xfrm>
        </p:spPr>
        <p:txBody>
          <a:bodyPr>
            <a:normAutofit/>
          </a:bodyPr>
          <a:lstStyle/>
          <a:p>
            <a:pPr>
              <a:buFont typeface="Wingdings" pitchFamily="2" charset="2"/>
              <a:buChar char="Ø"/>
            </a:pPr>
            <a:r>
              <a:rPr lang="en-US" sz="2800" dirty="0" smtClean="0">
                <a:latin typeface="Times New Roman" pitchFamily="18" charset="0"/>
                <a:cs typeface="Times New Roman" pitchFamily="18" charset="0"/>
              </a:rPr>
              <a:t> Out </a:t>
            </a:r>
            <a:r>
              <a:rPr lang="en-US" sz="2800" dirty="0">
                <a:latin typeface="Times New Roman" pitchFamily="18" charset="0"/>
                <a:cs typeface="Times New Roman" pitchFamily="18" charset="0"/>
              </a:rPr>
              <a:t>of several methods of presenting a frequency distribution graphically, the histogram is the most popular and widely used in practice</a:t>
            </a:r>
            <a:r>
              <a:rPr lang="en-US" sz="2800" dirty="0" smtClean="0">
                <a:latin typeface="Times New Roman" pitchFamily="18" charset="0"/>
                <a:cs typeface="Times New Roman" pitchFamily="18" charset="0"/>
              </a:rPr>
              <a:t>.</a:t>
            </a:r>
          </a:p>
          <a:p>
            <a:pPr marL="0" indent="0">
              <a:buNone/>
            </a:pPr>
            <a:r>
              <a:rPr lang="en-US" sz="2800" dirty="0" smtClean="0">
                <a:latin typeface="Times New Roman" pitchFamily="18" charset="0"/>
                <a:cs typeface="Times New Roman" pitchFamily="18" charset="0"/>
              </a:rPr>
              <a:t> </a:t>
            </a:r>
            <a:endParaRPr lang="en-US" sz="2800" i="1" dirty="0" smtClean="0">
              <a:latin typeface="Times New Roman" pitchFamily="18" charset="0"/>
              <a:cs typeface="Times New Roman" pitchFamily="18" charset="0"/>
            </a:endParaRPr>
          </a:p>
          <a:p>
            <a:pPr>
              <a:buFont typeface="Wingdings" pitchFamily="2" charset="2"/>
              <a:buChar char="Ø"/>
            </a:pPr>
            <a:r>
              <a:rPr lang="en-US" sz="2800" i="1" dirty="0" smtClean="0">
                <a:latin typeface="Times New Roman" pitchFamily="18" charset="0"/>
                <a:cs typeface="Times New Roman" pitchFamily="18" charset="0"/>
              </a:rPr>
              <a:t>A </a:t>
            </a:r>
            <a:r>
              <a:rPr lang="en-US" sz="2800" i="1" dirty="0">
                <a:latin typeface="Times New Roman" pitchFamily="18" charset="0"/>
                <a:cs typeface="Times New Roman" pitchFamily="18" charset="0"/>
              </a:rPr>
              <a:t>histogram is a set of vertical bars whose areas are proportional to the frequencies of the classes that they represent. </a:t>
            </a:r>
            <a:endParaRPr lang="en-US" sz="2800" i="1" dirty="0" smtClean="0">
              <a:latin typeface="Times New Roman" pitchFamily="18" charset="0"/>
              <a:cs typeface="Times New Roman" pitchFamily="18" charset="0"/>
            </a:endParaRPr>
          </a:p>
          <a:p>
            <a:pPr marL="0" indent="0">
              <a:buNone/>
            </a:pPr>
            <a:endParaRPr lang="en-US" sz="2800" i="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067073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sz="2800" dirty="0" smtClean="0">
                <a:latin typeface="Times New Roman" pitchFamily="18" charset="0"/>
                <a:cs typeface="Times New Roman" pitchFamily="18" charset="0"/>
              </a:rPr>
              <a:t>The histogram should be </a:t>
            </a:r>
            <a:r>
              <a:rPr lang="en-US" sz="2800" b="1" dirty="0" smtClean="0">
                <a:latin typeface="Times New Roman" pitchFamily="18" charset="0"/>
                <a:cs typeface="Times New Roman" pitchFamily="18" charset="0"/>
              </a:rPr>
              <a:t>clearly</a:t>
            </a:r>
            <a:r>
              <a:rPr lang="en-US" sz="2800" dirty="0" smtClean="0">
                <a:latin typeface="Times New Roman" pitchFamily="18" charset="0"/>
                <a:cs typeface="Times New Roman" pitchFamily="18" charset="0"/>
              </a:rPr>
              <a:t> distinguished from the bar chart. The most striking </a:t>
            </a:r>
            <a:r>
              <a:rPr lang="en-US" sz="2800" b="1" dirty="0" smtClean="0">
                <a:latin typeface="Times New Roman" pitchFamily="18" charset="0"/>
                <a:cs typeface="Times New Roman" pitchFamily="18" charset="0"/>
              </a:rPr>
              <a:t>physical difference </a:t>
            </a:r>
            <a:r>
              <a:rPr lang="en-US" sz="2800" dirty="0" smtClean="0">
                <a:latin typeface="Times New Roman" pitchFamily="18" charset="0"/>
                <a:cs typeface="Times New Roman" pitchFamily="18" charset="0"/>
              </a:rPr>
              <a:t>between these two diagrams is that, unlike the bar chart, there are </a:t>
            </a:r>
            <a:r>
              <a:rPr lang="en-US" sz="2800" b="1" dirty="0" smtClean="0">
                <a:latin typeface="Times New Roman" pitchFamily="18" charset="0"/>
                <a:cs typeface="Times New Roman" pitchFamily="18" charset="0"/>
              </a:rPr>
              <a:t>no ‘gaps</a:t>
            </a:r>
            <a:r>
              <a:rPr lang="en-US" sz="2800" dirty="0" smtClean="0">
                <a:latin typeface="Times New Roman" pitchFamily="18" charset="0"/>
                <a:cs typeface="Times New Roman" pitchFamily="18" charset="0"/>
              </a:rPr>
              <a:t>’ between successive rectangles of a histogram</a:t>
            </a:r>
            <a:endParaRPr lang="en-US" sz="2800" i="1" dirty="0" smtClean="0">
              <a:latin typeface="Times New Roman" pitchFamily="18" charset="0"/>
              <a:cs typeface="Times New Roman" pitchFamily="18" charset="0"/>
            </a:endParaRPr>
          </a:p>
          <a:p>
            <a:endParaRPr lang="en-US" dirty="0"/>
          </a:p>
        </p:txBody>
      </p:sp>
      <p:pic>
        <p:nvPicPr>
          <p:cNvPr id="1026" name="Picture 2" descr="C:\Users\ADMIN\Desktop\histogram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854036"/>
            <a:ext cx="36957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290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histogram</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a:buFont typeface="Wingdings" pitchFamily="2" charset="2"/>
              <a:buChar char="Ø"/>
            </a:pPr>
            <a:r>
              <a:rPr lang="en-US" sz="2800" b="1" dirty="0" smtClean="0">
                <a:solidFill>
                  <a:schemeClr val="accent6">
                    <a:lumMod val="75000"/>
                  </a:schemeClr>
                </a:solidFill>
                <a:latin typeface="Times New Roman" pitchFamily="18" charset="0"/>
                <a:cs typeface="Times New Roman" pitchFamily="18" charset="0"/>
              </a:rPr>
              <a:t>bimodal </a:t>
            </a:r>
            <a:r>
              <a:rPr lang="en-US" sz="2800" b="1" dirty="0">
                <a:solidFill>
                  <a:schemeClr val="accent6">
                    <a:lumMod val="75000"/>
                  </a:schemeClr>
                </a:solidFill>
                <a:latin typeface="Times New Roman" pitchFamily="18" charset="0"/>
                <a:cs typeface="Times New Roman" pitchFamily="18" charset="0"/>
              </a:rPr>
              <a:t>distribution:</a:t>
            </a:r>
            <a:r>
              <a:rPr lang="en-US" sz="2800" dirty="0">
                <a:solidFill>
                  <a:schemeClr val="accent6">
                    <a:lumMod val="75000"/>
                  </a:schemeClr>
                </a:solidFill>
                <a:latin typeface="Times New Roman" pitchFamily="18" charset="0"/>
                <a:cs typeface="Times New Roman" pitchFamily="18" charset="0"/>
              </a:rPr>
              <a:t> </a:t>
            </a:r>
            <a:r>
              <a:rPr lang="en-US" sz="2800" dirty="0">
                <a:latin typeface="Times New Roman" pitchFamily="18" charset="0"/>
                <a:cs typeface="Times New Roman" pitchFamily="18" charset="0"/>
              </a:rPr>
              <a:t>In a bimodal distribution, there are two peaks. In a bimodal distribution, the data should be separated and analyzed as separate normal </a:t>
            </a:r>
            <a:r>
              <a:rPr lang="en-US" sz="2800" dirty="0" smtClean="0">
                <a:latin typeface="Times New Roman" pitchFamily="18" charset="0"/>
                <a:cs typeface="Times New Roman" pitchFamily="18" charset="0"/>
              </a:rPr>
              <a:t>distributions.</a:t>
            </a:r>
          </a:p>
          <a:p>
            <a:pPr marL="0" indent="0">
              <a:buNone/>
            </a:pPr>
            <a:endParaRPr lang="en-US" sz="2800" dirty="0">
              <a:latin typeface="Times New Roman" pitchFamily="18" charset="0"/>
              <a:cs typeface="Times New Roman" pitchFamily="18" charset="0"/>
            </a:endParaRPr>
          </a:p>
          <a:p>
            <a:pPr marL="0" indent="0">
              <a:buNone/>
            </a:pP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pic>
        <p:nvPicPr>
          <p:cNvPr id="2050" name="Picture 2" descr="C:\Users\ADMIN\Desktop\hisotgram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505200"/>
            <a:ext cx="5057775"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166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553200"/>
          </a:xfrm>
        </p:spPr>
        <p:txBody>
          <a:bodyPr>
            <a:normAutofit/>
          </a:bodyPr>
          <a:lstStyle/>
          <a:p>
            <a:r>
              <a:rPr lang="en-US" sz="2800" b="1" dirty="0" smtClean="0">
                <a:latin typeface="Times New Roman" pitchFamily="18" charset="0"/>
                <a:cs typeface="Times New Roman" pitchFamily="18" charset="0"/>
              </a:rPr>
              <a:t> </a:t>
            </a:r>
            <a:r>
              <a:rPr lang="en-US" sz="2800" b="1" dirty="0" smtClean="0">
                <a:solidFill>
                  <a:schemeClr val="accent6">
                    <a:lumMod val="75000"/>
                  </a:schemeClr>
                </a:solidFill>
                <a:latin typeface="Times New Roman" pitchFamily="18" charset="0"/>
                <a:cs typeface="Times New Roman" pitchFamily="18" charset="0"/>
              </a:rPr>
              <a:t>Right-skewed Distribution:</a:t>
            </a:r>
            <a:r>
              <a:rPr lang="en-US" sz="2800" dirty="0" smtClean="0">
                <a:solidFill>
                  <a:schemeClr val="accent6">
                    <a:lumMod val="75000"/>
                  </a:schemeClr>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A </a:t>
            </a:r>
            <a:r>
              <a:rPr lang="en-US" sz="2800" dirty="0">
                <a:latin typeface="Times New Roman" pitchFamily="18" charset="0"/>
                <a:cs typeface="Times New Roman" pitchFamily="18" charset="0"/>
              </a:rPr>
              <a:t>right-skewed distribution is also called a </a:t>
            </a:r>
            <a:r>
              <a:rPr lang="en-US" sz="2800" b="1" dirty="0">
                <a:latin typeface="Times New Roman" pitchFamily="18" charset="0"/>
                <a:cs typeface="Times New Roman" pitchFamily="18" charset="0"/>
              </a:rPr>
              <a:t>positively skewed </a:t>
            </a:r>
            <a:r>
              <a:rPr lang="en-US" sz="2800" dirty="0">
                <a:latin typeface="Times New Roman" pitchFamily="18" charset="0"/>
                <a:cs typeface="Times New Roman" pitchFamily="18" charset="0"/>
              </a:rPr>
              <a:t>distribution. In a right-skewed distribution, a </a:t>
            </a:r>
            <a:r>
              <a:rPr lang="en-US" sz="2800" b="1" i="1" dirty="0">
                <a:latin typeface="Times New Roman" pitchFamily="18" charset="0"/>
                <a:cs typeface="Times New Roman" pitchFamily="18" charset="0"/>
              </a:rPr>
              <a:t>large number of data values occur on the left side with a fewer number of data values on the right side. </a:t>
            </a:r>
            <a:r>
              <a:rPr lang="en-US" sz="2800" dirty="0">
                <a:latin typeface="Times New Roman" pitchFamily="18" charset="0"/>
                <a:cs typeface="Times New Roman" pitchFamily="18" charset="0"/>
              </a:rPr>
              <a:t>A right-skewed distribution usually occurs when the data has a range boundary on the left-hand side of the histogram. For example, a boundary of 0.</a:t>
            </a:r>
          </a:p>
          <a:p>
            <a:pPr marL="0" indent="0">
              <a:buNone/>
            </a:pPr>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pic>
        <p:nvPicPr>
          <p:cNvPr id="3075" name="Picture 3" descr="C:\Users\ADMIN\Desktop\histogram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3236" y="3581400"/>
            <a:ext cx="3057525" cy="298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81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buFont typeface="Wingdings" pitchFamily="2" charset="2"/>
              <a:buChar char="Ø"/>
            </a:pPr>
            <a:r>
              <a:rPr lang="en-US" b="1" dirty="0" smtClean="0">
                <a:latin typeface="Times New Roman" pitchFamily="18" charset="0"/>
                <a:cs typeface="Times New Roman" pitchFamily="18" charset="0"/>
              </a:rPr>
              <a:t> </a:t>
            </a:r>
            <a:r>
              <a:rPr lang="en-US" b="1" dirty="0">
                <a:solidFill>
                  <a:schemeClr val="accent6">
                    <a:lumMod val="75000"/>
                  </a:schemeClr>
                </a:solidFill>
                <a:latin typeface="Times New Roman" pitchFamily="18" charset="0"/>
                <a:cs typeface="Times New Roman" pitchFamily="18" charset="0"/>
              </a:rPr>
              <a:t>left-skewed distribution:</a:t>
            </a:r>
            <a:r>
              <a:rPr lang="en-US" dirty="0">
                <a:latin typeface="Times New Roman" pitchFamily="18" charset="0"/>
                <a:cs typeface="Times New Roman" pitchFamily="18" charset="0"/>
              </a:rPr>
              <a:t> A left-skewed distribution is also called a negatively skewed distribution. </a:t>
            </a:r>
            <a:endParaRPr lang="en-US" dirty="0" smtClean="0">
              <a:latin typeface="Times New Roman" pitchFamily="18" charset="0"/>
              <a:cs typeface="Times New Roman" pitchFamily="18" charset="0"/>
            </a:endParaRPr>
          </a:p>
          <a:p>
            <a:pPr>
              <a:buFont typeface="Wingdings" pitchFamily="2" charset="2"/>
              <a:buChar char="Ø"/>
            </a:pPr>
            <a:endParaRPr lang="en-US" dirty="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4098" name="Picture 2" descr="C:\Users\ADMIN\Desktop\histogram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895474"/>
            <a:ext cx="39147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845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buFont typeface="Wingdings" pitchFamily="2" charset="2"/>
              <a:buChar char="Ø"/>
            </a:pPr>
            <a:r>
              <a:rPr lang="en-US" sz="2800" b="1" dirty="0">
                <a:solidFill>
                  <a:schemeClr val="accent6">
                    <a:lumMod val="75000"/>
                  </a:schemeClr>
                </a:solidFill>
                <a:latin typeface="Times New Roman" pitchFamily="18" charset="0"/>
                <a:cs typeface="Times New Roman" pitchFamily="18" charset="0"/>
              </a:rPr>
              <a:t>R</a:t>
            </a:r>
            <a:r>
              <a:rPr lang="en-US" sz="2800" b="1" dirty="0" smtClean="0">
                <a:solidFill>
                  <a:schemeClr val="accent6">
                    <a:lumMod val="75000"/>
                  </a:schemeClr>
                </a:solidFill>
                <a:latin typeface="Times New Roman" pitchFamily="18" charset="0"/>
                <a:cs typeface="Times New Roman" pitchFamily="18" charset="0"/>
              </a:rPr>
              <a:t>andom </a:t>
            </a:r>
            <a:r>
              <a:rPr lang="en-US" sz="2800" b="1" dirty="0">
                <a:solidFill>
                  <a:schemeClr val="accent6">
                    <a:lumMod val="75000"/>
                  </a:schemeClr>
                </a:solidFill>
                <a:latin typeface="Times New Roman" pitchFamily="18" charset="0"/>
                <a:cs typeface="Times New Roman" pitchFamily="18" charset="0"/>
              </a:rPr>
              <a:t>distribution:</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A random distribution lacks an apparent pattern and has several peaks. In a random distribution histogram, it can be the case that different data properties were combined. Therefore, the data should be separated and analyzed separately.</a:t>
            </a:r>
          </a:p>
        </p:txBody>
      </p:sp>
      <p:pic>
        <p:nvPicPr>
          <p:cNvPr id="5122" name="Picture 2" descr="C:\Users\ADMIN\Desktop\histogram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895600"/>
            <a:ext cx="5153025"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802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0" indent="0">
              <a:buNone/>
            </a:pPr>
            <a:r>
              <a:rPr lang="en-US" sz="2400" b="1" dirty="0">
                <a:solidFill>
                  <a:schemeClr val="accent6">
                    <a:lumMod val="75000"/>
                  </a:schemeClr>
                </a:solidFill>
                <a:latin typeface="Times New Roman" pitchFamily="18" charset="0"/>
                <a:cs typeface="Times New Roman" pitchFamily="18" charset="0"/>
              </a:rPr>
              <a:t>Example of a Histogram</a:t>
            </a:r>
          </a:p>
          <a:p>
            <a:r>
              <a:rPr lang="en-US" sz="2400" dirty="0">
                <a:latin typeface="Times New Roman" pitchFamily="18" charset="0"/>
                <a:cs typeface="Times New Roman" pitchFamily="18" charset="0"/>
              </a:rPr>
              <a:t>Jeff is the branch manager at a local bank. Recently, Jeff’s been receiving customer feedback saying that the wait times for a client to be served by a customer service representative are too long. Jeff decides to observe and write down the time spent by each customer on waiting. Here are his findings from observing and writing down the wait times spent by 20 </a:t>
            </a:r>
            <a:r>
              <a:rPr lang="en-US" sz="2400" dirty="0" smtClean="0">
                <a:latin typeface="Times New Roman" pitchFamily="18" charset="0"/>
                <a:cs typeface="Times New Roman" pitchFamily="18" charset="0"/>
              </a:rPr>
              <a:t>customers:</a:t>
            </a:r>
          </a:p>
          <a:p>
            <a:pPr marL="0" indent="0">
              <a:buNone/>
            </a:pPr>
            <a:endParaRPr lang="en-US" sz="2400" dirty="0">
              <a:latin typeface="Times New Roman" pitchFamily="18" charset="0"/>
              <a:cs typeface="Times New Roman" pitchFamily="18" charset="0"/>
            </a:endParaRPr>
          </a:p>
        </p:txBody>
      </p:sp>
      <p:pic>
        <p:nvPicPr>
          <p:cNvPr id="6146" name="Picture 2" descr="C:\Users\ADMIN\Desktop\histogram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200400"/>
            <a:ext cx="4572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248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001000" cy="5897563"/>
          </a:xfrm>
        </p:spPr>
        <p:txBody>
          <a:bodyPr>
            <a:normAutofit fontScale="77500" lnSpcReduction="20000"/>
          </a:bodyPr>
          <a:lstStyle/>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endParaRPr lang="en-US" dirty="0">
              <a:latin typeface="Times New Roman" pitchFamily="18" charset="0"/>
              <a:cs typeface="Times New Roman" pitchFamily="18" charset="0"/>
            </a:endParaRPr>
          </a:p>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endParaRPr lang="en-US" dirty="0">
              <a:latin typeface="Times New Roman" pitchFamily="18" charset="0"/>
              <a:cs typeface="Times New Roman" pitchFamily="18" charset="0"/>
            </a:endParaRPr>
          </a:p>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endParaRPr lang="en-US" dirty="0">
              <a:latin typeface="Times New Roman" pitchFamily="18" charset="0"/>
              <a:cs typeface="Times New Roman" pitchFamily="18" charset="0"/>
            </a:endParaRPr>
          </a:p>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endParaRPr lang="en-US" dirty="0">
              <a:latin typeface="Times New Roman" pitchFamily="18" charset="0"/>
              <a:cs typeface="Times New Roman" pitchFamily="18" charset="0"/>
            </a:endParaRPr>
          </a:p>
          <a:p>
            <a:pPr marL="0" indent="0">
              <a:buNone/>
            </a:pPr>
            <a:r>
              <a:rPr lang="en-US" dirty="0">
                <a:solidFill>
                  <a:schemeClr val="accent6">
                    <a:lumMod val="75000"/>
                  </a:schemeClr>
                </a:solidFill>
                <a:latin typeface="Times New Roman" pitchFamily="18" charset="0"/>
                <a:cs typeface="Times New Roman" pitchFamily="18" charset="0"/>
              </a:rPr>
              <a:t>We can see that</a:t>
            </a:r>
            <a:r>
              <a:rPr lang="en-US" dirty="0">
                <a:latin typeface="Times New Roman" pitchFamily="18" charset="0"/>
                <a:cs typeface="Times New Roman" pitchFamily="18" charset="0"/>
              </a:rPr>
              <a:t>:</a:t>
            </a:r>
          </a:p>
          <a:p>
            <a:pPr>
              <a:buFont typeface="Wingdings" pitchFamily="2" charset="2"/>
              <a:buChar char="Ø"/>
            </a:pPr>
            <a:r>
              <a:rPr lang="en-US" dirty="0" smtClean="0">
                <a:latin typeface="Times New Roman" pitchFamily="18" charset="0"/>
                <a:cs typeface="Times New Roman" pitchFamily="18" charset="0"/>
              </a:rPr>
              <a:t>There </a:t>
            </a:r>
            <a:r>
              <a:rPr lang="en-US" dirty="0">
                <a:latin typeface="Times New Roman" pitchFamily="18" charset="0"/>
                <a:cs typeface="Times New Roman" pitchFamily="18" charset="0"/>
              </a:rPr>
              <a:t>are </a:t>
            </a:r>
            <a:r>
              <a:rPr lang="en-US" b="1" dirty="0">
                <a:latin typeface="Times New Roman" pitchFamily="18" charset="0"/>
                <a:cs typeface="Times New Roman" pitchFamily="18" charset="0"/>
              </a:rPr>
              <a:t>3 customers </a:t>
            </a:r>
            <a:r>
              <a:rPr lang="en-US" dirty="0">
                <a:latin typeface="Times New Roman" pitchFamily="18" charset="0"/>
                <a:cs typeface="Times New Roman" pitchFamily="18" charset="0"/>
              </a:rPr>
              <a:t>waiting between </a:t>
            </a:r>
            <a:r>
              <a:rPr lang="en-US" b="1" dirty="0">
                <a:latin typeface="Times New Roman" pitchFamily="18" charset="0"/>
                <a:cs typeface="Times New Roman" pitchFamily="18" charset="0"/>
              </a:rPr>
              <a:t>1 and 35 seconds</a:t>
            </a:r>
            <a:endParaRPr lang="en-US" dirty="0">
              <a:latin typeface="Times New Roman" pitchFamily="18" charset="0"/>
              <a:cs typeface="Times New Roman" pitchFamily="18" charset="0"/>
            </a:endParaRPr>
          </a:p>
          <a:p>
            <a:pPr>
              <a:buFont typeface="Wingdings" pitchFamily="2" charset="2"/>
              <a:buChar char="Ø"/>
            </a:pPr>
            <a:r>
              <a:rPr lang="en-US" dirty="0">
                <a:latin typeface="Times New Roman" pitchFamily="18" charset="0"/>
                <a:cs typeface="Times New Roman" pitchFamily="18" charset="0"/>
              </a:rPr>
              <a:t>There are </a:t>
            </a:r>
            <a:r>
              <a:rPr lang="en-US" b="1" dirty="0">
                <a:latin typeface="Times New Roman" pitchFamily="18" charset="0"/>
                <a:cs typeface="Times New Roman" pitchFamily="18" charset="0"/>
              </a:rPr>
              <a:t>5 customers </a:t>
            </a:r>
            <a:r>
              <a:rPr lang="en-US" dirty="0">
                <a:latin typeface="Times New Roman" pitchFamily="18" charset="0"/>
                <a:cs typeface="Times New Roman" pitchFamily="18" charset="0"/>
              </a:rPr>
              <a:t>waiting between </a:t>
            </a:r>
            <a:r>
              <a:rPr lang="en-US" b="1" dirty="0">
                <a:latin typeface="Times New Roman" pitchFamily="18" charset="0"/>
                <a:cs typeface="Times New Roman" pitchFamily="18" charset="0"/>
              </a:rPr>
              <a:t>1 and 40 seconds</a:t>
            </a:r>
            <a:endParaRPr lang="en-US" dirty="0">
              <a:latin typeface="Times New Roman" pitchFamily="18" charset="0"/>
              <a:cs typeface="Times New Roman" pitchFamily="18" charset="0"/>
            </a:endParaRPr>
          </a:p>
          <a:p>
            <a:pPr>
              <a:buFont typeface="Wingdings" pitchFamily="2" charset="2"/>
              <a:buChar char="Ø"/>
            </a:pPr>
            <a:r>
              <a:rPr lang="en-US" dirty="0">
                <a:latin typeface="Times New Roman" pitchFamily="18" charset="0"/>
                <a:cs typeface="Times New Roman" pitchFamily="18" charset="0"/>
              </a:rPr>
              <a:t>There are </a:t>
            </a:r>
            <a:r>
              <a:rPr lang="en-US" b="1" dirty="0">
                <a:latin typeface="Times New Roman" pitchFamily="18" charset="0"/>
                <a:cs typeface="Times New Roman" pitchFamily="18" charset="0"/>
              </a:rPr>
              <a:t>5 customers</a:t>
            </a:r>
            <a:r>
              <a:rPr lang="en-US" dirty="0">
                <a:latin typeface="Times New Roman" pitchFamily="18" charset="0"/>
                <a:cs typeface="Times New Roman" pitchFamily="18" charset="0"/>
              </a:rPr>
              <a:t> waiting between </a:t>
            </a:r>
            <a:r>
              <a:rPr lang="en-US" b="1" dirty="0">
                <a:latin typeface="Times New Roman" pitchFamily="18" charset="0"/>
                <a:cs typeface="Times New Roman" pitchFamily="18" charset="0"/>
              </a:rPr>
              <a:t>1 and 45 seconds</a:t>
            </a:r>
            <a:endParaRPr lang="en-US" dirty="0">
              <a:latin typeface="Times New Roman" pitchFamily="18" charset="0"/>
              <a:cs typeface="Times New Roman" pitchFamily="18" charset="0"/>
            </a:endParaRPr>
          </a:p>
          <a:p>
            <a:pPr>
              <a:buFont typeface="Wingdings" pitchFamily="2" charset="2"/>
              <a:buChar char="Ø"/>
            </a:pPr>
            <a:r>
              <a:rPr lang="en-US" dirty="0">
                <a:latin typeface="Times New Roman" pitchFamily="18" charset="0"/>
                <a:cs typeface="Times New Roman" pitchFamily="18" charset="0"/>
              </a:rPr>
              <a:t>There are </a:t>
            </a:r>
            <a:r>
              <a:rPr lang="en-US" b="1" dirty="0">
                <a:latin typeface="Times New Roman" pitchFamily="18" charset="0"/>
                <a:cs typeface="Times New Roman" pitchFamily="18" charset="0"/>
              </a:rPr>
              <a:t>5 customers</a:t>
            </a:r>
            <a:r>
              <a:rPr lang="en-US" dirty="0">
                <a:latin typeface="Times New Roman" pitchFamily="18" charset="0"/>
                <a:cs typeface="Times New Roman" pitchFamily="18" charset="0"/>
              </a:rPr>
              <a:t> waiting between </a:t>
            </a:r>
            <a:r>
              <a:rPr lang="en-US" b="1" dirty="0">
                <a:latin typeface="Times New Roman" pitchFamily="18" charset="0"/>
                <a:cs typeface="Times New Roman" pitchFamily="18" charset="0"/>
              </a:rPr>
              <a:t>1 and 50 seconds</a:t>
            </a:r>
            <a:endParaRPr lang="en-US" dirty="0">
              <a:latin typeface="Times New Roman" pitchFamily="18" charset="0"/>
              <a:cs typeface="Times New Roman" pitchFamily="18" charset="0"/>
            </a:endParaRPr>
          </a:p>
          <a:p>
            <a:pPr>
              <a:buFont typeface="Wingdings" pitchFamily="2" charset="2"/>
              <a:buChar char="Ø"/>
            </a:pPr>
            <a:r>
              <a:rPr lang="en-US" dirty="0">
                <a:latin typeface="Times New Roman" pitchFamily="18" charset="0"/>
                <a:cs typeface="Times New Roman" pitchFamily="18" charset="0"/>
              </a:rPr>
              <a:t>There are </a:t>
            </a:r>
            <a:r>
              <a:rPr lang="en-US" b="1" dirty="0">
                <a:latin typeface="Times New Roman" pitchFamily="18" charset="0"/>
                <a:cs typeface="Times New Roman" pitchFamily="18" charset="0"/>
              </a:rPr>
              <a:t>2 customers </a:t>
            </a:r>
            <a:r>
              <a:rPr lang="en-US" dirty="0">
                <a:latin typeface="Times New Roman" pitchFamily="18" charset="0"/>
                <a:cs typeface="Times New Roman" pitchFamily="18" charset="0"/>
              </a:rPr>
              <a:t>waiting between </a:t>
            </a:r>
            <a:r>
              <a:rPr lang="en-US" b="1" dirty="0">
                <a:latin typeface="Times New Roman" pitchFamily="18" charset="0"/>
                <a:cs typeface="Times New Roman" pitchFamily="18" charset="0"/>
              </a:rPr>
              <a:t>1 and 55 seconds</a:t>
            </a:r>
            <a:endParaRPr lang="en-US" dirty="0">
              <a:latin typeface="Times New Roman" pitchFamily="18" charset="0"/>
              <a:cs typeface="Times New Roman" pitchFamily="18" charset="0"/>
            </a:endParaRPr>
          </a:p>
          <a:p>
            <a:pPr>
              <a:buFont typeface="Wingdings" pitchFamily="2" charset="2"/>
              <a:buChar char="Ø"/>
            </a:pPr>
            <a:endParaRPr lang="en-US" dirty="0">
              <a:latin typeface="Times New Roman" pitchFamily="18" charset="0"/>
              <a:cs typeface="Times New Roman" pitchFamily="18" charset="0"/>
            </a:endParaRPr>
          </a:p>
        </p:txBody>
      </p:sp>
      <p:pic>
        <p:nvPicPr>
          <p:cNvPr id="7170" name="Picture 2" descr="C:\Users\ADMIN\Desktop\histogram07-1024x48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04800"/>
            <a:ext cx="53340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193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Frequency curve</a:t>
            </a:r>
            <a:br>
              <a:rPr lang="en-US" b="1" dirty="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457200" y="914400"/>
            <a:ext cx="8229600" cy="5211763"/>
          </a:xfrm>
        </p:spPr>
        <p:txBody>
          <a:bodyPr>
            <a:normAutofit/>
          </a:bodyPr>
          <a:lstStyle/>
          <a:p>
            <a:pPr marL="0" indent="0">
              <a:buNone/>
            </a:pPr>
            <a:endParaRPr lang="en-US" sz="2800" dirty="0">
              <a:latin typeface="Times New Roman" pitchFamily="18" charset="0"/>
              <a:cs typeface="Times New Roman" pitchFamily="18" charset="0"/>
            </a:endParaRPr>
          </a:p>
          <a:p>
            <a:pPr>
              <a:buFont typeface="Wingdings" pitchFamily="2" charset="2"/>
              <a:buChar char="Ø"/>
            </a:pPr>
            <a:r>
              <a:rPr lang="en-US" sz="2800" dirty="0">
                <a:latin typeface="Times New Roman" pitchFamily="18" charset="0"/>
                <a:cs typeface="Times New Roman" pitchFamily="18" charset="0"/>
              </a:rPr>
              <a:t>A frequency-curve is a smooth curve for which the total area is taken to be unity. It is a limiting form of a histogram or frequency polygon. </a:t>
            </a:r>
            <a:endParaRPr lang="en-US" sz="2800" dirty="0" smtClean="0">
              <a:latin typeface="Times New Roman" pitchFamily="18" charset="0"/>
              <a:cs typeface="Times New Roman" pitchFamily="18" charset="0"/>
            </a:endParaRPr>
          </a:p>
          <a:p>
            <a:pPr>
              <a:buFont typeface="Wingdings" pitchFamily="2" charset="2"/>
              <a:buChar char="Ø"/>
            </a:pP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frequency-curve for a distribution can be obtained by drawing a smooth and free hand curve through the mid-points of the upper sides of the rectangles forming the histogram.</a:t>
            </a:r>
          </a:p>
          <a:p>
            <a:pPr marL="0" indent="0">
              <a:buNone/>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756858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4345" y="533400"/>
            <a:ext cx="7467600" cy="6063198"/>
          </a:xfrm>
          <a:prstGeom prst="rect">
            <a:avLst/>
          </a:prstGeom>
        </p:spPr>
        <p:txBody>
          <a:bodyPr wrap="square">
            <a:spAutoFit/>
          </a:bodyPr>
          <a:lstStyle/>
          <a:p>
            <a:r>
              <a:rPr lang="en-US" sz="2400" dirty="0" smtClean="0">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INTRODUCTION</a:t>
            </a:r>
          </a:p>
          <a:p>
            <a:pPr marL="285750" indent="-285750">
              <a:buFont typeface="Wingdings" pitchFamily="2" charset="2"/>
              <a:buChar char="Ø"/>
            </a:pPr>
            <a:r>
              <a:rPr lang="en-US" sz="2400" dirty="0" smtClean="0">
                <a:latin typeface="Times New Roman" pitchFamily="18" charset="0"/>
                <a:cs typeface="Times New Roman" pitchFamily="18" charset="0"/>
              </a:rPr>
              <a:t>Once data has been collected, it has to be classified and organized in such a way that it becomes easily readable and interpretable, that is, converted to information. </a:t>
            </a:r>
          </a:p>
          <a:p>
            <a:endParaRPr lang="en-US" sz="2400" dirty="0" smtClean="0">
              <a:latin typeface="Times New Roman" pitchFamily="18" charset="0"/>
              <a:cs typeface="Times New Roman" pitchFamily="18" charset="0"/>
            </a:endParaRPr>
          </a:p>
          <a:p>
            <a:pPr marL="285750" indent="-285750">
              <a:buFont typeface="Wingdings" pitchFamily="2" charset="2"/>
              <a:buChar char="Ø"/>
            </a:pPr>
            <a:r>
              <a:rPr lang="en-US" sz="2400" dirty="0" smtClean="0">
                <a:latin typeface="Times New Roman" pitchFamily="18" charset="0"/>
                <a:cs typeface="Times New Roman" pitchFamily="18" charset="0"/>
              </a:rPr>
              <a:t>Before the calculation of descriptive statistics, it is sometimes a good idea to present data as tables, charts, diagrams or graphs. </a:t>
            </a:r>
          </a:p>
          <a:p>
            <a:endParaRPr lang="en-US" sz="2400" dirty="0" smtClean="0">
              <a:latin typeface="Times New Roman" pitchFamily="18" charset="0"/>
              <a:cs typeface="Times New Roman" pitchFamily="18" charset="0"/>
            </a:endParaRPr>
          </a:p>
          <a:p>
            <a:pPr marL="285750" indent="-285750">
              <a:buFont typeface="Wingdings" pitchFamily="2" charset="2"/>
              <a:buChar char="Ø"/>
            </a:pPr>
            <a:r>
              <a:rPr lang="en-US" sz="2400" dirty="0" smtClean="0">
                <a:latin typeface="Times New Roman" pitchFamily="18" charset="0"/>
                <a:cs typeface="Times New Roman" pitchFamily="18" charset="0"/>
              </a:rPr>
              <a:t>Most people find ‘pictures’ much more helpful than ‘numbers’ in the sense that, in their opinion, they present data more meaningfully.</a:t>
            </a:r>
          </a:p>
          <a:p>
            <a:endParaRPr lang="en-US" sz="2400" dirty="0" smtClean="0">
              <a:latin typeface="Times New Roman" pitchFamily="18" charset="0"/>
              <a:cs typeface="Times New Roman" pitchFamily="18" charset="0"/>
            </a:endParaRPr>
          </a:p>
          <a:p>
            <a:pPr marL="285750" indent="-285750">
              <a:buFont typeface="Wingdings" pitchFamily="2" charset="2"/>
              <a:buChar char="Ø"/>
            </a:pPr>
            <a:r>
              <a:rPr lang="en-US" sz="2400" dirty="0" smtClean="0">
                <a:latin typeface="Times New Roman" pitchFamily="18" charset="0"/>
                <a:cs typeface="Times New Roman" pitchFamily="18" charset="0"/>
              </a:rPr>
              <a:t>In this course, we will consider the various possible types of presentation of data and justification for their use in given situations.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223652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frequency curves</a:t>
            </a:r>
          </a:p>
        </p:txBody>
      </p:sp>
      <p:sp>
        <p:nvSpPr>
          <p:cNvPr id="3" name="Content Placeholder 2"/>
          <p:cNvSpPr>
            <a:spLocks noGrp="1"/>
          </p:cNvSpPr>
          <p:nvPr>
            <p:ph idx="1"/>
          </p:nvPr>
        </p:nvSpPr>
        <p:spPr/>
        <p:txBody>
          <a:bodyPr>
            <a:normAutofit/>
          </a:bodyPr>
          <a:lstStyle/>
          <a:p>
            <a:pPr marL="0" indent="0">
              <a:buNone/>
            </a:pPr>
            <a:r>
              <a:rPr lang="en-US" sz="2800" dirty="0" smtClean="0">
                <a:latin typeface="Times New Roman" pitchFamily="18" charset="0"/>
                <a:cs typeface="Times New Roman" pitchFamily="18" charset="0"/>
              </a:rPr>
              <a:t>There </a:t>
            </a:r>
            <a:r>
              <a:rPr lang="en-US" sz="2800" dirty="0">
                <a:latin typeface="Times New Roman" pitchFamily="18" charset="0"/>
                <a:cs typeface="Times New Roman" pitchFamily="18" charset="0"/>
              </a:rPr>
              <a:t>exist four types of frequency-curves </a:t>
            </a:r>
            <a:r>
              <a:rPr lang="en-US" sz="2800" dirty="0" smtClean="0">
                <a:latin typeface="Times New Roman" pitchFamily="18" charset="0"/>
                <a:cs typeface="Times New Roman" pitchFamily="18" charset="0"/>
              </a:rPr>
              <a:t>namely</a:t>
            </a:r>
          </a:p>
          <a:p>
            <a:pPr marL="0" indent="0">
              <a:buNone/>
            </a:pPr>
            <a:r>
              <a:rPr lang="en-US" sz="2800" dirty="0">
                <a:latin typeface="Times New Roman" pitchFamily="18" charset="0"/>
                <a:cs typeface="Times New Roman" pitchFamily="18" charset="0"/>
              </a:rPr>
              <a:t>	</a:t>
            </a:r>
            <a:endParaRPr lang="en-US" sz="2800" b="1" dirty="0">
              <a:latin typeface="Times New Roman" pitchFamily="18" charset="0"/>
              <a:cs typeface="Times New Roman" pitchFamily="18" charset="0"/>
            </a:endParaRPr>
          </a:p>
          <a:p>
            <a:pPr>
              <a:buFont typeface="Wingdings" pitchFamily="2" charset="2"/>
              <a:buChar char="Ø"/>
            </a:pPr>
            <a:r>
              <a:rPr lang="en-US" sz="2800" b="1" dirty="0">
                <a:latin typeface="Times New Roman" pitchFamily="18" charset="0"/>
                <a:cs typeface="Times New Roman" pitchFamily="18" charset="0"/>
              </a:rPr>
              <a:t>(a) Bell-shaped curve</a:t>
            </a:r>
          </a:p>
          <a:p>
            <a:pPr>
              <a:buFont typeface="Wingdings" pitchFamily="2" charset="2"/>
              <a:buChar char="Ø"/>
            </a:pPr>
            <a:r>
              <a:rPr lang="en-US" sz="2800" b="1" dirty="0">
                <a:latin typeface="Times New Roman" pitchFamily="18" charset="0"/>
                <a:cs typeface="Times New Roman" pitchFamily="18" charset="0"/>
              </a:rPr>
              <a:t>(b) U-shaped curve</a:t>
            </a:r>
          </a:p>
          <a:p>
            <a:pPr>
              <a:buFont typeface="Wingdings" pitchFamily="2" charset="2"/>
              <a:buChar char="Ø"/>
            </a:pPr>
            <a:r>
              <a:rPr lang="en-US" sz="2800" b="1" dirty="0">
                <a:latin typeface="Times New Roman" pitchFamily="18" charset="0"/>
                <a:cs typeface="Times New Roman" pitchFamily="18" charset="0"/>
              </a:rPr>
              <a:t>(c) J-shaped curve</a:t>
            </a:r>
          </a:p>
          <a:p>
            <a:pPr>
              <a:buFont typeface="Wingdings" pitchFamily="2" charset="2"/>
              <a:buChar char="Ø"/>
            </a:pPr>
            <a:r>
              <a:rPr lang="en-US" sz="2800" b="1" dirty="0">
                <a:latin typeface="Times New Roman" pitchFamily="18" charset="0"/>
                <a:cs typeface="Times New Roman" pitchFamily="18" charset="0"/>
              </a:rPr>
              <a:t>(d) Mixed curve</a:t>
            </a:r>
            <a:r>
              <a:rPr lang="en-US" sz="2800" b="1" dirty="0" smtClean="0">
                <a:latin typeface="Times New Roman" pitchFamily="18" charset="0"/>
                <a:cs typeface="Times New Roman" pitchFamily="18" charset="0"/>
              </a:rPr>
              <a:t>.</a:t>
            </a:r>
          </a:p>
          <a:p>
            <a:pPr marL="0" indent="0">
              <a:buNone/>
            </a:pP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T</a:t>
            </a:r>
            <a:r>
              <a:rPr lang="en-US" sz="2800" b="1" dirty="0" smtClean="0">
                <a:latin typeface="Times New Roman" pitchFamily="18" charset="0"/>
                <a:cs typeface="Times New Roman" pitchFamily="18" charset="0"/>
              </a:rPr>
              <a:t>his all types according to the result of the graphical curve…</a:t>
            </a:r>
            <a:endParaRPr lang="en-US" sz="2800" b="1" dirty="0">
              <a:latin typeface="Times New Roman" pitchFamily="18" charset="0"/>
              <a:cs typeface="Times New Roman" pitchFamily="18" charset="0"/>
            </a:endParaRPr>
          </a:p>
          <a:p>
            <a:pPr>
              <a:buFont typeface="Wingdings" pitchFamily="2" charset="2"/>
              <a:buChar char="Ø"/>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991832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6">
                    <a:lumMod val="75000"/>
                  </a:schemeClr>
                </a:solidFill>
                <a:latin typeface="Times New Roman" pitchFamily="18" charset="0"/>
                <a:cs typeface="Times New Roman" pitchFamily="18" charset="0"/>
              </a:rPr>
              <a:t>Example </a:t>
            </a:r>
            <a:r>
              <a:rPr lang="en-US" b="1" dirty="0">
                <a:solidFill>
                  <a:schemeClr val="accent6">
                    <a:lumMod val="75000"/>
                  </a:schemeClr>
                </a:solidFill>
                <a:latin typeface="Times New Roman" pitchFamily="18" charset="0"/>
                <a:cs typeface="Times New Roman" pitchFamily="18" charset="0"/>
              </a:rPr>
              <a:t/>
            </a:r>
            <a:br>
              <a:rPr lang="en-US" b="1" dirty="0">
                <a:solidFill>
                  <a:schemeClr val="accent6">
                    <a:lumMod val="75000"/>
                  </a:schemeClr>
                </a:solidFill>
                <a:latin typeface="Times New Roman" pitchFamily="18" charset="0"/>
                <a:cs typeface="Times New Roman" pitchFamily="18" charset="0"/>
              </a:rPr>
            </a:br>
            <a:endParaRPr lang="en-US" dirty="0">
              <a:solidFill>
                <a:schemeClr val="accent6">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40233116"/>
              </p:ext>
            </p:extLst>
          </p:nvPr>
        </p:nvGraphicFramePr>
        <p:xfrm>
          <a:off x="457200" y="990600"/>
          <a:ext cx="8534400" cy="1010920"/>
        </p:xfrm>
        <a:graphic>
          <a:graphicData uri="http://schemas.openxmlformats.org/drawingml/2006/table">
            <a:tbl>
              <a:tblPr firstRow="1" bandRow="1">
                <a:tableStyleId>{5C22544A-7EE6-4342-B048-85BDC9FD1C3A}</a:tableStyleId>
              </a:tblPr>
              <a:tblGrid>
                <a:gridCol w="1219200"/>
                <a:gridCol w="609600"/>
                <a:gridCol w="914400"/>
                <a:gridCol w="914400"/>
                <a:gridCol w="914400"/>
                <a:gridCol w="914400"/>
                <a:gridCol w="914400"/>
                <a:gridCol w="914400"/>
                <a:gridCol w="1219200"/>
              </a:tblGrid>
              <a:tr h="370840">
                <a:tc>
                  <a:txBody>
                    <a:bodyPr/>
                    <a:lstStyle/>
                    <a:p>
                      <a:r>
                        <a:rPr lang="en-US" dirty="0" smtClean="0"/>
                        <a:t>Class intervals</a:t>
                      </a:r>
                      <a:endParaRPr lang="en-US" dirty="0"/>
                    </a:p>
                  </a:txBody>
                  <a:tcPr/>
                </a:tc>
                <a:tc>
                  <a:txBody>
                    <a:bodyPr/>
                    <a:lstStyle/>
                    <a:p>
                      <a:r>
                        <a:rPr lang="en-US" dirty="0" smtClean="0"/>
                        <a:t>0-10</a:t>
                      </a:r>
                      <a:endParaRPr lang="en-US" dirty="0"/>
                    </a:p>
                  </a:txBody>
                  <a:tcPr/>
                </a:tc>
                <a:tc>
                  <a:txBody>
                    <a:bodyPr/>
                    <a:lstStyle/>
                    <a:p>
                      <a:r>
                        <a:rPr lang="en-US" dirty="0" smtClean="0"/>
                        <a:t>10-20</a:t>
                      </a:r>
                      <a:endParaRPr lang="en-US" dirty="0"/>
                    </a:p>
                  </a:txBody>
                  <a:tcPr/>
                </a:tc>
                <a:tc>
                  <a:txBody>
                    <a:bodyPr/>
                    <a:lstStyle/>
                    <a:p>
                      <a:r>
                        <a:rPr lang="en-US" dirty="0" smtClean="0"/>
                        <a:t>20-30</a:t>
                      </a:r>
                      <a:endParaRPr lang="en-US" dirty="0"/>
                    </a:p>
                  </a:txBody>
                  <a:tcPr/>
                </a:tc>
                <a:tc>
                  <a:txBody>
                    <a:bodyPr/>
                    <a:lstStyle/>
                    <a:p>
                      <a:r>
                        <a:rPr lang="en-US" dirty="0" smtClean="0"/>
                        <a:t>30-40</a:t>
                      </a:r>
                      <a:endParaRPr lang="en-US" dirty="0"/>
                    </a:p>
                  </a:txBody>
                  <a:tcPr/>
                </a:tc>
                <a:tc>
                  <a:txBody>
                    <a:bodyPr/>
                    <a:lstStyle/>
                    <a:p>
                      <a:r>
                        <a:rPr lang="en-US" dirty="0" smtClean="0"/>
                        <a:t>40-50</a:t>
                      </a:r>
                      <a:endParaRPr lang="en-US" dirty="0"/>
                    </a:p>
                  </a:txBody>
                  <a:tcPr/>
                </a:tc>
                <a:tc>
                  <a:txBody>
                    <a:bodyPr/>
                    <a:lstStyle/>
                    <a:p>
                      <a:r>
                        <a:rPr lang="en-US" dirty="0" smtClean="0"/>
                        <a:t>50-60</a:t>
                      </a:r>
                      <a:endParaRPr lang="en-US" dirty="0"/>
                    </a:p>
                  </a:txBody>
                  <a:tcPr/>
                </a:tc>
                <a:tc>
                  <a:txBody>
                    <a:bodyPr/>
                    <a:lstStyle/>
                    <a:p>
                      <a:r>
                        <a:rPr lang="en-US" dirty="0" smtClean="0"/>
                        <a:t>60-70</a:t>
                      </a:r>
                      <a:endParaRPr lang="en-US" dirty="0"/>
                    </a:p>
                  </a:txBody>
                  <a:tcPr/>
                </a:tc>
                <a:tc>
                  <a:txBody>
                    <a:bodyPr/>
                    <a:lstStyle/>
                    <a:p>
                      <a:r>
                        <a:rPr lang="en-US" dirty="0" smtClean="0"/>
                        <a:t>70-80</a:t>
                      </a:r>
                      <a:endParaRPr lang="en-US" dirty="0"/>
                    </a:p>
                  </a:txBody>
                  <a:tcPr/>
                </a:tc>
              </a:tr>
              <a:tr h="370840">
                <a:tc>
                  <a:txBody>
                    <a:bodyPr/>
                    <a:lstStyle/>
                    <a:p>
                      <a:r>
                        <a:rPr lang="en-US" dirty="0" smtClean="0"/>
                        <a:t>Frequency</a:t>
                      </a:r>
                      <a:endParaRPr lang="en-US" dirty="0"/>
                    </a:p>
                  </a:txBody>
                  <a:tcPr/>
                </a:tc>
                <a:tc>
                  <a:txBody>
                    <a:bodyPr/>
                    <a:lstStyle/>
                    <a:p>
                      <a:r>
                        <a:rPr lang="en-US" dirty="0" smtClean="0"/>
                        <a:t>7</a:t>
                      </a:r>
                      <a:endParaRPr lang="en-US" dirty="0"/>
                    </a:p>
                  </a:txBody>
                  <a:tcPr/>
                </a:tc>
                <a:tc>
                  <a:txBody>
                    <a:bodyPr/>
                    <a:lstStyle/>
                    <a:p>
                      <a:r>
                        <a:rPr lang="en-US" dirty="0" smtClean="0"/>
                        <a:t>11</a:t>
                      </a:r>
                      <a:endParaRPr lang="en-US" dirty="0"/>
                    </a:p>
                  </a:txBody>
                  <a:tcPr/>
                </a:tc>
                <a:tc>
                  <a:txBody>
                    <a:bodyPr/>
                    <a:lstStyle/>
                    <a:p>
                      <a:r>
                        <a:rPr lang="en-US" dirty="0" smtClean="0"/>
                        <a:t>17</a:t>
                      </a:r>
                      <a:endParaRPr lang="en-US" dirty="0"/>
                    </a:p>
                  </a:txBody>
                  <a:tcPr/>
                </a:tc>
                <a:tc>
                  <a:txBody>
                    <a:bodyPr/>
                    <a:lstStyle/>
                    <a:p>
                      <a:r>
                        <a:rPr lang="en-US" dirty="0" smtClean="0"/>
                        <a:t>25</a:t>
                      </a:r>
                      <a:endParaRPr lang="en-US" dirty="0"/>
                    </a:p>
                  </a:txBody>
                  <a:tcPr/>
                </a:tc>
                <a:tc>
                  <a:txBody>
                    <a:bodyPr/>
                    <a:lstStyle/>
                    <a:p>
                      <a:r>
                        <a:rPr lang="en-US" dirty="0" smtClean="0"/>
                        <a:t>21</a:t>
                      </a:r>
                      <a:endParaRPr lang="en-US" dirty="0"/>
                    </a:p>
                  </a:txBody>
                  <a:tcPr/>
                </a:tc>
                <a:tc>
                  <a:txBody>
                    <a:bodyPr/>
                    <a:lstStyle/>
                    <a:p>
                      <a:r>
                        <a:rPr lang="en-US" dirty="0" smtClean="0"/>
                        <a:t>19</a:t>
                      </a:r>
                      <a:endParaRPr lang="en-US" dirty="0"/>
                    </a:p>
                  </a:txBody>
                  <a:tcPr/>
                </a:tc>
                <a:tc>
                  <a:txBody>
                    <a:bodyPr/>
                    <a:lstStyle/>
                    <a:p>
                      <a:r>
                        <a:rPr lang="en-US" dirty="0" smtClean="0"/>
                        <a:t>9</a:t>
                      </a:r>
                      <a:endParaRPr lang="en-US" dirty="0"/>
                    </a:p>
                  </a:txBody>
                  <a:tcPr/>
                </a:tc>
                <a:tc>
                  <a:txBody>
                    <a:bodyPr/>
                    <a:lstStyle/>
                    <a:p>
                      <a:r>
                        <a:rPr lang="en-US" dirty="0" smtClean="0"/>
                        <a:t>5</a:t>
                      </a:r>
                      <a:endParaRPr lang="en-US" dirty="0"/>
                    </a:p>
                  </a:txBody>
                  <a:tcPr/>
                </a:tc>
              </a:tr>
            </a:tbl>
          </a:graphicData>
        </a:graphic>
      </p:graphicFrame>
      <p:graphicFrame>
        <p:nvGraphicFramePr>
          <p:cNvPr id="5" name="Chart 4"/>
          <p:cNvGraphicFramePr>
            <a:graphicFrameLocks/>
          </p:cNvGraphicFramePr>
          <p:nvPr>
            <p:extLst>
              <p:ext uri="{D42A27DB-BD31-4B8C-83A1-F6EECF244321}">
                <p14:modId xmlns:p14="http://schemas.microsoft.com/office/powerpoint/2010/main" val="3283176676"/>
              </p:ext>
            </p:extLst>
          </p:nvPr>
        </p:nvGraphicFramePr>
        <p:xfrm>
          <a:off x="609600" y="2438400"/>
          <a:ext cx="7620000" cy="3505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4586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Cumulative frequency curve</a:t>
            </a:r>
            <a:br>
              <a:rPr lang="en-US" b="1" dirty="0">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latin typeface="Times New Roman" pitchFamily="18" charset="0"/>
                <a:cs typeface="Times New Roman" pitchFamily="18" charset="0"/>
              </a:rPr>
              <a:t>		A</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curve</a:t>
            </a:r>
            <a:r>
              <a:rPr lang="en-US" sz="2800" dirty="0">
                <a:latin typeface="Times New Roman" pitchFamily="18" charset="0"/>
                <a:cs typeface="Times New Roman" pitchFamily="18" charset="0"/>
              </a:rPr>
              <a:t> that represents the </a:t>
            </a:r>
            <a:r>
              <a:rPr lang="en-US" sz="2800" b="1" dirty="0">
                <a:latin typeface="Times New Roman" pitchFamily="18" charset="0"/>
                <a:cs typeface="Times New Roman" pitchFamily="18" charset="0"/>
              </a:rPr>
              <a:t>cumulative frequency</a:t>
            </a:r>
            <a:r>
              <a:rPr lang="en-US" sz="2800" dirty="0">
                <a:latin typeface="Times New Roman" pitchFamily="18" charset="0"/>
                <a:cs typeface="Times New Roman" pitchFamily="18" charset="0"/>
              </a:rPr>
              <a:t> distribution of grouped data on a </a:t>
            </a:r>
            <a:r>
              <a:rPr lang="en-US" sz="2800" b="1" dirty="0">
                <a:latin typeface="Times New Roman" pitchFamily="18" charset="0"/>
                <a:cs typeface="Times New Roman" pitchFamily="18" charset="0"/>
              </a:rPr>
              <a:t>graph</a:t>
            </a:r>
            <a:r>
              <a:rPr lang="en-US" sz="2800" dirty="0">
                <a:latin typeface="Times New Roman" pitchFamily="18" charset="0"/>
                <a:cs typeface="Times New Roman" pitchFamily="18" charset="0"/>
              </a:rPr>
              <a:t> is called a </a:t>
            </a:r>
            <a:r>
              <a:rPr lang="en-US" sz="2800" b="1" dirty="0">
                <a:latin typeface="Times New Roman" pitchFamily="18" charset="0"/>
                <a:cs typeface="Times New Roman" pitchFamily="18" charset="0"/>
              </a:rPr>
              <a:t>Cumulative Frequency Curve</a:t>
            </a:r>
            <a:r>
              <a:rPr lang="en-US" sz="2800" dirty="0">
                <a:latin typeface="Times New Roman" pitchFamily="18" charset="0"/>
                <a:cs typeface="Times New Roman" pitchFamily="18" charset="0"/>
              </a:rPr>
              <a:t> or an </a:t>
            </a:r>
            <a:r>
              <a:rPr lang="en-US" sz="2800" dirty="0" err="1">
                <a:latin typeface="Times New Roman" pitchFamily="18" charset="0"/>
                <a:cs typeface="Times New Roman" pitchFamily="18" charset="0"/>
              </a:rPr>
              <a:t>Ogive</a:t>
            </a:r>
            <a:r>
              <a:rPr lang="en-US" sz="2800" dirty="0" smtClean="0">
                <a:latin typeface="Times New Roman" pitchFamily="18" charset="0"/>
                <a:cs typeface="Times New Roman" pitchFamily="18" charset="0"/>
              </a:rPr>
              <a:t>.</a:t>
            </a:r>
          </a:p>
          <a:p>
            <a:pPr marL="0" indent="0">
              <a:buNone/>
            </a:pPr>
            <a:endParaRPr lang="en-US" sz="2800" dirty="0">
              <a:latin typeface="Times New Roman" pitchFamily="18" charset="0"/>
              <a:cs typeface="Times New Roman" pitchFamily="18" charset="0"/>
            </a:endParaRPr>
          </a:p>
          <a:p>
            <a:pPr marL="0" indent="0">
              <a:buNone/>
            </a:pPr>
            <a:endParaRPr lang="en-US" sz="2800" dirty="0" smtClean="0">
              <a:latin typeface="Times New Roman" pitchFamily="18" charset="0"/>
              <a:cs typeface="Times New Roman" pitchFamily="18" charset="0"/>
            </a:endParaRPr>
          </a:p>
          <a:p>
            <a:pPr marL="0" indent="0">
              <a:buNone/>
            </a:pPr>
            <a:r>
              <a:rPr lang="en-US" sz="2800" dirty="0" smtClean="0">
                <a:latin typeface="Times New Roman" pitchFamily="18" charset="0"/>
                <a:cs typeface="Times New Roman" pitchFamily="18" charset="0"/>
              </a:rPr>
              <a:t> 		Representing</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cumulative frequency</a:t>
            </a:r>
            <a:r>
              <a:rPr lang="en-US" sz="2800" dirty="0">
                <a:latin typeface="Times New Roman" pitchFamily="18" charset="0"/>
                <a:cs typeface="Times New Roman" pitchFamily="18" charset="0"/>
              </a:rPr>
              <a:t> data on a </a:t>
            </a:r>
            <a:r>
              <a:rPr lang="en-US" sz="2800" b="1" dirty="0">
                <a:latin typeface="Times New Roman" pitchFamily="18" charset="0"/>
                <a:cs typeface="Times New Roman" pitchFamily="18" charset="0"/>
              </a:rPr>
              <a:t>graph</a:t>
            </a:r>
            <a:r>
              <a:rPr lang="en-US" sz="2800" dirty="0">
                <a:latin typeface="Times New Roman" pitchFamily="18" charset="0"/>
                <a:cs typeface="Times New Roman" pitchFamily="18" charset="0"/>
              </a:rPr>
              <a:t> is the most efficient way to understand the data and derive results</a:t>
            </a:r>
            <a:r>
              <a:rPr lang="en-US" sz="2800" dirty="0" smtClean="0">
                <a:latin typeface="Times New Roman" pitchFamily="18" charset="0"/>
                <a:cs typeface="Times New Roman" pitchFamily="18" charset="0"/>
              </a:rPr>
              <a:t>.</a:t>
            </a:r>
          </a:p>
          <a:p>
            <a:pPr marL="0" indent="0">
              <a:buNone/>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341716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a:bodyPr>
          <a:lstStyle/>
          <a:p>
            <a:pPr>
              <a:buFont typeface="Wingdings" pitchFamily="2" charset="2"/>
              <a:buChar char="Ø"/>
            </a:pPr>
            <a:r>
              <a:rPr lang="en-US" sz="2800" dirty="0">
                <a:latin typeface="Times New Roman" pitchFamily="18" charset="0"/>
                <a:cs typeface="Times New Roman" pitchFamily="18" charset="0"/>
              </a:rPr>
              <a:t>In the graph, put the </a:t>
            </a:r>
            <a:r>
              <a:rPr lang="en-US" sz="2800" dirty="0">
                <a:solidFill>
                  <a:srgbClr val="FF0000"/>
                </a:solidFill>
                <a:latin typeface="Times New Roman" pitchFamily="18" charset="0"/>
                <a:cs typeface="Times New Roman" pitchFamily="18" charset="0"/>
              </a:rPr>
              <a:t>lower limit </a:t>
            </a:r>
            <a:r>
              <a:rPr lang="en-US" sz="2800" dirty="0">
                <a:latin typeface="Times New Roman" pitchFamily="18" charset="0"/>
                <a:cs typeface="Times New Roman" pitchFamily="18" charset="0"/>
              </a:rPr>
              <a:t>on the </a:t>
            </a:r>
            <a:r>
              <a:rPr lang="en-US" sz="2800" dirty="0" smtClean="0">
                <a:latin typeface="Times New Roman" pitchFamily="18" charset="0"/>
                <a:cs typeface="Times New Roman" pitchFamily="18" charset="0"/>
              </a:rPr>
              <a:t>x-axis</a:t>
            </a:r>
          </a:p>
          <a:p>
            <a:pPr marL="0" indent="0">
              <a:buNone/>
            </a:pPr>
            <a:endParaRPr lang="en-US" sz="2800" dirty="0" smtClean="0">
              <a:latin typeface="Times New Roman" pitchFamily="18" charset="0"/>
              <a:cs typeface="Times New Roman" pitchFamily="18" charset="0"/>
            </a:endParaRPr>
          </a:p>
          <a:p>
            <a:pPr>
              <a:buFont typeface="Wingdings" pitchFamily="2" charset="2"/>
              <a:buChar char="Ø"/>
            </a:pPr>
            <a:r>
              <a:rPr lang="en-US" sz="2800" dirty="0" smtClean="0">
                <a:latin typeface="Times New Roman" pitchFamily="18" charset="0"/>
                <a:cs typeface="Times New Roman" pitchFamily="18" charset="0"/>
              </a:rPr>
              <a:t>Mark </a:t>
            </a:r>
            <a:r>
              <a:rPr lang="en-US" sz="2800" dirty="0">
                <a:latin typeface="Times New Roman" pitchFamily="18" charset="0"/>
                <a:cs typeface="Times New Roman" pitchFamily="18" charset="0"/>
              </a:rPr>
              <a:t>the </a:t>
            </a:r>
            <a:r>
              <a:rPr lang="en-US" sz="2800" dirty="0">
                <a:solidFill>
                  <a:srgbClr val="FF0000"/>
                </a:solidFill>
                <a:latin typeface="Times New Roman" pitchFamily="18" charset="0"/>
                <a:cs typeface="Times New Roman" pitchFamily="18" charset="0"/>
              </a:rPr>
              <a:t>cumulative frequency on the y-axis</a:t>
            </a:r>
            <a:r>
              <a:rPr lang="en-US" sz="2800" dirty="0" smtClean="0">
                <a:solidFill>
                  <a:srgbClr val="FF0000"/>
                </a:solidFill>
                <a:latin typeface="Times New Roman" pitchFamily="18" charset="0"/>
                <a:cs typeface="Times New Roman" pitchFamily="18" charset="0"/>
              </a:rPr>
              <a:t>.</a:t>
            </a:r>
          </a:p>
          <a:p>
            <a:pPr marL="0" indent="0">
              <a:buNone/>
            </a:pPr>
            <a:endParaRPr lang="en-US" sz="2800" dirty="0">
              <a:solidFill>
                <a:srgbClr val="FF0000"/>
              </a:solidFill>
              <a:latin typeface="Times New Roman" pitchFamily="18" charset="0"/>
              <a:cs typeface="Times New Roman" pitchFamily="18" charset="0"/>
            </a:endParaRPr>
          </a:p>
          <a:p>
            <a:pPr>
              <a:buFont typeface="Wingdings" pitchFamily="2" charset="2"/>
              <a:buChar char="Ø"/>
            </a:pPr>
            <a:r>
              <a:rPr lang="en-US" sz="2800" dirty="0">
                <a:latin typeface="Times New Roman" pitchFamily="18" charset="0"/>
                <a:cs typeface="Times New Roman" pitchFamily="18" charset="0"/>
              </a:rPr>
              <a:t>Plot the points (</a:t>
            </a:r>
            <a:r>
              <a:rPr lang="en-US" sz="2800" dirty="0" err="1">
                <a:latin typeface="Times New Roman" pitchFamily="18" charset="0"/>
                <a:cs typeface="Times New Roman" pitchFamily="18" charset="0"/>
              </a:rPr>
              <a:t>x,y</a:t>
            </a:r>
            <a:r>
              <a:rPr lang="en-US" sz="2800" dirty="0">
                <a:latin typeface="Times New Roman" pitchFamily="18" charset="0"/>
                <a:cs typeface="Times New Roman" pitchFamily="18" charset="0"/>
              </a:rPr>
              <a:t>) using lower limits (x) and their corresponding Cumulative frequency (y</a:t>
            </a:r>
            <a:r>
              <a:rPr lang="en-US" sz="2800" dirty="0" smtClean="0">
                <a:latin typeface="Times New Roman" pitchFamily="18" charset="0"/>
                <a:cs typeface="Times New Roman" pitchFamily="18" charset="0"/>
              </a:rPr>
              <a:t>)</a:t>
            </a:r>
          </a:p>
          <a:p>
            <a:pPr marL="0" indent="0">
              <a:buNone/>
            </a:pPr>
            <a:endParaRPr lang="en-US" sz="2800" dirty="0">
              <a:latin typeface="Times New Roman" pitchFamily="18" charset="0"/>
              <a:cs typeface="Times New Roman" pitchFamily="18" charset="0"/>
            </a:endParaRPr>
          </a:p>
          <a:p>
            <a:pPr>
              <a:buFont typeface="Wingdings" pitchFamily="2" charset="2"/>
              <a:buChar char="Ø"/>
            </a:pPr>
            <a:r>
              <a:rPr lang="en-US" sz="2800" dirty="0">
                <a:latin typeface="Times New Roman" pitchFamily="18" charset="0"/>
                <a:cs typeface="Times New Roman" pitchFamily="18" charset="0"/>
              </a:rPr>
              <a:t>Join the points by a </a:t>
            </a:r>
            <a:r>
              <a:rPr lang="en-US" sz="2800" dirty="0">
                <a:solidFill>
                  <a:srgbClr val="FF0000"/>
                </a:solidFill>
                <a:latin typeface="Times New Roman" pitchFamily="18" charset="0"/>
                <a:cs typeface="Times New Roman" pitchFamily="18" charset="0"/>
              </a:rPr>
              <a:t>smooth freehand curve</a:t>
            </a:r>
            <a:r>
              <a:rPr lang="en-US" sz="2800" dirty="0">
                <a:latin typeface="Times New Roman" pitchFamily="18" charset="0"/>
                <a:cs typeface="Times New Roman" pitchFamily="18" charset="0"/>
              </a:rPr>
              <a:t>. It looks like an upside down </a:t>
            </a:r>
            <a:r>
              <a:rPr lang="en-US" sz="2800" i="1" dirty="0">
                <a:latin typeface="Times New Roman" pitchFamily="18" charset="0"/>
                <a:cs typeface="Times New Roman" pitchFamily="18" charset="0"/>
              </a:rPr>
              <a:t>S.</a:t>
            </a:r>
            <a:endParaRPr lang="en-US" sz="2800" dirty="0">
              <a:latin typeface="Times New Roman" pitchFamily="18" charset="0"/>
              <a:cs typeface="Times New Roman" pitchFamily="18" charset="0"/>
            </a:endParaRPr>
          </a:p>
          <a:p>
            <a:pPr marL="0" indent="0">
              <a:buNone/>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189583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8076324"/>
              </p:ext>
            </p:extLst>
          </p:nvPr>
        </p:nvGraphicFramePr>
        <p:xfrm>
          <a:off x="1219200" y="1295400"/>
          <a:ext cx="6629400" cy="3881120"/>
        </p:xfrm>
        <a:graphic>
          <a:graphicData uri="http://schemas.openxmlformats.org/drawingml/2006/table">
            <a:tbl>
              <a:tblPr firstRow="1" bandRow="1">
                <a:tableStyleId>{5C22544A-7EE6-4342-B048-85BDC9FD1C3A}</a:tableStyleId>
              </a:tblPr>
              <a:tblGrid>
                <a:gridCol w="2209800"/>
                <a:gridCol w="2209800"/>
                <a:gridCol w="2209800"/>
              </a:tblGrid>
              <a:tr h="370840">
                <a:tc>
                  <a:txBody>
                    <a:bodyPr/>
                    <a:lstStyle/>
                    <a:p>
                      <a:r>
                        <a:rPr lang="en-US" dirty="0" smtClean="0"/>
                        <a:t>VARIABLES</a:t>
                      </a:r>
                    </a:p>
                    <a:p>
                      <a:r>
                        <a:rPr lang="en-US" dirty="0" smtClean="0"/>
                        <a:t>(X)</a:t>
                      </a:r>
                      <a:endParaRPr lang="en-US" dirty="0"/>
                    </a:p>
                  </a:txBody>
                  <a:tcPr/>
                </a:tc>
                <a:tc>
                  <a:txBody>
                    <a:bodyPr/>
                    <a:lstStyle/>
                    <a:p>
                      <a:r>
                        <a:rPr lang="en-US" dirty="0" smtClean="0"/>
                        <a:t>FEQUENCY</a:t>
                      </a:r>
                    </a:p>
                    <a:p>
                      <a:r>
                        <a:rPr lang="en-US" dirty="0" smtClean="0"/>
                        <a:t> </a:t>
                      </a:r>
                    </a:p>
                    <a:p>
                      <a:endParaRPr lang="en-US" dirty="0"/>
                    </a:p>
                  </a:txBody>
                  <a:tcPr/>
                </a:tc>
                <a:tc>
                  <a:txBody>
                    <a:bodyPr/>
                    <a:lstStyle/>
                    <a:p>
                      <a:r>
                        <a:rPr lang="en-US" dirty="0" smtClean="0"/>
                        <a:t>CUMULATIVE FREQUENCY</a:t>
                      </a:r>
                      <a:endParaRPr lang="en-US" dirty="0"/>
                    </a:p>
                  </a:txBody>
                  <a:tcPr/>
                </a:tc>
              </a:tr>
              <a:tr h="370840">
                <a:tc>
                  <a:txBody>
                    <a:bodyPr/>
                    <a:lstStyle/>
                    <a:p>
                      <a:r>
                        <a:rPr lang="en-US" dirty="0" smtClean="0"/>
                        <a:t>1</a:t>
                      </a:r>
                      <a:endParaRPr lang="en-US" dirty="0"/>
                    </a:p>
                  </a:txBody>
                  <a:tcPr/>
                </a:tc>
                <a:tc>
                  <a:txBody>
                    <a:bodyPr/>
                    <a:lstStyle/>
                    <a:p>
                      <a:r>
                        <a:rPr lang="en-US" dirty="0" smtClean="0"/>
                        <a:t>   3</a:t>
                      </a:r>
                      <a:endParaRPr lang="en-US" dirty="0"/>
                    </a:p>
                  </a:txBody>
                  <a:tcPr/>
                </a:tc>
                <a:tc>
                  <a:txBody>
                    <a:bodyPr/>
                    <a:lstStyle/>
                    <a:p>
                      <a:r>
                        <a:rPr lang="en-US" dirty="0" smtClean="0"/>
                        <a:t>3</a:t>
                      </a:r>
                      <a:endParaRPr lang="en-US" dirty="0"/>
                    </a:p>
                  </a:txBody>
                  <a:tcPr/>
                </a:tc>
              </a:tr>
              <a:tr h="370840">
                <a:tc>
                  <a:txBody>
                    <a:bodyPr/>
                    <a:lstStyle/>
                    <a:p>
                      <a:r>
                        <a:rPr lang="en-US" dirty="0" smtClean="0"/>
                        <a:t>2</a:t>
                      </a:r>
                      <a:endParaRPr lang="en-US" dirty="0"/>
                    </a:p>
                  </a:txBody>
                  <a:tcPr/>
                </a:tc>
                <a:tc>
                  <a:txBody>
                    <a:bodyPr/>
                    <a:lstStyle/>
                    <a:p>
                      <a:r>
                        <a:rPr lang="en-US" dirty="0" smtClean="0"/>
                        <a:t>16</a:t>
                      </a:r>
                      <a:endParaRPr lang="en-US" dirty="0"/>
                    </a:p>
                  </a:txBody>
                  <a:tcPr/>
                </a:tc>
                <a:tc>
                  <a:txBody>
                    <a:bodyPr/>
                    <a:lstStyle/>
                    <a:p>
                      <a:r>
                        <a:rPr lang="en-US" dirty="0" smtClean="0"/>
                        <a:t>3+16=19</a:t>
                      </a:r>
                      <a:endParaRPr lang="en-US" dirty="0"/>
                    </a:p>
                  </a:txBody>
                  <a:tcPr/>
                </a:tc>
              </a:tr>
              <a:tr h="370840">
                <a:tc>
                  <a:txBody>
                    <a:bodyPr/>
                    <a:lstStyle/>
                    <a:p>
                      <a:r>
                        <a:rPr lang="en-US" dirty="0" smtClean="0"/>
                        <a:t>3</a:t>
                      </a:r>
                      <a:endParaRPr lang="en-US" dirty="0"/>
                    </a:p>
                  </a:txBody>
                  <a:tcPr/>
                </a:tc>
                <a:tc>
                  <a:txBody>
                    <a:bodyPr/>
                    <a:lstStyle/>
                    <a:p>
                      <a:r>
                        <a:rPr lang="en-US" dirty="0" smtClean="0"/>
                        <a:t>27</a:t>
                      </a:r>
                      <a:endParaRPr lang="en-US" dirty="0"/>
                    </a:p>
                  </a:txBody>
                  <a:tcPr/>
                </a:tc>
                <a:tc>
                  <a:txBody>
                    <a:bodyPr/>
                    <a:lstStyle/>
                    <a:p>
                      <a:r>
                        <a:rPr lang="en-US" dirty="0" smtClean="0"/>
                        <a:t>19+27=46</a:t>
                      </a:r>
                      <a:endParaRPr lang="en-US" dirty="0"/>
                    </a:p>
                  </a:txBody>
                  <a:tcPr/>
                </a:tc>
              </a:tr>
              <a:tr h="370840">
                <a:tc>
                  <a:txBody>
                    <a:bodyPr/>
                    <a:lstStyle/>
                    <a:p>
                      <a:r>
                        <a:rPr lang="en-US" dirty="0" smtClean="0"/>
                        <a:t>4</a:t>
                      </a:r>
                      <a:endParaRPr lang="en-US" dirty="0"/>
                    </a:p>
                  </a:txBody>
                  <a:tcPr/>
                </a:tc>
                <a:tc>
                  <a:txBody>
                    <a:bodyPr/>
                    <a:lstStyle/>
                    <a:p>
                      <a:r>
                        <a:rPr lang="en-US" dirty="0" smtClean="0"/>
                        <a:t>29</a:t>
                      </a:r>
                      <a:endParaRPr lang="en-US" dirty="0"/>
                    </a:p>
                  </a:txBody>
                  <a:tcPr/>
                </a:tc>
                <a:tc>
                  <a:txBody>
                    <a:bodyPr/>
                    <a:lstStyle/>
                    <a:p>
                      <a:r>
                        <a:rPr lang="en-US" dirty="0" smtClean="0"/>
                        <a:t>46+29=75</a:t>
                      </a:r>
                      <a:endParaRPr lang="en-US" dirty="0"/>
                    </a:p>
                  </a:txBody>
                  <a:tcPr/>
                </a:tc>
              </a:tr>
              <a:tr h="370840">
                <a:tc>
                  <a:txBody>
                    <a:bodyPr/>
                    <a:lstStyle/>
                    <a:p>
                      <a:r>
                        <a:rPr lang="en-US" dirty="0" smtClean="0"/>
                        <a:t>5</a:t>
                      </a:r>
                      <a:endParaRPr lang="en-US" dirty="0"/>
                    </a:p>
                  </a:txBody>
                  <a:tcPr/>
                </a:tc>
                <a:tc>
                  <a:txBody>
                    <a:bodyPr/>
                    <a:lstStyle/>
                    <a:p>
                      <a:r>
                        <a:rPr lang="en-US" dirty="0" smtClean="0"/>
                        <a:t>31</a:t>
                      </a:r>
                      <a:endParaRPr lang="en-US" dirty="0"/>
                    </a:p>
                  </a:txBody>
                  <a:tcPr/>
                </a:tc>
                <a:tc>
                  <a:txBody>
                    <a:bodyPr/>
                    <a:lstStyle/>
                    <a:p>
                      <a:r>
                        <a:rPr lang="en-US" dirty="0" smtClean="0"/>
                        <a:t>75+31=106</a:t>
                      </a:r>
                      <a:endParaRPr lang="en-US" dirty="0"/>
                    </a:p>
                  </a:txBody>
                  <a:tcPr/>
                </a:tc>
              </a:tr>
              <a:tr h="370840">
                <a:tc>
                  <a:txBody>
                    <a:bodyPr/>
                    <a:lstStyle/>
                    <a:p>
                      <a:r>
                        <a:rPr lang="en-US" dirty="0" smtClean="0"/>
                        <a:t>6</a:t>
                      </a:r>
                      <a:endParaRPr lang="en-US" dirty="0"/>
                    </a:p>
                  </a:txBody>
                  <a:tcPr/>
                </a:tc>
                <a:tc>
                  <a:txBody>
                    <a:bodyPr/>
                    <a:lstStyle/>
                    <a:p>
                      <a:r>
                        <a:rPr lang="en-US" dirty="0" smtClean="0"/>
                        <a:t>37</a:t>
                      </a:r>
                      <a:endParaRPr lang="en-US" dirty="0"/>
                    </a:p>
                  </a:txBody>
                  <a:tcPr/>
                </a:tc>
                <a:tc>
                  <a:txBody>
                    <a:bodyPr/>
                    <a:lstStyle/>
                    <a:p>
                      <a:r>
                        <a:rPr lang="en-US" dirty="0" smtClean="0"/>
                        <a:t>106+37=143</a:t>
                      </a:r>
                      <a:endParaRPr lang="en-US" dirty="0"/>
                    </a:p>
                  </a:txBody>
                  <a:tcPr/>
                </a:tc>
              </a:tr>
              <a:tr h="370840">
                <a:tc>
                  <a:txBody>
                    <a:bodyPr/>
                    <a:lstStyle/>
                    <a:p>
                      <a:r>
                        <a:rPr lang="en-US" dirty="0" smtClean="0"/>
                        <a:t>7</a:t>
                      </a:r>
                      <a:endParaRPr lang="en-US" dirty="0"/>
                    </a:p>
                  </a:txBody>
                  <a:tcPr/>
                </a:tc>
                <a:tc>
                  <a:txBody>
                    <a:bodyPr/>
                    <a:lstStyle/>
                    <a:p>
                      <a:r>
                        <a:rPr lang="en-US" dirty="0" smtClean="0"/>
                        <a:t>42</a:t>
                      </a:r>
                      <a:endParaRPr lang="en-US" dirty="0"/>
                    </a:p>
                  </a:txBody>
                  <a:tcPr/>
                </a:tc>
                <a:tc>
                  <a:txBody>
                    <a:bodyPr/>
                    <a:lstStyle/>
                    <a:p>
                      <a:r>
                        <a:rPr lang="en-US" dirty="0" smtClean="0"/>
                        <a:t>143+42=</a:t>
                      </a:r>
                      <a:r>
                        <a:rPr lang="en-US" b="1" dirty="0" smtClean="0"/>
                        <a:t>185</a:t>
                      </a:r>
                      <a:endParaRPr lang="en-US" b="1" dirty="0"/>
                    </a:p>
                  </a:txBody>
                  <a:tcPr/>
                </a:tc>
              </a:tr>
              <a:tr h="370840">
                <a:tc>
                  <a:txBody>
                    <a:bodyPr/>
                    <a:lstStyle/>
                    <a:p>
                      <a:r>
                        <a:rPr lang="en-US" b="1" dirty="0" smtClean="0"/>
                        <a:t>TOTAL</a:t>
                      </a:r>
                      <a:endParaRPr lang="en-US" b="1" dirty="0"/>
                    </a:p>
                  </a:txBody>
                  <a:tcPr/>
                </a:tc>
                <a:tc>
                  <a:txBody>
                    <a:bodyPr/>
                    <a:lstStyle/>
                    <a:p>
                      <a:r>
                        <a:rPr lang="en-US" b="1" dirty="0" smtClean="0"/>
                        <a:t>185</a:t>
                      </a:r>
                      <a:endParaRPr lang="en-US" b="1"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491639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04530490"/>
              </p:ext>
            </p:extLst>
          </p:nvPr>
        </p:nvGraphicFramePr>
        <p:xfrm>
          <a:off x="381000" y="457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9704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6000" dirty="0" smtClean="0">
                <a:solidFill>
                  <a:schemeClr val="tx2">
                    <a:lumMod val="60000"/>
                    <a:lumOff val="40000"/>
                  </a:schemeClr>
                </a:solidFill>
                <a:latin typeface="Arial Black" pitchFamily="34" charset="0"/>
              </a:rPr>
              <a:t>			</a:t>
            </a:r>
          </a:p>
          <a:p>
            <a:pPr marL="0" indent="0">
              <a:buNone/>
            </a:pPr>
            <a:r>
              <a:rPr lang="en-US" sz="6000" dirty="0" smtClean="0">
                <a:solidFill>
                  <a:schemeClr val="tx2">
                    <a:lumMod val="60000"/>
                    <a:lumOff val="40000"/>
                  </a:schemeClr>
                </a:solidFill>
                <a:latin typeface="Arial Black" pitchFamily="34" charset="0"/>
              </a:rPr>
              <a:t>		THANK YOU</a:t>
            </a:r>
            <a:endParaRPr lang="en-US" sz="6000" dirty="0">
              <a:solidFill>
                <a:schemeClr val="tx2">
                  <a:lumMod val="60000"/>
                  <a:lumOff val="40000"/>
                </a:schemeClr>
              </a:solidFill>
              <a:latin typeface="Arial Black" pitchFamily="34" charset="0"/>
            </a:endParaRPr>
          </a:p>
        </p:txBody>
      </p:sp>
    </p:spTree>
    <p:extLst>
      <p:ext uri="{BB962C8B-B14F-4D97-AF65-F5344CB8AC3E}">
        <p14:creationId xmlns:p14="http://schemas.microsoft.com/office/powerpoint/2010/main" val="2875847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itchFamily="18" charset="0"/>
                <a:cs typeface="Times New Roman" pitchFamily="18" charset="0"/>
              </a:rPr>
              <a:t>M</a:t>
            </a:r>
            <a:r>
              <a:rPr lang="en-US" b="1" dirty="0" smtClean="0">
                <a:solidFill>
                  <a:srgbClr val="FF0000"/>
                </a:solidFill>
                <a:latin typeface="Times New Roman" pitchFamily="18" charset="0"/>
                <a:cs typeface="Times New Roman" pitchFamily="18" charset="0"/>
              </a:rPr>
              <a:t>ethod of representation</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indent="0">
              <a:buNone/>
            </a:pPr>
            <a:r>
              <a:rPr lang="en-US" dirty="0" smtClean="0"/>
              <a:t>Two method:</a:t>
            </a:r>
          </a:p>
          <a:p>
            <a:pPr>
              <a:buFont typeface="Wingdings" pitchFamily="2" charset="2"/>
              <a:buChar char="Ø"/>
            </a:pPr>
            <a:r>
              <a:rPr lang="en-US" dirty="0" smtClean="0"/>
              <a:t>Diagrammatical representation</a:t>
            </a:r>
          </a:p>
          <a:p>
            <a:pPr marL="0" indent="0">
              <a:buNone/>
            </a:pPr>
            <a:r>
              <a:rPr lang="en-US" dirty="0"/>
              <a:t>	</a:t>
            </a:r>
            <a:r>
              <a:rPr lang="en-US" dirty="0" smtClean="0"/>
              <a:t>	1. Bar diagram</a:t>
            </a:r>
          </a:p>
          <a:p>
            <a:pPr marL="0" indent="0">
              <a:buNone/>
            </a:pPr>
            <a:r>
              <a:rPr lang="en-US" dirty="0" smtClean="0"/>
              <a:t>		2. Pie chart</a:t>
            </a:r>
          </a:p>
          <a:p>
            <a:pPr>
              <a:buFont typeface="Wingdings" pitchFamily="2" charset="2"/>
              <a:buChar char="Ø"/>
            </a:pPr>
            <a:r>
              <a:rPr lang="en-US" dirty="0" smtClean="0"/>
              <a:t>Graphical representation</a:t>
            </a:r>
            <a:endParaRPr lang="en-US" dirty="0"/>
          </a:p>
        </p:txBody>
      </p:sp>
    </p:spTree>
    <p:extLst>
      <p:ext uri="{BB962C8B-B14F-4D97-AF65-F5344CB8AC3E}">
        <p14:creationId xmlns:p14="http://schemas.microsoft.com/office/powerpoint/2010/main" val="2036654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latin typeface="Times New Roman" pitchFamily="18" charset="0"/>
                <a:cs typeface="Times New Roman" pitchFamily="18" charset="0"/>
              </a:rPr>
              <a:t>Bar diagram</a:t>
            </a:r>
            <a:br>
              <a:rPr lang="en-US" b="1" dirty="0" smtClean="0">
                <a:solidFill>
                  <a:srgbClr val="FF0000"/>
                </a:solidFill>
                <a:latin typeface="Times New Roman" pitchFamily="18" charset="0"/>
                <a:cs typeface="Times New Roman" pitchFamily="18" charset="0"/>
              </a:rPr>
            </a:b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a:buFont typeface="Wingdings" pitchFamily="2" charset="2"/>
              <a:buChar char="Ø"/>
            </a:pPr>
            <a:r>
              <a:rPr lang="en-US" sz="2800" dirty="0" smtClean="0">
                <a:latin typeface="Times New Roman" pitchFamily="18" charset="0"/>
                <a:cs typeface="Times New Roman" pitchFamily="18" charset="0"/>
              </a:rPr>
              <a:t>The bar chart is one of the most common methods of presenting data in a visual form.</a:t>
            </a:r>
          </a:p>
          <a:p>
            <a:pPr>
              <a:buFont typeface="Wingdings" pitchFamily="2" charset="2"/>
              <a:buChar char="Ø"/>
            </a:pPr>
            <a:r>
              <a:rPr lang="en-US" sz="2800" dirty="0" smtClean="0">
                <a:latin typeface="Times New Roman" pitchFamily="18" charset="0"/>
                <a:cs typeface="Times New Roman" pitchFamily="18" charset="0"/>
              </a:rPr>
              <a:t> Its main purpose is to display quantities in the form of bars. </a:t>
            </a:r>
          </a:p>
          <a:p>
            <a:pPr>
              <a:buFont typeface="Wingdings" pitchFamily="2" charset="2"/>
              <a:buChar char="Ø"/>
            </a:pPr>
            <a:r>
              <a:rPr lang="en-US" sz="2800" dirty="0" smtClean="0">
                <a:latin typeface="Times New Roman" pitchFamily="18" charset="0"/>
                <a:cs typeface="Times New Roman" pitchFamily="18" charset="0"/>
              </a:rPr>
              <a:t>A bar chart consists of a set of bars whose heights are proportional to the frequencies that they represent. </a:t>
            </a:r>
          </a:p>
          <a:p>
            <a:pPr>
              <a:buFont typeface="Wingdings" pitchFamily="2" charset="2"/>
              <a:buChar char="Ø"/>
            </a:pPr>
            <a:r>
              <a:rPr lang="en-US" sz="2800" dirty="0" smtClean="0">
                <a:latin typeface="Times New Roman" pitchFamily="18" charset="0"/>
                <a:cs typeface="Times New Roman" pitchFamily="18" charset="0"/>
              </a:rPr>
              <a:t>Note that the figure may be drawn horizontally or vertically. There are different types of bar charts, depending on the number of variables and the type of information to be displayed.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869837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Types of bar diagram</a:t>
            </a:r>
            <a:endParaRPr lang="en-US" b="1"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sz="2800" dirty="0" smtClean="0">
                <a:latin typeface="Times New Roman" pitchFamily="18" charset="0"/>
                <a:cs typeface="Times New Roman" pitchFamily="18" charset="0"/>
              </a:rPr>
              <a:t>	</a:t>
            </a:r>
          </a:p>
          <a:p>
            <a:pPr marL="0" indent="0">
              <a:buNone/>
            </a:pPr>
            <a:endParaRPr lang="en-US" sz="2800" dirty="0">
              <a:latin typeface="Times New Roman" pitchFamily="18" charset="0"/>
              <a:cs typeface="Times New Roman" pitchFamily="18" charset="0"/>
            </a:endParaRPr>
          </a:p>
          <a:p>
            <a:pPr marL="0" indent="0">
              <a:buNone/>
            </a:pPr>
            <a:r>
              <a:rPr lang="en-US" sz="2800" dirty="0" smtClean="0">
                <a:latin typeface="Times New Roman" pitchFamily="18" charset="0"/>
                <a:cs typeface="Times New Roman" pitchFamily="18" charset="0"/>
              </a:rPr>
              <a:t>		1.Simple bar chart</a:t>
            </a:r>
          </a:p>
          <a:p>
            <a:pPr marL="0" indent="0">
              <a:buNone/>
            </a:pPr>
            <a:r>
              <a:rPr lang="en-US" sz="2800" dirty="0" smtClean="0">
                <a:latin typeface="Times New Roman" pitchFamily="18" charset="0"/>
                <a:cs typeface="Times New Roman" pitchFamily="18" charset="0"/>
              </a:rPr>
              <a:t>		2.Multiple bar chart</a:t>
            </a:r>
          </a:p>
          <a:p>
            <a:pPr marL="0" indent="0">
              <a:buNone/>
            </a:pPr>
            <a:r>
              <a:rPr lang="en-US" sz="2800" dirty="0" smtClean="0">
                <a:latin typeface="Times New Roman" pitchFamily="18" charset="0"/>
                <a:cs typeface="Times New Roman" pitchFamily="18" charset="0"/>
              </a:rPr>
              <a:t>	</a:t>
            </a:r>
            <a:r>
              <a:rPr lang="en-US" sz="2800" smtClean="0">
                <a:latin typeface="Times New Roman" pitchFamily="18" charset="0"/>
                <a:cs typeface="Times New Roman" pitchFamily="18" charset="0"/>
              </a:rPr>
              <a:t>	3.Component Bar </a:t>
            </a:r>
            <a:r>
              <a:rPr lang="en-US" sz="2800" dirty="0" smtClean="0">
                <a:latin typeface="Times New Roman" pitchFamily="18" charset="0"/>
                <a:cs typeface="Times New Roman" pitchFamily="18" charset="0"/>
              </a:rPr>
              <a:t>chart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312427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itchFamily="18" charset="0"/>
                <a:cs typeface="Times New Roman" pitchFamily="18" charset="0"/>
              </a:rPr>
              <a:t>Simple bar chart</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sz="2800" dirty="0">
                <a:latin typeface="Times New Roman" pitchFamily="18" charset="0"/>
                <a:cs typeface="Times New Roman" pitchFamily="18" charset="0"/>
              </a:rPr>
              <a:t>The simple bar chart is used for the case of one variable only. </a:t>
            </a:r>
          </a:p>
          <a:p>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our variable is age. </a:t>
            </a:r>
            <a:r>
              <a:rPr lang="en-US" sz="2800" dirty="0" smtClean="0">
                <a:latin typeface="Times New Roman" pitchFamily="18" charset="0"/>
                <a:cs typeface="Times New Roman" pitchFamily="18" charset="0"/>
              </a:rPr>
              <a:t> </a:t>
            </a:r>
            <a:r>
              <a:rPr lang="en-US" sz="2800" b="1" dirty="0" smtClean="0">
                <a:solidFill>
                  <a:schemeClr val="accent4"/>
                </a:solidFill>
                <a:latin typeface="Times New Roman" pitchFamily="18" charset="0"/>
                <a:cs typeface="Times New Roman" pitchFamily="18" charset="0"/>
              </a:rPr>
              <a:t>Example</a:t>
            </a:r>
          </a:p>
          <a:p>
            <a:pPr marL="457200" lvl="1" indent="0">
              <a:buNone/>
            </a:pPr>
            <a:endParaRPr lang="en-US" sz="2400" dirty="0" smtClean="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85117470"/>
              </p:ext>
            </p:extLst>
          </p:nvPr>
        </p:nvGraphicFramePr>
        <p:xfrm>
          <a:off x="1524000" y="3657600"/>
          <a:ext cx="6096000" cy="286512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t>Age of the</a:t>
                      </a:r>
                      <a:r>
                        <a:rPr lang="en-US" baseline="0" dirty="0" smtClean="0"/>
                        <a:t> students</a:t>
                      </a:r>
                    </a:p>
                    <a:p>
                      <a:r>
                        <a:rPr lang="en-US" baseline="0" dirty="0" smtClean="0"/>
                        <a:t>(Variables)</a:t>
                      </a:r>
                      <a:endParaRPr lang="en-US" dirty="0"/>
                    </a:p>
                  </a:txBody>
                  <a:tcPr/>
                </a:tc>
                <a:tc>
                  <a:txBody>
                    <a:bodyPr/>
                    <a:lstStyle/>
                    <a:p>
                      <a:r>
                        <a:rPr lang="en-US" dirty="0" smtClean="0"/>
                        <a:t>Number of students</a:t>
                      </a:r>
                    </a:p>
                    <a:p>
                      <a:r>
                        <a:rPr lang="en-US" dirty="0" smtClean="0"/>
                        <a:t>(Frequency)</a:t>
                      </a:r>
                      <a:endParaRPr lang="en-US" dirty="0"/>
                    </a:p>
                  </a:txBody>
                  <a:tcPr/>
                </a:tc>
              </a:tr>
              <a:tr h="370840">
                <a:tc>
                  <a:txBody>
                    <a:bodyPr/>
                    <a:lstStyle/>
                    <a:p>
                      <a:r>
                        <a:rPr lang="en-US" dirty="0" smtClean="0"/>
                        <a:t>19</a:t>
                      </a:r>
                      <a:endParaRPr lang="en-US" dirty="0"/>
                    </a:p>
                  </a:txBody>
                  <a:tcPr/>
                </a:tc>
                <a:tc>
                  <a:txBody>
                    <a:bodyPr/>
                    <a:lstStyle/>
                    <a:p>
                      <a:r>
                        <a:rPr lang="en-US" dirty="0" smtClean="0"/>
                        <a:t>14</a:t>
                      </a:r>
                      <a:endParaRPr lang="en-US" dirty="0"/>
                    </a:p>
                  </a:txBody>
                  <a:tcPr/>
                </a:tc>
              </a:tr>
              <a:tr h="370840">
                <a:tc>
                  <a:txBody>
                    <a:bodyPr/>
                    <a:lstStyle/>
                    <a:p>
                      <a:r>
                        <a:rPr lang="en-US" dirty="0" smtClean="0"/>
                        <a:t>20</a:t>
                      </a:r>
                      <a:endParaRPr lang="en-US" dirty="0"/>
                    </a:p>
                  </a:txBody>
                  <a:tcPr/>
                </a:tc>
                <a:tc>
                  <a:txBody>
                    <a:bodyPr/>
                    <a:lstStyle/>
                    <a:p>
                      <a:r>
                        <a:rPr lang="en-US" dirty="0" smtClean="0"/>
                        <a:t>23</a:t>
                      </a:r>
                      <a:endParaRPr lang="en-US" dirty="0"/>
                    </a:p>
                  </a:txBody>
                  <a:tcPr/>
                </a:tc>
              </a:tr>
              <a:tr h="370840">
                <a:tc>
                  <a:txBody>
                    <a:bodyPr/>
                    <a:lstStyle/>
                    <a:p>
                      <a:r>
                        <a:rPr lang="en-US" dirty="0" smtClean="0"/>
                        <a:t>21</a:t>
                      </a:r>
                      <a:endParaRPr lang="en-US" dirty="0"/>
                    </a:p>
                  </a:txBody>
                  <a:tcPr/>
                </a:tc>
                <a:tc>
                  <a:txBody>
                    <a:bodyPr/>
                    <a:lstStyle/>
                    <a:p>
                      <a:r>
                        <a:rPr lang="en-US" dirty="0" smtClean="0"/>
                        <a:t>134</a:t>
                      </a:r>
                      <a:endParaRPr lang="en-US" dirty="0"/>
                    </a:p>
                  </a:txBody>
                  <a:tcPr/>
                </a:tc>
              </a:tr>
              <a:tr h="370840">
                <a:tc>
                  <a:txBody>
                    <a:bodyPr/>
                    <a:lstStyle/>
                    <a:p>
                      <a:r>
                        <a:rPr lang="en-US" dirty="0" smtClean="0"/>
                        <a:t>22</a:t>
                      </a:r>
                      <a:endParaRPr lang="en-US" dirty="0"/>
                    </a:p>
                  </a:txBody>
                  <a:tcPr/>
                </a:tc>
                <a:tc>
                  <a:txBody>
                    <a:bodyPr/>
                    <a:lstStyle/>
                    <a:p>
                      <a:r>
                        <a:rPr lang="en-US" dirty="0" smtClean="0"/>
                        <a:t>149</a:t>
                      </a:r>
                      <a:endParaRPr lang="en-US" dirty="0"/>
                    </a:p>
                  </a:txBody>
                  <a:tcPr/>
                </a:tc>
              </a:tr>
              <a:tr h="370840">
                <a:tc>
                  <a:txBody>
                    <a:bodyPr/>
                    <a:lstStyle/>
                    <a:p>
                      <a:r>
                        <a:rPr lang="en-US" dirty="0" smtClean="0"/>
                        <a:t>23</a:t>
                      </a:r>
                    </a:p>
                  </a:txBody>
                  <a:tcPr/>
                </a:tc>
                <a:tc>
                  <a:txBody>
                    <a:bodyPr/>
                    <a:lstStyle/>
                    <a:p>
                      <a:r>
                        <a:rPr lang="en-US" dirty="0" smtClean="0"/>
                        <a:t>71</a:t>
                      </a:r>
                      <a:endParaRPr lang="en-US" dirty="0"/>
                    </a:p>
                  </a:txBody>
                  <a:tcPr/>
                </a:tc>
              </a:tr>
              <a:tr h="370840">
                <a:tc>
                  <a:txBody>
                    <a:bodyPr/>
                    <a:lstStyle/>
                    <a:p>
                      <a:r>
                        <a:rPr lang="en-US" dirty="0" smtClean="0"/>
                        <a:t>24</a:t>
                      </a:r>
                    </a:p>
                  </a:txBody>
                  <a:tcPr/>
                </a:tc>
                <a:tc>
                  <a:txBody>
                    <a:bodyPr/>
                    <a:lstStyle/>
                    <a:p>
                      <a:r>
                        <a:rPr lang="en-US" dirty="0" smtClean="0"/>
                        <a:t>8</a:t>
                      </a:r>
                      <a:endParaRPr lang="en-US" dirty="0"/>
                    </a:p>
                  </a:txBody>
                  <a:tcPr/>
                </a:tc>
              </a:tr>
            </a:tbl>
          </a:graphicData>
        </a:graphic>
      </p:graphicFrame>
    </p:spTree>
    <p:extLst>
      <p:ext uri="{BB962C8B-B14F-4D97-AF65-F5344CB8AC3E}">
        <p14:creationId xmlns:p14="http://schemas.microsoft.com/office/powerpoint/2010/main" val="2454520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ownloads\20200813_230903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3855"/>
            <a:ext cx="9296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594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Multiple bar chart</a:t>
            </a:r>
          </a:p>
        </p:txBody>
      </p:sp>
      <p:sp>
        <p:nvSpPr>
          <p:cNvPr id="3" name="Content Placeholder 2"/>
          <p:cNvSpPr>
            <a:spLocks noGrp="1"/>
          </p:cNvSpPr>
          <p:nvPr>
            <p:ph idx="1"/>
          </p:nvPr>
        </p:nvSpPr>
        <p:spPr/>
        <p:txBody>
          <a:bodyPr>
            <a:normAutofit/>
          </a:bodyPr>
          <a:lstStyle/>
          <a:p>
            <a:pPr>
              <a:buFont typeface="Wingdings" pitchFamily="2" charset="2"/>
              <a:buChar char="Ø"/>
            </a:pP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multiple bar chart is an extension of a simple bar chart </a:t>
            </a:r>
            <a:r>
              <a:rPr lang="en-US" sz="2800" dirty="0" smtClean="0">
                <a:latin typeface="Times New Roman" pitchFamily="18" charset="0"/>
                <a:cs typeface="Times New Roman" pitchFamily="18" charset="0"/>
              </a:rPr>
              <a:t>.</a:t>
            </a:r>
          </a:p>
          <a:p>
            <a:pPr>
              <a:buFont typeface="Wingdings" pitchFamily="2" charset="2"/>
              <a:buChar char="Ø"/>
            </a:pPr>
            <a:r>
              <a:rPr lang="en-US" sz="2800" dirty="0" smtClean="0">
                <a:latin typeface="Times New Roman" pitchFamily="18" charset="0"/>
                <a:cs typeface="Times New Roman" pitchFamily="18" charset="0"/>
              </a:rPr>
              <a:t>when </a:t>
            </a:r>
            <a:r>
              <a:rPr lang="en-US" sz="2800" dirty="0">
                <a:latin typeface="Times New Roman" pitchFamily="18" charset="0"/>
                <a:cs typeface="Times New Roman" pitchFamily="18" charset="0"/>
              </a:rPr>
              <a:t>there are quantities of several variables to be displayed. </a:t>
            </a:r>
            <a:endParaRPr lang="en-US" sz="2800" dirty="0" smtClean="0">
              <a:latin typeface="Times New Roman" pitchFamily="18" charset="0"/>
              <a:cs typeface="Times New Roman" pitchFamily="18" charset="0"/>
            </a:endParaRPr>
          </a:p>
          <a:p>
            <a:pPr>
              <a:buFont typeface="Wingdings" pitchFamily="2" charset="2"/>
              <a:buChar char="Ø"/>
            </a:pP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bars representing the quantities for the different variables are piled next to one another for each attribute. </a:t>
            </a:r>
          </a:p>
        </p:txBody>
      </p:sp>
    </p:spTree>
    <p:extLst>
      <p:ext uri="{BB962C8B-B14F-4D97-AF65-F5344CB8AC3E}">
        <p14:creationId xmlns:p14="http://schemas.microsoft.com/office/powerpoint/2010/main" val="1812315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TotalTime>
  <Words>881</Words>
  <Application>Microsoft Office PowerPoint</Application>
  <PresentationFormat>On-screen Show (4:3)</PresentationFormat>
  <Paragraphs>247</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Representation of data</vt:lpstr>
      <vt:lpstr>Representation of data</vt:lpstr>
      <vt:lpstr>PowerPoint Presentation</vt:lpstr>
      <vt:lpstr>Method of representation</vt:lpstr>
      <vt:lpstr>Bar diagram </vt:lpstr>
      <vt:lpstr>Types of bar diagram</vt:lpstr>
      <vt:lpstr>Simple bar chart</vt:lpstr>
      <vt:lpstr>PowerPoint Presentation</vt:lpstr>
      <vt:lpstr>Multiple bar chart</vt:lpstr>
      <vt:lpstr>PowerPoint Presentation</vt:lpstr>
      <vt:lpstr>PowerPoint Presentation</vt:lpstr>
      <vt:lpstr>Component bar chart</vt:lpstr>
      <vt:lpstr>PowerPoint Presentation</vt:lpstr>
      <vt:lpstr>PIE CHARTS</vt:lpstr>
      <vt:lpstr>TYPES OF PIE CHART</vt:lpstr>
      <vt:lpstr>Simple pie chart</vt:lpstr>
      <vt:lpstr>PowerPoint Presentation</vt:lpstr>
      <vt:lpstr>Enhanced pie chart</vt:lpstr>
      <vt:lpstr>PowerPoint Presentation</vt:lpstr>
      <vt:lpstr>Graphical representation </vt:lpstr>
      <vt:lpstr>Histogram </vt:lpstr>
      <vt:lpstr>PowerPoint Presentation</vt:lpstr>
      <vt:lpstr>Types of histogram</vt:lpstr>
      <vt:lpstr>PowerPoint Presentation</vt:lpstr>
      <vt:lpstr>PowerPoint Presentation</vt:lpstr>
      <vt:lpstr>PowerPoint Presentation</vt:lpstr>
      <vt:lpstr>PowerPoint Presentation</vt:lpstr>
      <vt:lpstr>PowerPoint Presentation</vt:lpstr>
      <vt:lpstr>Frequency curve </vt:lpstr>
      <vt:lpstr>Types of frequency curves</vt:lpstr>
      <vt:lpstr>Example  </vt:lpstr>
      <vt:lpstr>Cumulative frequency curve </vt:lpstr>
      <vt:lpstr>PowerPoint Presentation</vt:lpstr>
      <vt:lpstr>EXAMPLE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40</cp:revision>
  <dcterms:created xsi:type="dcterms:W3CDTF">2020-08-13T03:31:45Z</dcterms:created>
  <dcterms:modified xsi:type="dcterms:W3CDTF">2020-10-21T04:51:04Z</dcterms:modified>
</cp:coreProperties>
</file>