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807367-0D85-40D5-9E09-79EAD2F78CA2}"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07367-0D85-40D5-9E09-79EAD2F78CA2}"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07367-0D85-40D5-9E09-79EAD2F78CA2}"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07367-0D85-40D5-9E09-79EAD2F78CA2}"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07367-0D85-40D5-9E09-79EAD2F78CA2}"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807367-0D85-40D5-9E09-79EAD2F78CA2}"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807367-0D85-40D5-9E09-79EAD2F78CA2}" type="datetimeFigureOut">
              <a:rPr lang="en-US" smtClean="0"/>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807367-0D85-40D5-9E09-79EAD2F78CA2}" type="datetimeFigureOut">
              <a:rPr lang="en-US" smtClean="0"/>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07367-0D85-40D5-9E09-79EAD2F78CA2}" type="datetimeFigureOut">
              <a:rPr lang="en-US" smtClean="0"/>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07367-0D85-40D5-9E09-79EAD2F78CA2}"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07367-0D85-40D5-9E09-79EAD2F78CA2}"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C2061-B6E7-4E94-B0AD-ED932CE0E9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07367-0D85-40D5-9E09-79EAD2F78CA2}" type="datetimeFigureOut">
              <a:rPr lang="en-US" smtClean="0"/>
              <a:t>10/22/2020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C2061-B6E7-4E94-B0AD-ED932CE0E9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png"/><Relationship Id="rId5" Type="http://schemas.openxmlformats.org/officeDocument/2006/relationships/oleObject" Target="../embeddings/oleObject2.bin"/><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4.png"/><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smtClean="0"/>
              <a:t>Atomic &amp; Nuclear Physics</a:t>
            </a:r>
          </a:p>
        </p:txBody>
      </p:sp>
      <p:sp>
        <p:nvSpPr>
          <p:cNvPr id="13315" name="Rectangle 3"/>
          <p:cNvSpPr>
            <a:spLocks noGrp="1" noChangeArrowheads="1"/>
          </p:cNvSpPr>
          <p:nvPr>
            <p:ph type="subTitle" idx="1"/>
          </p:nvPr>
        </p:nvSpPr>
        <p:spPr/>
        <p:txBody>
          <a:bodyPr/>
          <a:lstStyle/>
          <a:p>
            <a:pPr eaLnBrk="1" hangingPunct="1"/>
            <a:r>
              <a:rPr lang="en-US" smtClean="0"/>
              <a:t>              By</a:t>
            </a:r>
          </a:p>
          <a:p>
            <a:pPr eaLnBrk="1" hangingPunct="1"/>
            <a:r>
              <a:rPr lang="en-US" smtClean="0"/>
              <a:t>Dr.M.Fathima Parveen</a:t>
            </a:r>
          </a:p>
          <a:p>
            <a:pPr eaLnBrk="1" hangingPunct="1"/>
            <a:r>
              <a:rPr lang="en-US" smtClean="0"/>
              <a:t>Assistant professor of Physics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Mass Defect</a:t>
            </a:r>
          </a:p>
        </p:txBody>
      </p:sp>
      <p:pic>
        <p:nvPicPr>
          <p:cNvPr id="21507" name="Picture 4"/>
          <p:cNvPicPr>
            <a:picLocks noChangeAspect="1" noChangeArrowheads="1"/>
          </p:cNvPicPr>
          <p:nvPr/>
        </p:nvPicPr>
        <p:blipFill>
          <a:blip r:embed="rId2" cstate="print"/>
          <a:srcRect/>
          <a:stretch>
            <a:fillRect/>
          </a:stretch>
        </p:blipFill>
        <p:spPr bwMode="auto">
          <a:xfrm>
            <a:off x="457200" y="1143000"/>
            <a:ext cx="4038600" cy="1962150"/>
          </a:xfrm>
          <a:prstGeom prst="rect">
            <a:avLst/>
          </a:prstGeom>
          <a:noFill/>
          <a:ln w="9525">
            <a:noFill/>
            <a:miter lim="800000"/>
            <a:headEnd/>
            <a:tailEnd/>
          </a:ln>
        </p:spPr>
      </p:pic>
      <p:pic>
        <p:nvPicPr>
          <p:cNvPr id="21508" name="Picture 5" descr="fig2-V"/>
          <p:cNvPicPr>
            <a:picLocks noChangeAspect="1" noChangeArrowheads="1"/>
          </p:cNvPicPr>
          <p:nvPr/>
        </p:nvPicPr>
        <p:blipFill>
          <a:blip r:embed="rId3" cstate="print"/>
          <a:srcRect/>
          <a:stretch>
            <a:fillRect/>
          </a:stretch>
        </p:blipFill>
        <p:spPr bwMode="auto">
          <a:xfrm>
            <a:off x="4648200" y="609600"/>
            <a:ext cx="3752850" cy="2335213"/>
          </a:xfrm>
          <a:prstGeom prst="rect">
            <a:avLst/>
          </a:prstGeom>
          <a:noFill/>
          <a:ln w="9525">
            <a:noFill/>
            <a:miter lim="800000"/>
            <a:headEnd/>
            <a:tailEnd/>
          </a:ln>
        </p:spPr>
      </p:pic>
      <p:sp>
        <p:nvSpPr>
          <p:cNvPr id="21509" name="Rectangle 6"/>
          <p:cNvSpPr>
            <a:spLocks noChangeArrowheads="1"/>
          </p:cNvSpPr>
          <p:nvPr/>
        </p:nvSpPr>
        <p:spPr bwMode="auto">
          <a:xfrm>
            <a:off x="533400" y="3276600"/>
            <a:ext cx="7696200" cy="2862263"/>
          </a:xfrm>
          <a:prstGeom prst="rect">
            <a:avLst/>
          </a:prstGeom>
          <a:noFill/>
          <a:ln w="9525">
            <a:noFill/>
            <a:miter lim="800000"/>
            <a:headEnd/>
            <a:tailEnd/>
          </a:ln>
        </p:spPr>
        <p:txBody>
          <a:bodyPr>
            <a:spAutoFit/>
          </a:bodyPr>
          <a:lstStyle/>
          <a:p>
            <a:r>
              <a:rPr lang="en-US"/>
              <a:t>The nucleus of the atom is held together by a </a:t>
            </a:r>
            <a:r>
              <a:rPr lang="en-US" b="1"/>
              <a:t>STRONG NUCLEAR FORCE.</a:t>
            </a:r>
          </a:p>
          <a:p>
            <a:endParaRPr lang="en-US" b="1"/>
          </a:p>
          <a:p>
            <a:r>
              <a:rPr lang="en-US"/>
              <a:t>The more stable the nucleus, the more energy needed to break it apart.</a:t>
            </a:r>
          </a:p>
          <a:p>
            <a:r>
              <a:rPr lang="en-US"/>
              <a:t>Energy need to break to break the nucleus into protons and neutrons is called the </a:t>
            </a:r>
            <a:r>
              <a:rPr lang="en-US" b="1"/>
              <a:t>Binding Energy.</a:t>
            </a:r>
          </a:p>
          <a:p>
            <a:endParaRPr lang="en-US" b="1"/>
          </a:p>
          <a:p>
            <a:r>
              <a:rPr lang="en-US"/>
              <a:t>Einstein discovered that the mass of the separated particles is greater than the mass of the intact stable nucleus to begin with.</a:t>
            </a:r>
          </a:p>
          <a:p>
            <a:r>
              <a:rPr lang="en-US"/>
              <a:t>This difference in mass </a:t>
            </a:r>
            <a:r>
              <a:rPr lang="en-US" b="1"/>
              <a:t>(</a:t>
            </a:r>
            <a:r>
              <a:rPr lang="en-US">
                <a:latin typeface="Symbol" pitchFamily="18" charset="2"/>
              </a:rPr>
              <a:t>D</a:t>
            </a:r>
            <a:r>
              <a:rPr lang="en-US" b="1"/>
              <a:t>m) is called the mass defect.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Mass Defect - Explained</a:t>
            </a:r>
          </a:p>
        </p:txBody>
      </p:sp>
      <p:pic>
        <p:nvPicPr>
          <p:cNvPr id="2052" name="Picture 5"/>
          <p:cNvPicPr>
            <a:picLocks noChangeAspect="1" noChangeArrowheads="1"/>
          </p:cNvPicPr>
          <p:nvPr/>
        </p:nvPicPr>
        <p:blipFill>
          <a:blip r:embed="rId3" cstate="print"/>
          <a:srcRect/>
          <a:stretch>
            <a:fillRect/>
          </a:stretch>
        </p:blipFill>
        <p:spPr bwMode="auto">
          <a:xfrm>
            <a:off x="5638800" y="1600200"/>
            <a:ext cx="3068638" cy="474663"/>
          </a:xfrm>
          <a:prstGeom prst="rect">
            <a:avLst/>
          </a:prstGeom>
          <a:noFill/>
          <a:ln w="9525">
            <a:noFill/>
            <a:miter lim="800000"/>
            <a:headEnd/>
            <a:tailEnd/>
          </a:ln>
        </p:spPr>
      </p:pic>
      <p:pic>
        <p:nvPicPr>
          <p:cNvPr id="2053" name="Picture 6" descr="fig2-V"/>
          <p:cNvPicPr>
            <a:picLocks noChangeAspect="1" noChangeArrowheads="1"/>
          </p:cNvPicPr>
          <p:nvPr/>
        </p:nvPicPr>
        <p:blipFill>
          <a:blip r:embed="rId4" cstate="print"/>
          <a:srcRect/>
          <a:stretch>
            <a:fillRect/>
          </a:stretch>
        </p:blipFill>
        <p:spPr bwMode="auto">
          <a:xfrm>
            <a:off x="533400" y="3657600"/>
            <a:ext cx="3962400" cy="2468563"/>
          </a:xfrm>
          <a:prstGeom prst="rect">
            <a:avLst/>
          </a:prstGeom>
          <a:noFill/>
          <a:ln w="9525">
            <a:noFill/>
            <a:miter lim="800000"/>
            <a:headEnd/>
            <a:tailEnd/>
          </a:ln>
        </p:spPr>
      </p:pic>
      <p:graphicFrame>
        <p:nvGraphicFramePr>
          <p:cNvPr id="2050" name="Object 7"/>
          <p:cNvGraphicFramePr>
            <a:graphicFrameLocks noChangeAspect="1"/>
          </p:cNvGraphicFramePr>
          <p:nvPr>
            <p:ph idx="1"/>
          </p:nvPr>
        </p:nvGraphicFramePr>
        <p:xfrm>
          <a:off x="381000" y="990600"/>
          <a:ext cx="5375275" cy="2663825"/>
        </p:xfrm>
        <a:graphic>
          <a:graphicData uri="http://schemas.openxmlformats.org/presentationml/2006/ole">
            <p:oleObj spid="_x0000_s10242" name="Paint Shop Pro Image" r:id="rId5" imgW="5375610" imgH="2663415" progId="PaintShopPro">
              <p:embed/>
            </p:oleObj>
          </a:graphicData>
        </a:graphic>
      </p:graphicFrame>
      <p:pic>
        <p:nvPicPr>
          <p:cNvPr id="2054" name="Picture 9" descr="pow"/>
          <p:cNvPicPr>
            <a:picLocks noChangeAspect="1" noChangeArrowheads="1"/>
          </p:cNvPicPr>
          <p:nvPr/>
        </p:nvPicPr>
        <p:blipFill>
          <a:blip r:embed="rId6" cstate="print"/>
          <a:srcRect/>
          <a:stretch>
            <a:fillRect/>
          </a:stretch>
        </p:blipFill>
        <p:spPr bwMode="auto">
          <a:xfrm>
            <a:off x="5943600" y="2362200"/>
            <a:ext cx="2581275" cy="2981325"/>
          </a:xfrm>
          <a:prstGeom prst="rect">
            <a:avLst/>
          </a:prstGeom>
          <a:noFill/>
          <a:ln w="9525">
            <a:noFill/>
            <a:miter lim="800000"/>
            <a:headEnd/>
            <a:tailEnd/>
          </a:ln>
        </p:spPr>
      </p:pic>
      <p:sp>
        <p:nvSpPr>
          <p:cNvPr id="2055" name="Text Box 10"/>
          <p:cNvSpPr txBox="1">
            <a:spLocks noChangeArrowheads="1"/>
          </p:cNvSpPr>
          <p:nvPr/>
        </p:nvSpPr>
        <p:spPr bwMode="auto">
          <a:xfrm>
            <a:off x="5089525" y="5141913"/>
            <a:ext cx="3749675" cy="641350"/>
          </a:xfrm>
          <a:prstGeom prst="rect">
            <a:avLst/>
          </a:prstGeom>
          <a:noFill/>
          <a:ln w="9525">
            <a:noFill/>
            <a:miter lim="800000"/>
            <a:headEnd/>
            <a:tailEnd/>
          </a:ln>
        </p:spPr>
        <p:txBody>
          <a:bodyPr>
            <a:spAutoFit/>
          </a:bodyPr>
          <a:lstStyle/>
          <a:p>
            <a:r>
              <a:rPr lang="en-US"/>
              <a:t>The extra mass turns into energy holding the atom together.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sz="3800" smtClean="0"/>
              <a:t>Mass Defect – </a:t>
            </a:r>
            <a:br>
              <a:rPr lang="en-US" sz="3800" smtClean="0"/>
            </a:br>
            <a:r>
              <a:rPr lang="en-US" sz="3800" smtClean="0"/>
              <a:t>Example</a:t>
            </a:r>
          </a:p>
        </p:txBody>
      </p:sp>
      <p:pic>
        <p:nvPicPr>
          <p:cNvPr id="22531" name="Picture 4" descr="massdefect"/>
          <p:cNvPicPr>
            <a:picLocks noChangeAspect="1" noChangeArrowheads="1"/>
          </p:cNvPicPr>
          <p:nvPr/>
        </p:nvPicPr>
        <p:blipFill>
          <a:blip r:embed="rId2" cstate="print"/>
          <a:srcRect/>
          <a:stretch>
            <a:fillRect/>
          </a:stretch>
        </p:blipFill>
        <p:spPr bwMode="auto">
          <a:xfrm>
            <a:off x="609600" y="2209800"/>
            <a:ext cx="3141663" cy="3886200"/>
          </a:xfrm>
          <a:prstGeom prst="rect">
            <a:avLst/>
          </a:prstGeom>
          <a:noFill/>
          <a:ln w="9525">
            <a:noFill/>
            <a:miter lim="800000"/>
            <a:headEnd/>
            <a:tailEnd/>
          </a:ln>
        </p:spPr>
      </p:pic>
      <p:pic>
        <p:nvPicPr>
          <p:cNvPr id="22532" name="Picture 5"/>
          <p:cNvPicPr>
            <a:picLocks noChangeAspect="1" noChangeArrowheads="1"/>
          </p:cNvPicPr>
          <p:nvPr/>
        </p:nvPicPr>
        <p:blipFill>
          <a:blip r:embed="rId3" cstate="print"/>
          <a:srcRect/>
          <a:stretch>
            <a:fillRect/>
          </a:stretch>
        </p:blipFill>
        <p:spPr bwMode="auto">
          <a:xfrm>
            <a:off x="2286000" y="838200"/>
            <a:ext cx="6553200" cy="1301750"/>
          </a:xfrm>
          <a:prstGeom prst="rect">
            <a:avLst/>
          </a:prstGeom>
          <a:noFill/>
          <a:ln w="9525">
            <a:noFill/>
            <a:miter lim="800000"/>
            <a:headEnd/>
            <a:tailEnd/>
          </a:ln>
        </p:spPr>
      </p:pic>
      <p:pic>
        <p:nvPicPr>
          <p:cNvPr id="22533" name="Picture 6"/>
          <p:cNvPicPr>
            <a:picLocks noChangeAspect="1" noChangeArrowheads="1"/>
          </p:cNvPicPr>
          <p:nvPr/>
        </p:nvPicPr>
        <p:blipFill>
          <a:blip r:embed="rId4" cstate="print"/>
          <a:srcRect/>
          <a:stretch>
            <a:fillRect/>
          </a:stretch>
        </p:blipFill>
        <p:spPr bwMode="auto">
          <a:xfrm>
            <a:off x="4419600" y="381000"/>
            <a:ext cx="3068638" cy="474663"/>
          </a:xfrm>
          <a:prstGeom prst="rect">
            <a:avLst/>
          </a:prstGeom>
          <a:noFill/>
          <a:ln w="9525">
            <a:noFill/>
            <a:miter lim="800000"/>
            <a:headEnd/>
            <a:tailEnd/>
          </a:ln>
        </p:spPr>
      </p:pic>
      <p:pic>
        <p:nvPicPr>
          <p:cNvPr id="22534" name="Picture 7" descr="fig2-V"/>
          <p:cNvPicPr>
            <a:picLocks noChangeAspect="1" noChangeArrowheads="1"/>
          </p:cNvPicPr>
          <p:nvPr/>
        </p:nvPicPr>
        <p:blipFill>
          <a:blip r:embed="rId5" cstate="print"/>
          <a:srcRect/>
          <a:stretch>
            <a:fillRect/>
          </a:stretch>
        </p:blipFill>
        <p:spPr bwMode="auto">
          <a:xfrm>
            <a:off x="4343400" y="2286000"/>
            <a:ext cx="3962400" cy="2468563"/>
          </a:xfrm>
          <a:prstGeom prst="rect">
            <a:avLst/>
          </a:prstGeom>
          <a:noFill/>
          <a:ln w="9525">
            <a:noFill/>
            <a:miter lim="800000"/>
            <a:headEnd/>
            <a:tailEnd/>
          </a:ln>
        </p:spPr>
      </p:pic>
      <p:pic>
        <p:nvPicPr>
          <p:cNvPr id="22535" name="Picture 8"/>
          <p:cNvPicPr>
            <a:picLocks noChangeAspect="1" noChangeArrowheads="1"/>
          </p:cNvPicPr>
          <p:nvPr/>
        </p:nvPicPr>
        <p:blipFill>
          <a:blip r:embed="rId6" cstate="print"/>
          <a:srcRect/>
          <a:stretch>
            <a:fillRect/>
          </a:stretch>
        </p:blipFill>
        <p:spPr bwMode="auto">
          <a:xfrm>
            <a:off x="4648200" y="4419600"/>
            <a:ext cx="3048000" cy="1481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Life and Atoms</a:t>
            </a:r>
          </a:p>
        </p:txBody>
      </p:sp>
      <p:sp>
        <p:nvSpPr>
          <p:cNvPr id="14339" name="Rectangle 3"/>
          <p:cNvSpPr>
            <a:spLocks noGrp="1" noChangeArrowheads="1"/>
          </p:cNvSpPr>
          <p:nvPr>
            <p:ph type="body" idx="1"/>
          </p:nvPr>
        </p:nvSpPr>
        <p:spPr>
          <a:xfrm>
            <a:off x="457200" y="1066800"/>
            <a:ext cx="4800600" cy="4530725"/>
          </a:xfrm>
        </p:spPr>
        <p:txBody>
          <a:bodyPr/>
          <a:lstStyle/>
          <a:p>
            <a:pPr eaLnBrk="1" hangingPunct="1">
              <a:lnSpc>
                <a:spcPct val="90000"/>
              </a:lnSpc>
              <a:buFont typeface="Wingdings" pitchFamily="2" charset="2"/>
              <a:buNone/>
            </a:pPr>
            <a:r>
              <a:rPr lang="en-US" sz="2100" smtClean="0"/>
              <a:t>Every time you breathe you are taking in atoms. Oxygen atoms to be exact. </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These atoms react with the blood and are carried to every cell in your body for various reactions you need to survive. </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Likewise, every time you breathe out carbon dioxide atoms are released.</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endParaRPr lang="en-US" sz="2100" b="1" smtClean="0"/>
          </a:p>
          <a:p>
            <a:pPr eaLnBrk="1" hangingPunct="1">
              <a:lnSpc>
                <a:spcPct val="90000"/>
              </a:lnSpc>
              <a:buFont typeface="Wingdings" pitchFamily="2" charset="2"/>
              <a:buNone/>
            </a:pPr>
            <a:endParaRPr lang="en-US" sz="2100" b="1" smtClean="0"/>
          </a:p>
        </p:txBody>
      </p:sp>
      <p:pic>
        <p:nvPicPr>
          <p:cNvPr id="14340" name="Picture 4"/>
          <p:cNvPicPr>
            <a:picLocks noChangeAspect="1" noChangeArrowheads="1"/>
          </p:cNvPicPr>
          <p:nvPr/>
        </p:nvPicPr>
        <p:blipFill>
          <a:blip r:embed="rId2" cstate="print"/>
          <a:srcRect/>
          <a:stretch>
            <a:fillRect/>
          </a:stretch>
        </p:blipFill>
        <p:spPr bwMode="auto">
          <a:xfrm>
            <a:off x="5410200" y="914400"/>
            <a:ext cx="2994025" cy="288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The Atom</a:t>
            </a:r>
          </a:p>
        </p:txBody>
      </p:sp>
      <p:sp>
        <p:nvSpPr>
          <p:cNvPr id="15363" name="Rectangle 3"/>
          <p:cNvSpPr>
            <a:spLocks noGrp="1" noChangeArrowheads="1"/>
          </p:cNvSpPr>
          <p:nvPr>
            <p:ph type="body" idx="1"/>
          </p:nvPr>
        </p:nvSpPr>
        <p:spPr>
          <a:xfrm>
            <a:off x="457200" y="1600200"/>
            <a:ext cx="4495800" cy="4530725"/>
          </a:xfrm>
        </p:spPr>
        <p:txBody>
          <a:bodyPr/>
          <a:lstStyle/>
          <a:p>
            <a:pPr eaLnBrk="1" hangingPunct="1">
              <a:lnSpc>
                <a:spcPct val="90000"/>
              </a:lnSpc>
              <a:buFont typeface="Wingdings" pitchFamily="2" charset="2"/>
              <a:buNone/>
            </a:pPr>
            <a:r>
              <a:rPr lang="en-US" sz="2100" smtClean="0"/>
              <a:t>As you probably already know an atom is the building block of all matter. </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It has a nucleus with protons and neutrons and an electron cloud outside of the nucleus where electrons are orbiting and MOVING.</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Depending on the ELEMENT, the amount of electrons differs as well as the amounts of orbits surrounding the atom.</a:t>
            </a:r>
          </a:p>
        </p:txBody>
      </p:sp>
      <p:pic>
        <p:nvPicPr>
          <p:cNvPr id="15364" name="Picture 4"/>
          <p:cNvPicPr>
            <a:picLocks noChangeAspect="1" noChangeArrowheads="1"/>
          </p:cNvPicPr>
          <p:nvPr/>
        </p:nvPicPr>
        <p:blipFill>
          <a:blip r:embed="rId2" cstate="print"/>
          <a:srcRect/>
          <a:stretch>
            <a:fillRect/>
          </a:stretch>
        </p:blipFill>
        <p:spPr bwMode="auto">
          <a:xfrm>
            <a:off x="5638800" y="1752600"/>
            <a:ext cx="2857500" cy="412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smtClean="0"/>
              <a:t>When the atom gets excited or NOT</a:t>
            </a:r>
          </a:p>
        </p:txBody>
      </p:sp>
      <p:sp>
        <p:nvSpPr>
          <p:cNvPr id="16387" name="Rectangle 3"/>
          <p:cNvSpPr>
            <a:spLocks noGrp="1" noChangeArrowheads="1"/>
          </p:cNvSpPr>
          <p:nvPr>
            <p:ph type="body" idx="1"/>
          </p:nvPr>
        </p:nvSpPr>
        <p:spPr>
          <a:xfrm>
            <a:off x="609600" y="3429000"/>
            <a:ext cx="8077200" cy="2701925"/>
          </a:xfrm>
        </p:spPr>
        <p:txBody>
          <a:bodyPr/>
          <a:lstStyle/>
          <a:p>
            <a:pPr eaLnBrk="1" hangingPunct="1">
              <a:lnSpc>
                <a:spcPct val="90000"/>
              </a:lnSpc>
              <a:buFont typeface="Wingdings" pitchFamily="2" charset="2"/>
              <a:buNone/>
            </a:pPr>
            <a:r>
              <a:rPr lang="en-US" sz="2100" smtClean="0"/>
              <a:t>To help visualize the atom think of it like a ladder. The bottom of the ladder is called </a:t>
            </a:r>
            <a:r>
              <a:rPr lang="en-US" sz="2100" b="1" smtClean="0"/>
              <a:t>GROUND STATE </a:t>
            </a:r>
            <a:r>
              <a:rPr lang="en-US" sz="2100" smtClean="0"/>
              <a:t>where all electrons would like to exist.</a:t>
            </a:r>
          </a:p>
          <a:p>
            <a:pPr eaLnBrk="1" hangingPunct="1">
              <a:lnSpc>
                <a:spcPct val="90000"/>
              </a:lnSpc>
              <a:buFont typeface="Wingdings" pitchFamily="2" charset="2"/>
              <a:buNone/>
            </a:pPr>
            <a:r>
              <a:rPr lang="en-US" sz="2100" smtClean="0"/>
              <a:t> If energy is </a:t>
            </a:r>
            <a:r>
              <a:rPr lang="en-US" sz="2100" b="1" smtClean="0"/>
              <a:t>ABSORBED </a:t>
            </a:r>
            <a:r>
              <a:rPr lang="en-US" sz="2100" smtClean="0"/>
              <a:t>it moves to a new rung on the ladder or </a:t>
            </a:r>
            <a:r>
              <a:rPr lang="en-US" sz="2100" b="1" smtClean="0"/>
              <a:t>ENERGY LEVEL </a:t>
            </a:r>
            <a:r>
              <a:rPr lang="en-US" sz="2100" smtClean="0"/>
              <a:t>called an </a:t>
            </a:r>
            <a:r>
              <a:rPr lang="en-US" sz="2100" b="1" smtClean="0"/>
              <a:t>EXCITED STATE</a:t>
            </a:r>
            <a:r>
              <a:rPr lang="en-US" sz="2100" smtClean="0"/>
              <a:t>. This state is AWAY from the nucleus. </a:t>
            </a:r>
          </a:p>
          <a:p>
            <a:pPr eaLnBrk="1" hangingPunct="1">
              <a:lnSpc>
                <a:spcPct val="90000"/>
              </a:lnSpc>
              <a:buFont typeface="Wingdings" pitchFamily="2" charset="2"/>
              <a:buNone/>
            </a:pPr>
            <a:r>
              <a:rPr lang="en-US" sz="2100" smtClean="0"/>
              <a:t>As energy is </a:t>
            </a:r>
            <a:r>
              <a:rPr lang="en-US" sz="2100" b="1" smtClean="0"/>
              <a:t>RELEASED </a:t>
            </a:r>
            <a:r>
              <a:rPr lang="en-US" sz="2100" smtClean="0"/>
              <a:t>the electron can relax by moving to a new energy level or rung down the ladder.</a:t>
            </a:r>
          </a:p>
        </p:txBody>
      </p:sp>
      <p:pic>
        <p:nvPicPr>
          <p:cNvPr id="16388" name="Picture 4" descr="lec05_07"/>
          <p:cNvPicPr>
            <a:picLocks noChangeAspect="1" noChangeArrowheads="1"/>
          </p:cNvPicPr>
          <p:nvPr/>
        </p:nvPicPr>
        <p:blipFill>
          <a:blip r:embed="rId2" cstate="print"/>
          <a:srcRect/>
          <a:stretch>
            <a:fillRect/>
          </a:stretch>
        </p:blipFill>
        <p:spPr bwMode="auto">
          <a:xfrm>
            <a:off x="2362200" y="914400"/>
            <a:ext cx="4200525"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Energy Levels</a:t>
            </a:r>
          </a:p>
        </p:txBody>
      </p:sp>
      <p:sp>
        <p:nvSpPr>
          <p:cNvPr id="17411" name="Rectangle 3"/>
          <p:cNvSpPr>
            <a:spLocks noGrp="1" noChangeArrowheads="1"/>
          </p:cNvSpPr>
          <p:nvPr>
            <p:ph type="body" idx="1"/>
          </p:nvPr>
        </p:nvSpPr>
        <p:spPr>
          <a:xfrm>
            <a:off x="381000" y="990600"/>
            <a:ext cx="4419600" cy="5029200"/>
          </a:xfrm>
        </p:spPr>
        <p:txBody>
          <a:bodyPr/>
          <a:lstStyle/>
          <a:p>
            <a:pPr eaLnBrk="1" hangingPunct="1">
              <a:lnSpc>
                <a:spcPct val="80000"/>
              </a:lnSpc>
              <a:buFont typeface="Wingdings" pitchFamily="2" charset="2"/>
              <a:buNone/>
            </a:pPr>
            <a:r>
              <a:rPr lang="en-US" sz="1900" smtClean="0"/>
              <a:t>Yet something interesting happens as the electron travels from energy level to energy level.</a:t>
            </a:r>
          </a:p>
          <a:p>
            <a:pPr eaLnBrk="1" hangingPunct="1">
              <a:lnSpc>
                <a:spcPct val="80000"/>
              </a:lnSpc>
              <a:buFont typeface="Wingdings" pitchFamily="2" charset="2"/>
              <a:buNone/>
            </a:pPr>
            <a:endParaRPr lang="en-US" sz="1900" smtClean="0"/>
          </a:p>
          <a:p>
            <a:pPr eaLnBrk="1" hangingPunct="1">
              <a:lnSpc>
                <a:spcPct val="80000"/>
              </a:lnSpc>
              <a:buFont typeface="Wingdings" pitchFamily="2" charset="2"/>
              <a:buNone/>
            </a:pPr>
            <a:r>
              <a:rPr lang="en-US" sz="1900" smtClean="0"/>
              <a:t>If an electron is </a:t>
            </a:r>
            <a:r>
              <a:rPr lang="en-US" sz="1900" b="1" smtClean="0"/>
              <a:t>EXCITED</a:t>
            </a:r>
            <a:r>
              <a:rPr lang="en-US" sz="1900" smtClean="0"/>
              <a:t>, that means energy is </a:t>
            </a:r>
            <a:r>
              <a:rPr lang="en-US" sz="1900" b="1" smtClean="0"/>
              <a:t>ABSORBED </a:t>
            </a:r>
            <a:r>
              <a:rPr lang="en-US" sz="1900" smtClean="0"/>
              <a:t>and therefore a PHOTON is absorbed.</a:t>
            </a:r>
          </a:p>
          <a:p>
            <a:pPr eaLnBrk="1" hangingPunct="1">
              <a:lnSpc>
                <a:spcPct val="80000"/>
              </a:lnSpc>
              <a:buFont typeface="Wingdings" pitchFamily="2" charset="2"/>
              <a:buNone/>
            </a:pPr>
            <a:endParaRPr lang="en-US" sz="1900" smtClean="0"/>
          </a:p>
          <a:p>
            <a:pPr eaLnBrk="1" hangingPunct="1">
              <a:lnSpc>
                <a:spcPct val="80000"/>
              </a:lnSpc>
              <a:buFont typeface="Wingdings" pitchFamily="2" charset="2"/>
              <a:buNone/>
            </a:pPr>
            <a:r>
              <a:rPr lang="en-US" sz="1900" smtClean="0"/>
              <a:t>If an electron is </a:t>
            </a:r>
            <a:r>
              <a:rPr lang="en-US" sz="1900" b="1" smtClean="0"/>
              <a:t>DE-EXCITED</a:t>
            </a:r>
            <a:r>
              <a:rPr lang="en-US" sz="1900" smtClean="0"/>
              <a:t>, that means energy is </a:t>
            </a:r>
            <a:r>
              <a:rPr lang="en-US" sz="1900" b="1" smtClean="0"/>
              <a:t>RELEASED </a:t>
            </a:r>
            <a:r>
              <a:rPr lang="en-US" sz="1900" smtClean="0"/>
              <a:t>and therefore a photon is released.</a:t>
            </a:r>
          </a:p>
          <a:p>
            <a:pPr eaLnBrk="1" hangingPunct="1">
              <a:lnSpc>
                <a:spcPct val="80000"/>
              </a:lnSpc>
              <a:buFont typeface="Wingdings" pitchFamily="2" charset="2"/>
              <a:buNone/>
            </a:pPr>
            <a:endParaRPr lang="en-US" sz="1900" smtClean="0"/>
          </a:p>
          <a:p>
            <a:pPr eaLnBrk="1" hangingPunct="1">
              <a:lnSpc>
                <a:spcPct val="80000"/>
              </a:lnSpc>
              <a:buFont typeface="Wingdings" pitchFamily="2" charset="2"/>
              <a:buNone/>
            </a:pPr>
            <a:r>
              <a:rPr lang="en-US" sz="1900" smtClean="0"/>
              <a:t>We call these leaps from energy level to energy level QUANTUM LEAPS.</a:t>
            </a:r>
          </a:p>
          <a:p>
            <a:pPr eaLnBrk="1" hangingPunct="1">
              <a:lnSpc>
                <a:spcPct val="80000"/>
              </a:lnSpc>
              <a:buFont typeface="Wingdings" pitchFamily="2" charset="2"/>
              <a:buNone/>
            </a:pPr>
            <a:endParaRPr lang="en-US" sz="1900" smtClean="0"/>
          </a:p>
          <a:p>
            <a:pPr eaLnBrk="1" hangingPunct="1">
              <a:lnSpc>
                <a:spcPct val="80000"/>
              </a:lnSpc>
            </a:pPr>
            <a:endParaRPr lang="en-US" sz="1900" smtClean="0"/>
          </a:p>
          <a:p>
            <a:pPr eaLnBrk="1" hangingPunct="1">
              <a:lnSpc>
                <a:spcPct val="80000"/>
              </a:lnSpc>
              <a:buFont typeface="Wingdings" pitchFamily="2" charset="2"/>
              <a:buNone/>
            </a:pPr>
            <a:r>
              <a:rPr lang="en-US" sz="1900" smtClean="0"/>
              <a:t>Since a PHOTON is emitted that means that it MUST have a certain wavelength.</a:t>
            </a:r>
          </a:p>
        </p:txBody>
      </p:sp>
      <p:pic>
        <p:nvPicPr>
          <p:cNvPr id="17412" name="Picture 5" descr="lec05_03"/>
          <p:cNvPicPr>
            <a:picLocks noChangeAspect="1" noChangeArrowheads="1"/>
          </p:cNvPicPr>
          <p:nvPr/>
        </p:nvPicPr>
        <p:blipFill>
          <a:blip r:embed="rId2" cstate="print"/>
          <a:srcRect/>
          <a:stretch>
            <a:fillRect/>
          </a:stretch>
        </p:blipFill>
        <p:spPr bwMode="auto">
          <a:xfrm>
            <a:off x="4876800" y="609600"/>
            <a:ext cx="3476625" cy="2124075"/>
          </a:xfrm>
          <a:prstGeom prst="rect">
            <a:avLst/>
          </a:prstGeom>
          <a:noFill/>
          <a:ln w="9525">
            <a:noFill/>
            <a:miter lim="800000"/>
            <a:headEnd/>
            <a:tailEnd/>
          </a:ln>
        </p:spPr>
      </p:pic>
      <p:pic>
        <p:nvPicPr>
          <p:cNvPr id="17413" name="Picture 6" descr="288px-Bohr_atom_model_English"/>
          <p:cNvPicPr>
            <a:picLocks noChangeAspect="1" noChangeArrowheads="1"/>
          </p:cNvPicPr>
          <p:nvPr/>
        </p:nvPicPr>
        <p:blipFill>
          <a:blip r:embed="rId3" cstate="print"/>
          <a:srcRect/>
          <a:stretch>
            <a:fillRect/>
          </a:stretch>
        </p:blipFill>
        <p:spPr bwMode="auto">
          <a:xfrm>
            <a:off x="5257800" y="2895600"/>
            <a:ext cx="30480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Energy of the Photon</a:t>
            </a:r>
          </a:p>
        </p:txBody>
      </p:sp>
      <p:sp>
        <p:nvSpPr>
          <p:cNvPr id="18435" name="Rectangle 3"/>
          <p:cNvSpPr>
            <a:spLocks noGrp="1" noChangeArrowheads="1"/>
          </p:cNvSpPr>
          <p:nvPr>
            <p:ph type="body" idx="1"/>
          </p:nvPr>
        </p:nvSpPr>
        <p:spPr>
          <a:xfrm>
            <a:off x="457200" y="1066800"/>
            <a:ext cx="4876800" cy="2819400"/>
          </a:xfrm>
        </p:spPr>
        <p:txBody>
          <a:bodyPr/>
          <a:lstStyle/>
          <a:p>
            <a:pPr eaLnBrk="1" hangingPunct="1">
              <a:buFont typeface="Wingdings" pitchFamily="2" charset="2"/>
              <a:buNone/>
            </a:pPr>
            <a:r>
              <a:rPr lang="en-US" sz="2600" smtClean="0"/>
              <a:t>We can calculate the </a:t>
            </a:r>
            <a:r>
              <a:rPr lang="en-US" sz="2600" b="1" smtClean="0">
                <a:solidFill>
                  <a:srgbClr val="FF0000"/>
                </a:solidFill>
              </a:rPr>
              <a:t>ENERGY</a:t>
            </a:r>
            <a:r>
              <a:rPr lang="en-US" sz="2600" smtClean="0"/>
              <a:t> of the released or absorbed photon provided we know the initial and final state of the electron that jumps energy levels.</a:t>
            </a:r>
          </a:p>
        </p:txBody>
      </p:sp>
      <p:pic>
        <p:nvPicPr>
          <p:cNvPr id="18436" name="Picture 4" descr="bohratom"/>
          <p:cNvPicPr>
            <a:picLocks noChangeAspect="1" noChangeArrowheads="1"/>
          </p:cNvPicPr>
          <p:nvPr/>
        </p:nvPicPr>
        <p:blipFill>
          <a:blip r:embed="rId2" cstate="print"/>
          <a:srcRect/>
          <a:stretch>
            <a:fillRect/>
          </a:stretch>
        </p:blipFill>
        <p:spPr bwMode="auto">
          <a:xfrm>
            <a:off x="533400" y="3473450"/>
            <a:ext cx="4572000" cy="2636838"/>
          </a:xfrm>
          <a:prstGeom prst="rect">
            <a:avLst/>
          </a:prstGeom>
          <a:noFill/>
          <a:ln w="9525">
            <a:noFill/>
            <a:miter lim="800000"/>
            <a:headEnd/>
            <a:tailEnd/>
          </a:ln>
        </p:spPr>
      </p:pic>
      <p:pic>
        <p:nvPicPr>
          <p:cNvPr id="18437" name="Picture 5" descr="spect_energylevels"/>
          <p:cNvPicPr>
            <a:picLocks noChangeAspect="1" noChangeArrowheads="1"/>
          </p:cNvPicPr>
          <p:nvPr/>
        </p:nvPicPr>
        <p:blipFill>
          <a:blip r:embed="rId3" cstate="print"/>
          <a:srcRect/>
          <a:stretch>
            <a:fillRect/>
          </a:stretch>
        </p:blipFill>
        <p:spPr bwMode="auto">
          <a:xfrm>
            <a:off x="5257800" y="381000"/>
            <a:ext cx="3476625" cy="2085975"/>
          </a:xfrm>
          <a:prstGeom prst="rect">
            <a:avLst/>
          </a:prstGeom>
          <a:noFill/>
          <a:ln w="9525">
            <a:noFill/>
            <a:miter lim="800000"/>
            <a:headEnd/>
            <a:tailEnd/>
          </a:ln>
        </p:spPr>
      </p:pic>
      <p:pic>
        <p:nvPicPr>
          <p:cNvPr id="18438" name="Picture 6"/>
          <p:cNvPicPr>
            <a:picLocks noChangeAspect="1" noChangeArrowheads="1"/>
          </p:cNvPicPr>
          <p:nvPr/>
        </p:nvPicPr>
        <p:blipFill>
          <a:blip r:embed="rId4" cstate="print"/>
          <a:srcRect/>
          <a:stretch>
            <a:fillRect/>
          </a:stretch>
        </p:blipFill>
        <p:spPr bwMode="auto">
          <a:xfrm>
            <a:off x="5105400" y="3200400"/>
            <a:ext cx="3200400" cy="1385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mtClean="0"/>
              <a:t>Einstein – Energy/Mass Equivalence</a:t>
            </a:r>
          </a:p>
        </p:txBody>
      </p:sp>
      <p:sp>
        <p:nvSpPr>
          <p:cNvPr id="19459" name="Rectangle 3"/>
          <p:cNvSpPr>
            <a:spLocks noGrp="1" noChangeArrowheads="1"/>
          </p:cNvSpPr>
          <p:nvPr>
            <p:ph type="body" idx="1"/>
          </p:nvPr>
        </p:nvSpPr>
        <p:spPr>
          <a:xfrm>
            <a:off x="3352800" y="1143000"/>
            <a:ext cx="5562600" cy="1981200"/>
          </a:xfrm>
        </p:spPr>
        <p:txBody>
          <a:bodyPr/>
          <a:lstStyle/>
          <a:p>
            <a:pPr eaLnBrk="1" hangingPunct="1">
              <a:lnSpc>
                <a:spcPct val="90000"/>
              </a:lnSpc>
              <a:buFont typeface="Wingdings" pitchFamily="2" charset="2"/>
              <a:buNone/>
            </a:pPr>
            <a:r>
              <a:rPr lang="en-US" sz="2100" smtClean="0"/>
              <a:t>In 1905, Albert Einstein publishes a 2</a:t>
            </a:r>
            <a:r>
              <a:rPr lang="en-US" sz="2100" baseline="30000" smtClean="0"/>
              <a:t>nd</a:t>
            </a:r>
            <a:r>
              <a:rPr lang="en-US" sz="2100" smtClean="0"/>
              <a:t> major theory called the </a:t>
            </a:r>
            <a:r>
              <a:rPr lang="en-US" sz="2100" b="1" smtClean="0">
                <a:solidFill>
                  <a:srgbClr val="FF0000"/>
                </a:solidFill>
              </a:rPr>
              <a:t>Energy-Mass Equivalence</a:t>
            </a:r>
            <a:r>
              <a:rPr lang="en-US" sz="2100" smtClean="0"/>
              <a:t> in a paper called, “Does the inertia of a body depend on its energy content?”</a:t>
            </a:r>
          </a:p>
        </p:txBody>
      </p:sp>
      <p:pic>
        <p:nvPicPr>
          <p:cNvPr id="19460" name="Picture 4" descr="einstein_580x"/>
          <p:cNvPicPr>
            <a:picLocks noChangeAspect="1" noChangeArrowheads="1"/>
          </p:cNvPicPr>
          <p:nvPr/>
        </p:nvPicPr>
        <p:blipFill>
          <a:blip r:embed="rId2" cstate="print"/>
          <a:srcRect/>
          <a:stretch>
            <a:fillRect/>
          </a:stretch>
        </p:blipFill>
        <p:spPr bwMode="auto">
          <a:xfrm>
            <a:off x="914400" y="990600"/>
            <a:ext cx="2420938" cy="3295650"/>
          </a:xfrm>
          <a:prstGeom prst="rect">
            <a:avLst/>
          </a:prstGeom>
          <a:noFill/>
          <a:ln w="9525">
            <a:noFill/>
            <a:miter lim="800000"/>
            <a:headEnd/>
            <a:tailEnd/>
          </a:ln>
        </p:spPr>
      </p:pic>
      <p:pic>
        <p:nvPicPr>
          <p:cNvPr id="19461" name="Picture 5" descr="E=mc2"/>
          <p:cNvPicPr>
            <a:picLocks noChangeAspect="1" noChangeArrowheads="1"/>
          </p:cNvPicPr>
          <p:nvPr/>
        </p:nvPicPr>
        <p:blipFill>
          <a:blip r:embed="rId3" cstate="print"/>
          <a:srcRect/>
          <a:stretch>
            <a:fillRect/>
          </a:stretch>
        </p:blipFill>
        <p:spPr bwMode="auto">
          <a:xfrm>
            <a:off x="3657600" y="2667000"/>
            <a:ext cx="4495800" cy="337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smtClean="0"/>
              <a:t>Einstein – Energy/Mass Equivalence</a:t>
            </a:r>
          </a:p>
        </p:txBody>
      </p:sp>
      <p:sp>
        <p:nvSpPr>
          <p:cNvPr id="20483" name="Rectangle 3"/>
          <p:cNvSpPr>
            <a:spLocks noGrp="1" noChangeArrowheads="1"/>
          </p:cNvSpPr>
          <p:nvPr>
            <p:ph type="body" idx="1"/>
          </p:nvPr>
        </p:nvSpPr>
        <p:spPr>
          <a:xfrm>
            <a:off x="381000" y="1143000"/>
            <a:ext cx="8229600" cy="2362200"/>
          </a:xfrm>
        </p:spPr>
        <p:txBody>
          <a:bodyPr/>
          <a:lstStyle/>
          <a:p>
            <a:pPr eaLnBrk="1" hangingPunct="1">
              <a:lnSpc>
                <a:spcPct val="80000"/>
              </a:lnSpc>
              <a:buFont typeface="Wingdings" pitchFamily="2" charset="2"/>
              <a:buNone/>
            </a:pPr>
            <a:r>
              <a:rPr lang="en-US" sz="2600" smtClean="0"/>
              <a:t>Looking closely at Einstein’s equation we see that he postulated that mass held an enormous amount of energy within itself. We call this energy </a:t>
            </a:r>
            <a:r>
              <a:rPr lang="en-US" sz="2600" smtClean="0">
                <a:solidFill>
                  <a:srgbClr val="FF0000"/>
                </a:solidFill>
              </a:rPr>
              <a:t>BINDING ENERGY</a:t>
            </a:r>
            <a:r>
              <a:rPr lang="en-US" sz="2600" smtClean="0"/>
              <a:t> or Rest mass energy as it is the energy that holds the atom together when it is at rest. The large amount of energy comes from the fact that the speed of light is squared. </a:t>
            </a:r>
          </a:p>
        </p:txBody>
      </p:sp>
      <p:pic>
        <p:nvPicPr>
          <p:cNvPr id="20484" name="Picture 4" descr="800px-Relativity3_Walk_of_Ideas_Berlin"/>
          <p:cNvPicPr>
            <a:picLocks noChangeAspect="1" noChangeArrowheads="1"/>
          </p:cNvPicPr>
          <p:nvPr/>
        </p:nvPicPr>
        <p:blipFill>
          <a:blip r:embed="rId2" cstate="print"/>
          <a:srcRect/>
          <a:stretch>
            <a:fillRect/>
          </a:stretch>
        </p:blipFill>
        <p:spPr bwMode="auto">
          <a:xfrm>
            <a:off x="2057400" y="3505200"/>
            <a:ext cx="6400800" cy="2392363"/>
          </a:xfrm>
          <a:prstGeom prst="rect">
            <a:avLst/>
          </a:prstGeom>
          <a:noFill/>
          <a:ln w="9525">
            <a:noFill/>
            <a:miter lim="800000"/>
            <a:headEnd/>
            <a:tailEnd/>
          </a:ln>
        </p:spPr>
      </p:pic>
      <p:sp>
        <p:nvSpPr>
          <p:cNvPr id="20485" name="Freeform 8"/>
          <p:cNvSpPr>
            <a:spLocks/>
          </p:cNvSpPr>
          <p:nvPr/>
        </p:nvSpPr>
        <p:spPr bwMode="auto">
          <a:xfrm>
            <a:off x="88900" y="2286000"/>
            <a:ext cx="1892300" cy="2997200"/>
          </a:xfrm>
          <a:custGeom>
            <a:avLst/>
            <a:gdLst>
              <a:gd name="T0" fmla="*/ 2147483647 w 1192"/>
              <a:gd name="T1" fmla="*/ 0 h 1888"/>
              <a:gd name="T2" fmla="*/ 2147483647 w 1192"/>
              <a:gd name="T3" fmla="*/ 2147483647 h 1888"/>
              <a:gd name="T4" fmla="*/ 2147483647 w 1192"/>
              <a:gd name="T5" fmla="*/ 2147483647 h 1888"/>
              <a:gd name="T6" fmla="*/ 0 60000 65536"/>
              <a:gd name="T7" fmla="*/ 0 60000 65536"/>
              <a:gd name="T8" fmla="*/ 0 60000 65536"/>
              <a:gd name="T9" fmla="*/ 0 w 1192"/>
              <a:gd name="T10" fmla="*/ 0 h 1888"/>
              <a:gd name="T11" fmla="*/ 1192 w 1192"/>
              <a:gd name="T12" fmla="*/ 1888 h 1888"/>
            </a:gdLst>
            <a:ahLst/>
            <a:cxnLst>
              <a:cxn ang="T6">
                <a:pos x="T0" y="T1"/>
              </a:cxn>
              <a:cxn ang="T7">
                <a:pos x="T2" y="T3"/>
              </a:cxn>
              <a:cxn ang="T8">
                <a:pos x="T4" y="T5"/>
              </a:cxn>
            </a:cxnLst>
            <a:rect l="T9" t="T10" r="T11" b="T12"/>
            <a:pathLst>
              <a:path w="1192" h="1888">
                <a:moveTo>
                  <a:pt x="376" y="0"/>
                </a:moveTo>
                <a:cubicBezTo>
                  <a:pt x="188" y="688"/>
                  <a:pt x="0" y="1376"/>
                  <a:pt x="136" y="1632"/>
                </a:cubicBezTo>
                <a:cubicBezTo>
                  <a:pt x="272" y="1888"/>
                  <a:pt x="1024" y="1552"/>
                  <a:pt x="1192" y="1536"/>
                </a:cubicBezTo>
              </a:path>
            </a:pathLst>
          </a:custGeom>
          <a:noFill/>
          <a:ln w="25400">
            <a:solidFill>
              <a:srgbClr val="FF0000"/>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Energy Unit Check</a:t>
            </a:r>
          </a:p>
        </p:txBody>
      </p:sp>
      <p:graphicFrame>
        <p:nvGraphicFramePr>
          <p:cNvPr id="1026" name="Object 4"/>
          <p:cNvGraphicFramePr>
            <a:graphicFrameLocks noChangeAspect="1"/>
          </p:cNvGraphicFramePr>
          <p:nvPr>
            <p:ph idx="1"/>
          </p:nvPr>
        </p:nvGraphicFramePr>
        <p:xfrm>
          <a:off x="990600" y="1143000"/>
          <a:ext cx="5254625" cy="4064000"/>
        </p:xfrm>
        <a:graphic>
          <a:graphicData uri="http://schemas.openxmlformats.org/presentationml/2006/ole">
            <p:oleObj spid="_x0000_s9218" name="Equation" r:id="rId3" imgW="1905000" imgH="1473200" progId="Equation.3">
              <p:embed/>
            </p:oleObj>
          </a:graphicData>
        </a:graphic>
      </p:graphicFrame>
      <p:sp>
        <p:nvSpPr>
          <p:cNvPr id="1028" name="Line 6"/>
          <p:cNvSpPr>
            <a:spLocks noChangeShapeType="1"/>
          </p:cNvSpPr>
          <p:nvPr/>
        </p:nvSpPr>
        <p:spPr bwMode="auto">
          <a:xfrm>
            <a:off x="6248400" y="4800600"/>
            <a:ext cx="228600" cy="304800"/>
          </a:xfrm>
          <a:prstGeom prst="line">
            <a:avLst/>
          </a:prstGeom>
          <a:noFill/>
          <a:ln w="25400">
            <a:solidFill>
              <a:srgbClr val="FF0000"/>
            </a:solidFill>
            <a:round/>
            <a:headEnd/>
            <a:tailEnd/>
          </a:ln>
        </p:spPr>
        <p:txBody>
          <a:bodyPr/>
          <a:lstStyle/>
          <a:p>
            <a:endParaRPr lang="en-US"/>
          </a:p>
        </p:txBody>
      </p:sp>
      <p:sp>
        <p:nvSpPr>
          <p:cNvPr id="1029" name="Line 7"/>
          <p:cNvSpPr>
            <a:spLocks noChangeShapeType="1"/>
          </p:cNvSpPr>
          <p:nvPr/>
        </p:nvSpPr>
        <p:spPr bwMode="auto">
          <a:xfrm flipV="1">
            <a:off x="6477000" y="3200400"/>
            <a:ext cx="685800" cy="1905000"/>
          </a:xfrm>
          <a:prstGeom prst="line">
            <a:avLst/>
          </a:prstGeom>
          <a:noFill/>
          <a:ln w="25400">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537</Words>
  <Application>Microsoft Office PowerPoint</Application>
  <PresentationFormat>On-screen Show (4:3)</PresentationFormat>
  <Paragraphs>51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Microsoft Equation 3.0</vt:lpstr>
      <vt:lpstr>Paint Shop Pro Image</vt:lpstr>
      <vt:lpstr>Atomic &amp; Nuclear Physics</vt:lpstr>
      <vt:lpstr>Life and Atoms</vt:lpstr>
      <vt:lpstr>The Atom</vt:lpstr>
      <vt:lpstr>When the atom gets excited or NOT</vt:lpstr>
      <vt:lpstr>Energy Levels</vt:lpstr>
      <vt:lpstr>Energy of the Photon</vt:lpstr>
      <vt:lpstr>Einstein – Energy/Mass Equivalence</vt:lpstr>
      <vt:lpstr>Einstein – Energy/Mass Equivalence</vt:lpstr>
      <vt:lpstr>Energy Unit Check</vt:lpstr>
      <vt:lpstr>Mass Defect</vt:lpstr>
      <vt:lpstr>Mass Defect - Explained</vt:lpstr>
      <vt:lpstr>Mass Defect –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&amp; Nuclear Physics</dc:title>
  <dc:creator>DELL</dc:creator>
  <cp:lastModifiedBy>DELL</cp:lastModifiedBy>
  <cp:revision>1</cp:revision>
  <dcterms:created xsi:type="dcterms:W3CDTF">2020-10-22T09:39:02Z</dcterms:created>
  <dcterms:modified xsi:type="dcterms:W3CDTF">2020-10-22T09:43:43Z</dcterms:modified>
</cp:coreProperties>
</file>