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85" r:id="rId2"/>
    <p:sldId id="257" r:id="rId3"/>
    <p:sldId id="258" r:id="rId4"/>
    <p:sldId id="266" r:id="rId5"/>
    <p:sldId id="260" r:id="rId6"/>
    <p:sldId id="261" r:id="rId7"/>
    <p:sldId id="262" r:id="rId8"/>
    <p:sldId id="263" r:id="rId9"/>
    <p:sldId id="264" r:id="rId10"/>
    <p:sldId id="284" r:id="rId11"/>
    <p:sldId id="283" r:id="rId12"/>
    <p:sldId id="276" r:id="rId13"/>
    <p:sldId id="275" r:id="rId14"/>
    <p:sldId id="277" r:id="rId15"/>
    <p:sldId id="28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5A545-2CCC-4A76-BA63-74030A4747AF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758091-18D0-401D-A93D-51D643E2DA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927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7511D2D-3915-42C3-AC02-ACFA46CB4B87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739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B97BF6-B800-4925-8A1D-70E90CD1153A}" type="slidenum">
              <a:rPr lang="en-US"/>
              <a:pPr>
                <a:spcBef>
                  <a:spcPct val="0"/>
                </a:spcBef>
              </a:pPr>
              <a:t>15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795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87773D-9A67-4631-BF3E-0F7C03A219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02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  <p:sldLayoutId id="2147483669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828800" y="533400"/>
            <a:ext cx="883920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print SF" pitchFamily="2" charset="0"/>
              <a:sym typeface="Wingdings 2" pitchFamily="18" charset="2"/>
            </a:endParaRPr>
          </a:p>
          <a:p>
            <a:pPr algn="ctr">
              <a:defRPr/>
            </a:pP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print SF" pitchFamily="2" charset="0"/>
              <a:sym typeface="Wingdings 2" pitchFamily="18" charset="2"/>
            </a:endParaRPr>
          </a:p>
          <a:p>
            <a:pPr algn="ctr">
              <a:defRPr/>
            </a:pP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print SF" pitchFamily="2" charset="0"/>
              <a:sym typeface="Wingdings 2" pitchFamily="18" charset="2"/>
            </a:endParaRPr>
          </a:p>
          <a:p>
            <a:pPr algn="ctr">
              <a:defRPr/>
            </a:pPr>
            <a:r>
              <a:rPr lang="en-US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print SF" pitchFamily="2" charset="0"/>
                <a:sym typeface="Wingdings 2" pitchFamily="18" charset="2"/>
              </a:rPr>
              <a:t>Dr. T.K.THIRUMALAISAMY  </a:t>
            </a:r>
          </a:p>
          <a:p>
            <a:pPr algn="ctr">
              <a:defRPr/>
            </a:pPr>
            <a:r>
              <a:rPr lang="en-US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print SF" pitchFamily="2" charset="0"/>
                <a:sym typeface="Wingdings 2" pitchFamily="18" charset="2"/>
              </a:rPr>
              <a:t>Associate Professor</a:t>
            </a:r>
          </a:p>
          <a:p>
            <a:pPr algn="ctr">
              <a:defRPr/>
            </a:pPr>
            <a:r>
              <a:rPr lang="en-US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print SF" pitchFamily="2" charset="0"/>
                <a:sym typeface="Wingdings 2" pitchFamily="18" charset="2"/>
              </a:rPr>
              <a:t>P.G. Department of Physics</a:t>
            </a:r>
          </a:p>
          <a:p>
            <a:pPr algn="ctr">
              <a:defRPr/>
            </a:pPr>
            <a:r>
              <a:rPr lang="en-US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print SF" pitchFamily="2" charset="0"/>
                <a:sym typeface="Wingdings 2" pitchFamily="18" charset="2"/>
              </a:rPr>
              <a:t>H.K.R.H.College</a:t>
            </a:r>
          </a:p>
          <a:p>
            <a:pPr algn="ctr">
              <a:defRPr/>
            </a:pPr>
            <a:r>
              <a:rPr lang="en-US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print SF" pitchFamily="2" charset="0"/>
                <a:sym typeface="Wingdings 2" pitchFamily="18" charset="2"/>
              </a:rPr>
              <a:t>Uthamapalayam</a:t>
            </a:r>
            <a:endParaRPr lang="en-US" sz="2800" dirty="0">
              <a:solidFill>
                <a:srgbClr val="0070C0"/>
              </a:solidFill>
              <a:latin typeface="Arial" charset="0"/>
              <a:sym typeface="Wingdings 2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3742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PT – Biodiversity and Conservation PowerPoint presentation | free to  download - id: 5adddc-YzQ0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46" y="150791"/>
            <a:ext cx="11938716" cy="6554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814593" y="64624"/>
            <a:ext cx="4945585" cy="102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3600" b="1" dirty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Threats to Biodiversity</a:t>
            </a:r>
            <a:endParaRPr lang="en-GB" sz="3600" b="1" dirty="0">
              <a:solidFill>
                <a:srgbClr val="FFFF00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1926" y="1515481"/>
            <a:ext cx="10972876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Habitat </a:t>
            </a:r>
            <a:r>
              <a:rPr lang="en-US" sz="2400" b="1" dirty="0" smtClean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ta-IN" sz="2400" dirty="0" smtClean="0">
                <a:solidFill>
                  <a:srgbClr val="FFFF00"/>
                </a:solidFill>
              </a:rPr>
              <a:t>இயற்கையாக </a:t>
            </a:r>
            <a:r>
              <a:rPr lang="ta-IN" sz="2400" dirty="0">
                <a:solidFill>
                  <a:srgbClr val="FFFF00"/>
                </a:solidFill>
              </a:rPr>
              <a:t>செழித்து </a:t>
            </a:r>
            <a:r>
              <a:rPr lang="ta-IN" sz="2400" dirty="0" smtClean="0">
                <a:solidFill>
                  <a:srgbClr val="FFFF00"/>
                </a:solidFill>
              </a:rPr>
              <a:t>வளருமிடம்</a:t>
            </a:r>
            <a:r>
              <a:rPr lang="en-US" sz="2400" dirty="0" smtClean="0">
                <a:solidFill>
                  <a:srgbClr val="FFFF00"/>
                </a:solidFill>
              </a:rPr>
              <a:t>)</a:t>
            </a:r>
            <a:r>
              <a:rPr lang="ta-IN" sz="2400" dirty="0" smtClean="0">
                <a:solidFill>
                  <a:srgbClr val="FFFF00"/>
                </a:solidFill>
              </a:rPr>
              <a:t> </a:t>
            </a:r>
            <a:r>
              <a:rPr lang="en-US" sz="2800" b="1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Loss</a:t>
            </a:r>
          </a:p>
          <a:p>
            <a:pPr algn="just">
              <a:lnSpc>
                <a:spcPct val="200000"/>
              </a:lnSpc>
            </a:pPr>
            <a:r>
              <a:rPr lang="en-US" sz="2800" b="1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Poaching </a:t>
            </a:r>
            <a:r>
              <a:rPr lang="en-US" sz="2400" b="1" dirty="0" smtClean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ta-IN" sz="2400" dirty="0" smtClean="0">
                <a:solidFill>
                  <a:srgbClr val="FFFF00"/>
                </a:solidFill>
              </a:rPr>
              <a:t>சட்டவிரோதமாக வேட்டையாடுதல்</a:t>
            </a:r>
            <a:r>
              <a:rPr lang="en-US" sz="2400" dirty="0" smtClean="0">
                <a:solidFill>
                  <a:srgbClr val="FFFF00"/>
                </a:solidFill>
              </a:rPr>
              <a:t>)</a:t>
            </a:r>
            <a:r>
              <a:rPr lang="ta-IN" sz="2400" dirty="0" smtClean="0">
                <a:solidFill>
                  <a:srgbClr val="FFFF00"/>
                </a:solidFill>
              </a:rPr>
              <a:t> </a:t>
            </a:r>
            <a:r>
              <a:rPr lang="en-US" sz="2800" b="1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of </a:t>
            </a:r>
            <a:r>
              <a:rPr lang="en-US" sz="2800" b="1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Wild </a:t>
            </a:r>
            <a:r>
              <a:rPr lang="en-US" sz="2800" b="1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Animals</a:t>
            </a:r>
          </a:p>
          <a:p>
            <a:pPr algn="just">
              <a:lnSpc>
                <a:spcPct val="200000"/>
              </a:lnSpc>
            </a:pPr>
            <a:r>
              <a:rPr lang="en-US" sz="2800" b="1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Endangered Species </a:t>
            </a:r>
            <a:r>
              <a:rPr lang="en-US" sz="2400" b="1" dirty="0" smtClean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ta-IN" sz="2400" dirty="0" smtClean="0">
                <a:solidFill>
                  <a:srgbClr val="FFFF00"/>
                </a:solidFill>
              </a:rPr>
              <a:t>அருகிவரும் உயிரினங்கள்</a:t>
            </a:r>
            <a:r>
              <a:rPr lang="en-US" sz="2400" dirty="0" smtClean="0">
                <a:solidFill>
                  <a:srgbClr val="FFFF00"/>
                </a:solidFill>
              </a:rPr>
              <a:t>)</a:t>
            </a:r>
            <a:r>
              <a:rPr lang="ta-IN" sz="2400" dirty="0" smtClean="0">
                <a:solidFill>
                  <a:srgbClr val="FFFF00"/>
                </a:solidFill>
              </a:rPr>
              <a:t> </a:t>
            </a:r>
            <a:r>
              <a:rPr lang="en-US" sz="2800" b="1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of India</a:t>
            </a:r>
            <a:endParaRPr lang="en-GB" sz="2800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463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PT – Biodiversity and Conservation PowerPoint presentation | free to  download - id: 5adddc-YzQ0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84" y="53990"/>
            <a:ext cx="11938716" cy="6554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305319" y="2496718"/>
            <a:ext cx="809729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BIODIVERSITY CONSERVATION STRATEGIES</a:t>
            </a:r>
            <a:endParaRPr lang="en-US" sz="2800" b="1" dirty="0" smtClean="0"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In-situ </a:t>
            </a:r>
            <a:r>
              <a:rPr lang="en-US" sz="2800" b="1" dirty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conservation</a:t>
            </a:r>
            <a:endParaRPr lang="en-GB" sz="2800" b="1" dirty="0">
              <a:solidFill>
                <a:srgbClr val="FFFF00"/>
              </a:solidFill>
              <a:latin typeface="+mj-lt"/>
              <a:ea typeface="Times New Roman" panose="02020603050405020304" pitchFamily="18" charset="0"/>
            </a:endParaRPr>
          </a:p>
          <a:p>
            <a:pPr marR="0" lv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Ex-situ conservation</a:t>
            </a:r>
            <a:endParaRPr lang="en-GB" sz="2800" b="1" dirty="0">
              <a:solidFill>
                <a:srgbClr val="FFFF00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32727" y="-87148"/>
            <a:ext cx="6340197" cy="10254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600" b="1" dirty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Conservation of Biodiversity</a:t>
            </a:r>
            <a:endParaRPr lang="en-GB" sz="3600" dirty="0">
              <a:solidFill>
                <a:srgbClr val="FFFF00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05319" y="1285828"/>
            <a:ext cx="7095212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>
                <a:ea typeface="Times New Roman" panose="02020603050405020304" pitchFamily="18" charset="0"/>
              </a:rPr>
              <a:t>NEED FOR BIODIVERSITY </a:t>
            </a:r>
            <a:r>
              <a:rPr lang="en-US" sz="2800" b="1" dirty="0" smtClean="0">
                <a:ea typeface="Times New Roman" panose="02020603050405020304" pitchFamily="18" charset="0"/>
              </a:rPr>
              <a:t>CONSERVATION</a:t>
            </a:r>
            <a:endParaRPr lang="en-GB" sz="28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750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PT – Biodiversity and Conservation PowerPoint presentation | free to  download - id: 5adddc-YzQ0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84" y="53990"/>
            <a:ext cx="11938716" cy="6554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416676" y="2496718"/>
            <a:ext cx="898594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BIODIVERSITY CONSERVATION STRATEGIES</a:t>
            </a:r>
            <a:endParaRPr lang="en-US" sz="2800" b="1" dirty="0" smtClean="0"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In-situ conservation </a:t>
            </a:r>
            <a:r>
              <a:rPr lang="en-US" sz="2800" b="1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ta-IN" sz="2400" dirty="0" smtClean="0"/>
              <a:t>முன்னிருந்த </a:t>
            </a:r>
            <a:r>
              <a:rPr lang="ta-IN" sz="2400" dirty="0"/>
              <a:t>அதே </a:t>
            </a:r>
            <a:r>
              <a:rPr lang="ta-IN" sz="2400" dirty="0" smtClean="0"/>
              <a:t>இடத்தில்</a:t>
            </a:r>
            <a:r>
              <a:rPr lang="en-US" sz="2400" dirty="0" smtClean="0"/>
              <a:t>)</a:t>
            </a:r>
            <a:endParaRPr lang="en-GB" sz="2400" b="1" dirty="0">
              <a:solidFill>
                <a:srgbClr val="FFFF00"/>
              </a:solidFill>
              <a:latin typeface="+mj-lt"/>
              <a:ea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n-US" sz="2800" b="1" dirty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Ex-situ </a:t>
            </a:r>
            <a:r>
              <a:rPr lang="en-US" sz="2800" b="1" dirty="0" smtClean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conservation </a:t>
            </a:r>
            <a:r>
              <a:rPr lang="en-US" sz="2400" b="1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ta-IN" sz="2400" dirty="0" smtClean="0"/>
              <a:t>வெளியிட வளங்காப்பு</a:t>
            </a:r>
            <a:r>
              <a:rPr lang="en-US" sz="2400" dirty="0" smtClean="0"/>
              <a:t>)</a:t>
            </a:r>
            <a:endParaRPr lang="ta-IN" sz="2400" dirty="0"/>
          </a:p>
          <a:p>
            <a:pPr marR="0" lv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endParaRPr lang="en-GB" sz="2800" b="1" dirty="0">
              <a:solidFill>
                <a:srgbClr val="FFFF00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32727" y="-87148"/>
            <a:ext cx="6340197" cy="10254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600" b="1" dirty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Conservation of Biodiversity</a:t>
            </a:r>
            <a:endParaRPr lang="en-GB" sz="3600" dirty="0">
              <a:solidFill>
                <a:srgbClr val="FFFF00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75035" y="1307957"/>
            <a:ext cx="7095212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>
                <a:ea typeface="Times New Roman" panose="02020603050405020304" pitchFamily="18" charset="0"/>
              </a:rPr>
              <a:t>NEED FOR BIODIVERSITY </a:t>
            </a:r>
            <a:r>
              <a:rPr lang="en-US" sz="2800" b="1" dirty="0" smtClean="0">
                <a:ea typeface="Times New Roman" panose="02020603050405020304" pitchFamily="18" charset="0"/>
              </a:rPr>
              <a:t>CONSERVATION</a:t>
            </a:r>
            <a:endParaRPr lang="en-GB" sz="28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042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PT – Biodiversity and Conservation PowerPoint presentation | free to  download - id: 5adddc-YzQ0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84" y="53990"/>
            <a:ext cx="11938716" cy="6554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502277" y="1399250"/>
            <a:ext cx="11513712" cy="65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PROTECTED AREA CONCEPT: IN-SITU CONSERVATION PROGRAMME</a:t>
            </a:r>
            <a:endParaRPr lang="en-GB" sz="2800" dirty="0">
              <a:solidFill>
                <a:srgbClr val="FF0000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58876" y="2225125"/>
            <a:ext cx="8917826" cy="39703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>
                <a:latin typeface="+mj-lt"/>
                <a:ea typeface="Times New Roman" panose="02020603050405020304" pitchFamily="18" charset="0"/>
              </a:rPr>
              <a:t>Biosphere </a:t>
            </a:r>
            <a:r>
              <a:rPr lang="en-US" sz="2800" b="1" dirty="0" smtClean="0">
                <a:latin typeface="+mj-lt"/>
                <a:ea typeface="Times New Roman" panose="02020603050405020304" pitchFamily="18" charset="0"/>
              </a:rPr>
              <a:t>reserves</a:t>
            </a:r>
          </a:p>
          <a:p>
            <a:pPr algn="just">
              <a:lnSpc>
                <a:spcPct val="150000"/>
              </a:lnSpc>
            </a:pPr>
            <a:r>
              <a:rPr lang="en-US" sz="2800" b="1" dirty="0" smtClean="0">
                <a:latin typeface="+mj-lt"/>
              </a:rPr>
              <a:t>Sanctuaries</a:t>
            </a:r>
            <a:endParaRPr lang="en-GB" sz="2800" b="1" dirty="0" smtClean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en-US" sz="2800" b="1" dirty="0">
                <a:latin typeface="+mj-lt"/>
              </a:rPr>
              <a:t>National </a:t>
            </a:r>
            <a:r>
              <a:rPr lang="en-US" sz="2800" b="1" dirty="0" smtClean="0">
                <a:latin typeface="+mj-lt"/>
              </a:rPr>
              <a:t>Parks</a:t>
            </a:r>
          </a:p>
          <a:p>
            <a:pPr algn="just">
              <a:lnSpc>
                <a:spcPct val="150000"/>
              </a:lnSpc>
            </a:pPr>
            <a:r>
              <a:rPr lang="en-US" sz="2800" b="1" dirty="0">
                <a:latin typeface="+mj-lt"/>
              </a:rPr>
              <a:t>Project </a:t>
            </a:r>
            <a:r>
              <a:rPr lang="en-US" sz="2800" b="1" dirty="0" smtClean="0">
                <a:latin typeface="+mj-lt"/>
              </a:rPr>
              <a:t>Tiger</a:t>
            </a:r>
            <a:endParaRPr lang="en-GB" sz="2800" b="1" dirty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en-US" sz="2800" b="1" dirty="0">
                <a:latin typeface="+mj-lt"/>
              </a:rPr>
              <a:t>Crocodile breeding and conservation </a:t>
            </a:r>
            <a:r>
              <a:rPr lang="en-US" sz="2800" b="1" dirty="0" smtClean="0">
                <a:latin typeface="+mj-lt"/>
              </a:rPr>
              <a:t>programme</a:t>
            </a:r>
            <a:endParaRPr lang="en-GB" sz="2800" b="1" dirty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en-US" sz="2800" b="1" dirty="0">
                <a:latin typeface="+mj-lt"/>
              </a:rPr>
              <a:t>Project </a:t>
            </a:r>
            <a:r>
              <a:rPr lang="en-US" sz="2800" b="1" dirty="0" smtClean="0">
                <a:latin typeface="+mj-lt"/>
              </a:rPr>
              <a:t>Elephant</a:t>
            </a:r>
            <a:endParaRPr lang="en-GB" sz="2800" b="1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32727" y="-87148"/>
            <a:ext cx="6340197" cy="10254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600" b="1" dirty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Conservation of Biodiversity</a:t>
            </a:r>
            <a:endParaRPr lang="en-GB" sz="3600" dirty="0">
              <a:solidFill>
                <a:srgbClr val="FFFF00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312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PT – Biodiversity and Conservation PowerPoint presentation | free to  download - id: 5adddc-YzQ0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84" y="0"/>
            <a:ext cx="11938716" cy="6554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76518" y="1360141"/>
            <a:ext cx="11526591" cy="655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PROTECTED AREA CONCEPT: 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EX-SITU </a:t>
            </a:r>
            <a:r>
              <a:rPr lang="en-US" sz="2800" b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CONSERVATION PROGRAMME</a:t>
            </a:r>
            <a:endParaRPr lang="en-GB" sz="2800" b="1" dirty="0">
              <a:solidFill>
                <a:srgbClr val="FF0000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12434" y="2336382"/>
            <a:ext cx="3299301" cy="25957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>
                <a:latin typeface="+mj-lt"/>
                <a:ea typeface="Times New Roman" panose="02020603050405020304" pitchFamily="18" charset="0"/>
              </a:rPr>
              <a:t>Botanical </a:t>
            </a:r>
            <a:r>
              <a:rPr lang="en-US" sz="2800" b="1" dirty="0" smtClean="0">
                <a:latin typeface="+mj-lt"/>
                <a:ea typeface="Times New Roman" panose="02020603050405020304" pitchFamily="18" charset="0"/>
              </a:rPr>
              <a:t>Garden</a:t>
            </a:r>
          </a:p>
          <a:p>
            <a:pPr algn="just">
              <a:lnSpc>
                <a:spcPct val="150000"/>
              </a:lnSpc>
            </a:pPr>
            <a:r>
              <a:rPr lang="en-US" sz="2800" b="1" dirty="0">
                <a:latin typeface="+mj-lt"/>
              </a:rPr>
              <a:t>Zoological </a:t>
            </a:r>
            <a:r>
              <a:rPr lang="en-US" sz="2800" b="1" dirty="0" smtClean="0">
                <a:latin typeface="+mj-lt"/>
              </a:rPr>
              <a:t>Park</a:t>
            </a:r>
            <a:endParaRPr lang="en-GB" sz="2800" b="1" dirty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en-US" sz="2800" b="1" dirty="0">
                <a:latin typeface="+mj-lt"/>
              </a:rPr>
              <a:t>Seed </a:t>
            </a:r>
            <a:r>
              <a:rPr lang="en-US" sz="2800" b="1" dirty="0" smtClean="0">
                <a:latin typeface="+mj-lt"/>
              </a:rPr>
              <a:t>bank</a:t>
            </a:r>
            <a:endParaRPr lang="en-GB" sz="2800" b="1" dirty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en-US" sz="2800" b="1" dirty="0">
                <a:latin typeface="+mj-lt"/>
              </a:rPr>
              <a:t>Gene </a:t>
            </a:r>
            <a:r>
              <a:rPr lang="en-US" sz="2800" b="1" dirty="0" smtClean="0">
                <a:latin typeface="+mj-lt"/>
              </a:rPr>
              <a:t>bank</a:t>
            </a:r>
            <a:endParaRPr lang="en-GB" sz="2800" b="1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39447" y="5049357"/>
            <a:ext cx="586250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800" b="1" dirty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India as a Mega-Diversity Nation</a:t>
            </a:r>
            <a:endParaRPr lang="en-GB" sz="2800" dirty="0">
              <a:solidFill>
                <a:srgbClr val="FFFF00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32727" y="-87148"/>
            <a:ext cx="6340197" cy="10254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600" b="1" dirty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Conservation of Biodiversity</a:t>
            </a:r>
            <a:endParaRPr lang="en-GB" sz="3600" dirty="0">
              <a:solidFill>
                <a:srgbClr val="FFFF00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020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WordArt 2"/>
          <p:cNvSpPr>
            <a:spLocks noChangeArrowheads="1" noChangeShapeType="1" noTextEdit="1"/>
          </p:cNvSpPr>
          <p:nvPr/>
        </p:nvSpPr>
        <p:spPr bwMode="auto">
          <a:xfrm>
            <a:off x="1981200" y="1066800"/>
            <a:ext cx="8153400" cy="4648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GB" sz="3600" kern="10">
                <a:ln w="28575">
                  <a:solidFill>
                    <a:srgbClr val="00FFFF"/>
                  </a:solidFill>
                  <a:prstDash val="sysDot"/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4D0808"/>
                    </a:gs>
                    <a:gs pos="30000">
                      <a:srgbClr val="FF0300"/>
                    </a:gs>
                    <a:gs pos="55000">
                      <a:srgbClr val="FF7A00"/>
                    </a:gs>
                    <a:gs pos="100000">
                      <a:srgbClr val="FFF200"/>
                    </a:gs>
                  </a:gsLst>
                  <a:path path="rect">
                    <a:fillToRect l="50000" t="50000" r="50000" b="50000"/>
                  </a:path>
                </a:gradFill>
                <a:latin typeface="Impact" panose="020B080603090205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4737765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iodiversity - PowerPoint Template - SmileTemplate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04" y="154546"/>
            <a:ext cx="11835685" cy="649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7930725" y="2182493"/>
            <a:ext cx="4085264" cy="194733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5400" b="1" dirty="0" smtClean="0"/>
              <a:t>Biodiversity and</a:t>
            </a:r>
          </a:p>
          <a:p>
            <a:pPr marL="0" indent="0" algn="ctr">
              <a:buNone/>
            </a:pPr>
            <a:r>
              <a:rPr lang="en-US" sz="5400" b="1" dirty="0" smtClean="0"/>
              <a:t> India</a:t>
            </a:r>
            <a:endParaRPr lang="en-GB" sz="5400" dirty="0"/>
          </a:p>
        </p:txBody>
      </p:sp>
      <p:sp>
        <p:nvSpPr>
          <p:cNvPr id="2" name="Rectangle 1"/>
          <p:cNvSpPr/>
          <p:nvPr/>
        </p:nvSpPr>
        <p:spPr>
          <a:xfrm>
            <a:off x="9406865" y="614522"/>
            <a:ext cx="82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Unit-3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9981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IODIVERSITY |authorSTRE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20" y="269382"/>
            <a:ext cx="11598345" cy="634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59219" y="3466214"/>
            <a:ext cx="109090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“Biological diversity is the variability among living organisms from all sources including inter alia, terrestrial, marine and other aquatic ecosystems and the ecological complexes of which they are a part; this includes diversity within species and of ecosystems”.</a:t>
            </a:r>
            <a:endParaRPr lang="en-GB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078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PT – Biodiversity and Conservation PowerPoint presentation | free to  download - id: 5adddc-YzQ0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46" y="150791"/>
            <a:ext cx="11938716" cy="6554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721216" y="2125015"/>
            <a:ext cx="11075831" cy="3539430"/>
          </a:xfrm>
          <a:prstGeom prst="rect">
            <a:avLst/>
          </a:prstGeom>
          <a:solidFill>
            <a:srgbClr val="92D050"/>
          </a:solidFill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bg2"/>
                </a:solidFill>
              </a:rPr>
              <a:t>Biodiversity refers to the variety of plants and animals of an area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3200" b="1" dirty="0">
              <a:solidFill>
                <a:schemeClr val="bg2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bg2"/>
                </a:solidFill>
              </a:rPr>
              <a:t>Biodiversity is the degree of variety in nature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3200" b="1" dirty="0">
              <a:solidFill>
                <a:schemeClr val="bg2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bg2"/>
                </a:solidFill>
              </a:rPr>
              <a:t>It is the totality of genes, species and ecosystems in a region</a:t>
            </a:r>
            <a:endParaRPr lang="en-GB" sz="32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195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PT – Biodiversity and Conservation PowerPoint presentation | free to  download - id: 5adddc-YzQ0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46" y="150791"/>
            <a:ext cx="11938716" cy="6554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28034" y="365712"/>
            <a:ext cx="107924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400" b="1" dirty="0">
                <a:solidFill>
                  <a:schemeClr val="bg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knowledge of biodiversity is very important </a:t>
            </a:r>
            <a:r>
              <a:rPr lang="en-US" sz="2400" b="1" dirty="0" smtClean="0">
                <a:solidFill>
                  <a:schemeClr val="bg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</a:t>
            </a:r>
            <a:endParaRPr lang="en-GB" sz="2400" b="1" dirty="0">
              <a:solidFill>
                <a:schemeClr val="bg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800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Systematic studies on plants and </a:t>
            </a:r>
            <a:r>
              <a:rPr lang="en-US" sz="2800" b="1" dirty="0" smtClean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animals</a:t>
            </a:r>
            <a:endParaRPr lang="en-GB" sz="28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rgbClr val="FFFF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Identification </a:t>
            </a:r>
            <a:r>
              <a:rPr lang="en-US" sz="2800" b="1" dirty="0">
                <a:solidFill>
                  <a:srgbClr val="FFFF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hot </a:t>
            </a:r>
            <a:r>
              <a:rPr lang="en-US" sz="2800" b="1" dirty="0" smtClean="0">
                <a:solidFill>
                  <a:srgbClr val="FFFF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spots</a:t>
            </a:r>
          </a:p>
          <a:p>
            <a:pPr marL="342900" marR="0" lvl="0" indent="-3429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800" b="1" dirty="0" smtClean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Ecosystem studies</a:t>
            </a:r>
            <a:endParaRPr lang="en-GB" sz="28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742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PT – Biodiversity and Conservation PowerPoint presentation | free to  download - id: 5adddc-YzQ0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84" y="150791"/>
            <a:ext cx="11938716" cy="6554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28034" y="476518"/>
            <a:ext cx="9955369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400" b="1" dirty="0">
                <a:solidFill>
                  <a:schemeClr val="bg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knowledge of biodiversity is very important </a:t>
            </a:r>
            <a:r>
              <a:rPr lang="en-US" sz="2400" b="1" dirty="0" smtClean="0">
                <a:solidFill>
                  <a:schemeClr val="bg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</a:t>
            </a:r>
            <a:endParaRPr lang="en-GB" sz="2400" b="1" dirty="0">
              <a:solidFill>
                <a:schemeClr val="bg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rgbClr val="FFFF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Bio-geographic studies</a:t>
            </a:r>
            <a:endParaRPr lang="en-GB" sz="2800" b="1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800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Proposing advance conservation </a:t>
            </a:r>
            <a:r>
              <a:rPr lang="en-US" sz="2800" b="1" dirty="0" smtClean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programs</a:t>
            </a:r>
            <a:endParaRPr lang="en-GB" sz="28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FFFF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Enriching </a:t>
            </a:r>
            <a:r>
              <a:rPr lang="en-US" sz="2800" b="1" dirty="0" smtClean="0">
                <a:solidFill>
                  <a:srgbClr val="FFFF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resources</a:t>
            </a:r>
            <a:endParaRPr lang="en-GB" sz="2800" b="1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800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Conservation of global </a:t>
            </a:r>
            <a:r>
              <a:rPr lang="en-US" sz="2800" b="1" dirty="0" smtClean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ethics</a:t>
            </a:r>
            <a:endParaRPr lang="en-GB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328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PT – Biodiversity and Conservation PowerPoint presentation | free to  download - id: 5adddc-YzQ0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46" y="150791"/>
            <a:ext cx="11938716" cy="6554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63639" y="2274838"/>
            <a:ext cx="11526592" cy="2540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800" b="1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Biodiversity is of important value for the human welfare, as it is useful to man in several ways. It provides food, useful products and goods to improve the social value.</a:t>
            </a:r>
            <a:endParaRPr lang="en-GB" sz="2800" b="1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31051" y="46986"/>
            <a:ext cx="419217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3200" b="1" dirty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Value of Biodiversity</a:t>
            </a:r>
            <a:endParaRPr lang="en-GB" sz="3200" dirty="0">
              <a:solidFill>
                <a:srgbClr val="FFFF00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976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PT – Biodiversity and Conservation PowerPoint presentation | free to  download - id: 5adddc-YzQ0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46" y="125033"/>
            <a:ext cx="11938716" cy="6554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812999" y="1190099"/>
            <a:ext cx="466666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b="1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Consumptive Use Value</a:t>
            </a:r>
            <a:endParaRPr lang="en-GB" sz="2800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31051" y="46986"/>
            <a:ext cx="419217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3200" b="1" dirty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Value of Biodiversity</a:t>
            </a:r>
            <a:endParaRPr lang="en-GB" sz="3200" dirty="0">
              <a:solidFill>
                <a:srgbClr val="FFFF00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41854" y="2135527"/>
            <a:ext cx="427552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800" b="1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2. Productive Use Value</a:t>
            </a:r>
            <a:endParaRPr lang="en-GB" sz="2800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6819" y="3193308"/>
            <a:ext cx="285526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800" b="1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3. Ethical Value</a:t>
            </a:r>
            <a:endParaRPr lang="en-GB" sz="2800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8460" y="4251089"/>
            <a:ext cx="333617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800" b="1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4. Aesthetic Value</a:t>
            </a:r>
            <a:endParaRPr lang="en-GB" sz="2800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3613" y="5390590"/>
            <a:ext cx="320792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800" b="1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5. Optional Value</a:t>
            </a:r>
            <a:endParaRPr lang="en-GB" sz="2800" dirty="0"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052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PT – Biodiversity and Conservation PowerPoint presentation | free to  download - id: 5adddc-YzQ0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46" y="150791"/>
            <a:ext cx="11938716" cy="6554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814593" y="64624"/>
            <a:ext cx="4945585" cy="102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3600" b="1" dirty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Threats to Biodiversity</a:t>
            </a:r>
            <a:endParaRPr lang="en-GB" sz="3600" b="1" dirty="0">
              <a:solidFill>
                <a:srgbClr val="FFFF00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03382" y="1489723"/>
            <a:ext cx="6800260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Habitat </a:t>
            </a:r>
            <a:r>
              <a:rPr lang="en-US" sz="2800" b="1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Loss</a:t>
            </a:r>
          </a:p>
          <a:p>
            <a:pPr algn="just">
              <a:lnSpc>
                <a:spcPct val="200000"/>
              </a:lnSpc>
            </a:pPr>
            <a:r>
              <a:rPr lang="en-US" sz="2800" b="1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Poaching and Hunting of Wild </a:t>
            </a:r>
            <a:r>
              <a:rPr lang="en-US" sz="2800" b="1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Animals</a:t>
            </a:r>
          </a:p>
          <a:p>
            <a:pPr algn="just">
              <a:lnSpc>
                <a:spcPct val="200000"/>
              </a:lnSpc>
            </a:pPr>
            <a:r>
              <a:rPr lang="en-US" sz="2800" b="1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Endangered Species of </a:t>
            </a:r>
            <a:r>
              <a:rPr lang="en-US" sz="2800" b="1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India</a:t>
            </a:r>
            <a:endParaRPr lang="en-GB" sz="2800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345978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168</TotalTime>
  <Words>322</Words>
  <Application>Microsoft Office PowerPoint</Application>
  <PresentationFormat>Widescreen</PresentationFormat>
  <Paragraphs>70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</vt:lpstr>
      <vt:lpstr>Calibri</vt:lpstr>
      <vt:lpstr>Century Gothic</vt:lpstr>
      <vt:lpstr>Impact</vt:lpstr>
      <vt:lpstr>Latha</vt:lpstr>
      <vt:lpstr>Sprint SF</vt:lpstr>
      <vt:lpstr>Times New Roman</vt:lpstr>
      <vt:lpstr>Verdana</vt:lpstr>
      <vt:lpstr>Wingdings</vt:lpstr>
      <vt:lpstr>Wingdings 2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Unit-3    </dc:title>
  <dc:creator>iuser</dc:creator>
  <cp:lastModifiedBy>iuser</cp:lastModifiedBy>
  <cp:revision>30</cp:revision>
  <dcterms:created xsi:type="dcterms:W3CDTF">2020-09-18T15:43:38Z</dcterms:created>
  <dcterms:modified xsi:type="dcterms:W3CDTF">2020-10-22T07:46:52Z</dcterms:modified>
</cp:coreProperties>
</file>