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80" r:id="rId6"/>
    <p:sldId id="281" r:id="rId7"/>
    <p:sldId id="282" r:id="rId8"/>
    <p:sldId id="283" r:id="rId9"/>
    <p:sldId id="295" r:id="rId10"/>
    <p:sldId id="297" r:id="rId11"/>
    <p:sldId id="296" r:id="rId12"/>
    <p:sldId id="260" r:id="rId13"/>
    <p:sldId id="287" r:id="rId14"/>
    <p:sldId id="288" r:id="rId15"/>
    <p:sldId id="289" r:id="rId16"/>
    <p:sldId id="290" r:id="rId17"/>
    <p:sldId id="291" r:id="rId18"/>
    <p:sldId id="262" r:id="rId19"/>
    <p:sldId id="298" r:id="rId20"/>
    <p:sldId id="286" r:id="rId21"/>
    <p:sldId id="263" r:id="rId22"/>
    <p:sldId id="284" r:id="rId23"/>
    <p:sldId id="28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FF99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62" autoAdjust="0"/>
    <p:restoredTop sz="94660"/>
  </p:normalViewPr>
  <p:slideViewPr>
    <p:cSldViewPr>
      <p:cViewPr>
        <p:scale>
          <a:sx n="66" d="100"/>
          <a:sy n="66" d="100"/>
        </p:scale>
        <p:origin x="-1494" y="-540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FDC20-E011-4865-BEAF-A639389DCDB6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4925F-5D81-4BE2-B01B-421C1D643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4925F-5D81-4BE2-B01B-421C1D643B1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34BD27-0C1D-47C2-A0C5-1B05AA9E5D7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9ACEA50-AF54-4133-A95E-8748FBA2D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BD27-0C1D-47C2-A0C5-1B05AA9E5D7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EA50-AF54-4133-A95E-8748FBA2D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BD27-0C1D-47C2-A0C5-1B05AA9E5D7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EA50-AF54-4133-A95E-8748FBA2D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34BD27-0C1D-47C2-A0C5-1B05AA9E5D7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ACEA50-AF54-4133-A95E-8748FBA2D2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34BD27-0C1D-47C2-A0C5-1B05AA9E5D7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ACEA50-AF54-4133-A95E-8748FBA2D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BD27-0C1D-47C2-A0C5-1B05AA9E5D7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EA50-AF54-4133-A95E-8748FBA2D2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BD27-0C1D-47C2-A0C5-1B05AA9E5D7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EA50-AF54-4133-A95E-8748FBA2D2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34BD27-0C1D-47C2-A0C5-1B05AA9E5D7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ACEA50-AF54-4133-A95E-8748FBA2D2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BD27-0C1D-47C2-A0C5-1B05AA9E5D7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EA50-AF54-4133-A95E-8748FBA2D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34BD27-0C1D-47C2-A0C5-1B05AA9E5D7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ACEA50-AF54-4133-A95E-8748FBA2D2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34BD27-0C1D-47C2-A0C5-1B05AA9E5D7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ACEA50-AF54-4133-A95E-8748FBA2D2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34BD27-0C1D-47C2-A0C5-1B05AA9E5D7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ACEA50-AF54-4133-A95E-8748FBA2D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amil-desiyam.com/18-siddhargal-history-in-tamil-pdf-download/" TargetMode="External"/><Relationship Id="rId2" Type="http://schemas.openxmlformats.org/officeDocument/2006/relationships/hyperlink" Target="http://aanmeegam.co.in/blogs/siththarkal/18-siddhargal-life-history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tamizh.com/siddhar/sivavaakiyar/" TargetMode="External"/><Relationship Id="rId4" Type="http://schemas.openxmlformats.org/officeDocument/2006/relationships/hyperlink" Target="https://tamil-desiyam.com/18-siddhar-name-in-tamil-and-images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200400"/>
            <a:ext cx="6553200" cy="16002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1600" dirty="0" err="1" smtClean="0">
                <a:solidFill>
                  <a:schemeClr val="tx1"/>
                </a:solidFill>
              </a:rPr>
              <a:t>பாடம்</a:t>
            </a:r>
            <a:r>
              <a:rPr lang="en-US" sz="1600" dirty="0" smtClean="0">
                <a:solidFill>
                  <a:schemeClr val="tx1"/>
                </a:solidFill>
              </a:rPr>
              <a:t> :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இடைக்கால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இலக்கியம்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மற்றும்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      </a:t>
            </a:r>
            <a:r>
              <a:rPr lang="en-US" sz="1800" dirty="0" err="1" smtClean="0">
                <a:solidFill>
                  <a:schemeClr val="tx1"/>
                </a:solidFill>
              </a:rPr>
              <a:t>புதின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இலக்கியம்</a:t>
            </a:r>
            <a:r>
              <a:rPr lang="en-US" sz="1800" dirty="0" smtClean="0">
                <a:solidFill>
                  <a:schemeClr val="tx1"/>
                </a:solidFill>
              </a:rPr>
              <a:t> ( 17UTAL21)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1600" dirty="0" err="1" smtClean="0">
                <a:solidFill>
                  <a:schemeClr val="tx1"/>
                </a:solidFill>
              </a:rPr>
              <a:t>தலைப்பு</a:t>
            </a:r>
            <a:r>
              <a:rPr lang="en-US" sz="2000" dirty="0" smtClean="0">
                <a:solidFill>
                  <a:schemeClr val="tx1"/>
                </a:solidFill>
              </a:rPr>
              <a:t> : </a:t>
            </a:r>
            <a:r>
              <a:rPr lang="en-US" sz="1800" dirty="0" err="1" smtClean="0">
                <a:solidFill>
                  <a:schemeClr val="tx1"/>
                </a:solidFill>
              </a:rPr>
              <a:t>இலக்கிய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வரலாறு</a:t>
            </a:r>
            <a:r>
              <a:rPr lang="en-US" sz="1800" dirty="0" smtClean="0">
                <a:solidFill>
                  <a:schemeClr val="tx1"/>
                </a:solidFill>
              </a:rPr>
              <a:t> -  </a:t>
            </a:r>
            <a:r>
              <a:rPr lang="en-US" sz="1800" dirty="0" err="1" smtClean="0">
                <a:solidFill>
                  <a:schemeClr val="tx1"/>
                </a:solidFill>
              </a:rPr>
              <a:t>சித்தர்கள்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5486400"/>
            <a:ext cx="3276600" cy="6096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அ </a:t>
            </a:r>
            <a:r>
              <a:rPr lang="en-US" sz="1600" dirty="0" err="1" smtClean="0">
                <a:solidFill>
                  <a:schemeClr val="tx1"/>
                </a:solidFill>
              </a:rPr>
              <a:t>சுபைதா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ஹசீனா</a:t>
            </a:r>
            <a:r>
              <a:rPr lang="en-US" sz="1600" dirty="0" smtClean="0">
                <a:solidFill>
                  <a:schemeClr val="tx1"/>
                </a:solidFill>
              </a:rPr>
              <a:t>  MA., NET., </a:t>
            </a:r>
          </a:p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உதவிப்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பேராசிரியர்</a:t>
            </a:r>
            <a:r>
              <a:rPr lang="en-US" sz="1100" dirty="0" smtClean="0">
                <a:solidFill>
                  <a:schemeClr val="tx1"/>
                </a:solidFill>
              </a:rPr>
              <a:t>, </a:t>
            </a:r>
            <a:r>
              <a:rPr lang="en-US" sz="1100" dirty="0" err="1" smtClean="0">
                <a:solidFill>
                  <a:schemeClr val="tx1"/>
                </a:solidFill>
              </a:rPr>
              <a:t>தமிழ்த்துறை</a:t>
            </a:r>
            <a:r>
              <a:rPr lang="en-US" sz="11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76200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2000" b="1" dirty="0" err="1" smtClean="0"/>
              <a:t>ஹாஜி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கருத்த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ராவுத்தர்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ஹௌதியா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கல்லூரி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தன்னாட்சி</a:t>
            </a:r>
            <a:r>
              <a:rPr lang="en-US" sz="2000" b="1" dirty="0" smtClean="0"/>
              <a:t>)</a:t>
            </a:r>
          </a:p>
          <a:p>
            <a:pPr algn="ctr" rtl="1">
              <a:lnSpc>
                <a:spcPct val="150000"/>
              </a:lnSpc>
            </a:pPr>
            <a:r>
              <a:rPr lang="en-US" sz="1600" b="1" dirty="0" err="1" smtClean="0"/>
              <a:t>உத்தமபாளையம்</a:t>
            </a:r>
            <a:r>
              <a:rPr lang="en-US" sz="1600" b="1" dirty="0" smtClean="0"/>
              <a:t> – 625533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24384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தமிழ்த்துறை</a:t>
            </a:r>
            <a:endParaRPr lang="en-US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EER\Downloads\WhatsApp Image 2020-02-18 at 9.20.24 A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8756725" cy="670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04800" y="266700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cap="small" dirty="0" err="1" smtClean="0">
                <a:solidFill>
                  <a:srgbClr val="002060"/>
                </a:solidFill>
              </a:rPr>
              <a:t>குண்டலினி</a:t>
            </a:r>
            <a:r>
              <a:rPr lang="en-US" sz="2800" b="1" cap="small" dirty="0" smtClean="0">
                <a:solidFill>
                  <a:srgbClr val="002060"/>
                </a:solidFill>
              </a:rPr>
              <a:t> </a:t>
            </a:r>
            <a:r>
              <a:rPr lang="en-US" sz="2800" b="1" cap="small" dirty="0" err="1" smtClean="0">
                <a:solidFill>
                  <a:srgbClr val="002060"/>
                </a:solidFill>
              </a:rPr>
              <a:t>யோகக்</a:t>
            </a:r>
            <a:r>
              <a:rPr lang="en-US" sz="2800" b="1" cap="small" dirty="0" smtClean="0">
                <a:solidFill>
                  <a:srgbClr val="002060"/>
                </a:solidFill>
              </a:rPr>
              <a:t> </a:t>
            </a:r>
            <a:r>
              <a:rPr lang="en-US" sz="2800" b="1" cap="small" dirty="0" err="1" smtClean="0">
                <a:solidFill>
                  <a:srgbClr val="002060"/>
                </a:solidFill>
              </a:rPr>
              <a:t>குறியீடு</a:t>
            </a:r>
            <a:endParaRPr lang="en-US" b="1" cap="smal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EER\Downloads\WhatsApp Image 2020-02-18 at 9.25.22 A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534400" cy="6553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56388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cap="small" dirty="0" err="1" smtClean="0">
                <a:solidFill>
                  <a:srgbClr val="002060"/>
                </a:solidFill>
              </a:rPr>
              <a:t>குண்டலினி</a:t>
            </a:r>
            <a:r>
              <a:rPr lang="en-US" sz="2800" b="1" cap="small" dirty="0" smtClean="0">
                <a:solidFill>
                  <a:srgbClr val="002060"/>
                </a:solidFill>
              </a:rPr>
              <a:t> </a:t>
            </a:r>
            <a:r>
              <a:rPr lang="en-US" sz="2800" b="1" cap="small" dirty="0" err="1" smtClean="0">
                <a:solidFill>
                  <a:srgbClr val="002060"/>
                </a:solidFill>
              </a:rPr>
              <a:t>யோகம்</a:t>
            </a:r>
            <a:r>
              <a:rPr lang="en-US" sz="2800" b="1" cap="small" dirty="0" smtClean="0">
                <a:solidFill>
                  <a:srgbClr val="002060"/>
                </a:solidFill>
              </a:rPr>
              <a:t> </a:t>
            </a:r>
            <a:r>
              <a:rPr lang="en-US" sz="2800" b="1" cap="small" dirty="0" err="1" smtClean="0">
                <a:solidFill>
                  <a:srgbClr val="002060"/>
                </a:solidFill>
              </a:rPr>
              <a:t>மனித</a:t>
            </a:r>
            <a:r>
              <a:rPr lang="en-US" sz="2800" b="1" cap="small" dirty="0" smtClean="0">
                <a:solidFill>
                  <a:srgbClr val="002060"/>
                </a:solidFill>
              </a:rPr>
              <a:t> </a:t>
            </a:r>
            <a:r>
              <a:rPr lang="en-US" sz="2800" b="1" cap="small" dirty="0" err="1" smtClean="0">
                <a:solidFill>
                  <a:srgbClr val="002060"/>
                </a:solidFill>
              </a:rPr>
              <a:t>உடலில்</a:t>
            </a:r>
            <a:r>
              <a:rPr lang="en-US" sz="2800" b="1" cap="small" dirty="0" smtClean="0">
                <a:solidFill>
                  <a:srgbClr val="002060"/>
                </a:solidFill>
              </a:rPr>
              <a:t> </a:t>
            </a:r>
            <a:r>
              <a:rPr lang="en-US" sz="2800" b="1" cap="small" dirty="0" err="1" smtClean="0">
                <a:solidFill>
                  <a:srgbClr val="002060"/>
                </a:solidFill>
              </a:rPr>
              <a:t>ப்யன்படும்</a:t>
            </a:r>
            <a:r>
              <a:rPr lang="en-US" sz="2800" b="1" cap="small" dirty="0" smtClean="0">
                <a:solidFill>
                  <a:srgbClr val="002060"/>
                </a:solidFill>
              </a:rPr>
              <a:t> </a:t>
            </a:r>
            <a:r>
              <a:rPr lang="en-US" sz="2800" b="1" cap="small" dirty="0" err="1" smtClean="0">
                <a:solidFill>
                  <a:srgbClr val="002060"/>
                </a:solidFill>
              </a:rPr>
              <a:t>விதம்</a:t>
            </a:r>
            <a:endParaRPr lang="en-US" sz="3200" b="1" cap="smal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8 Siddhargal History in Tamil PDF Download, 18 சித்தர்கள் வாழ்க்கை வரலாறு PD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737600" cy="26670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371600" y="2743200"/>
            <a:ext cx="3657600" cy="3962400"/>
          </a:xfrm>
        </p:spPr>
        <p:txBody>
          <a:bodyPr>
            <a:normAutofit fontScale="62500" lnSpcReduction="20000"/>
          </a:bodyPr>
          <a:lstStyle/>
          <a:p>
            <a:pPr algn="just" fontAlgn="base"/>
            <a:endParaRPr lang="en-US" b="1" dirty="0" smtClean="0"/>
          </a:p>
          <a:p>
            <a:pPr algn="just" fontAlgn="base">
              <a:lnSpc>
                <a:spcPct val="150000"/>
              </a:lnSpc>
            </a:pPr>
            <a:r>
              <a:rPr lang="en-US" sz="2600" dirty="0" err="1" smtClean="0"/>
              <a:t>அகத்தியர்</a:t>
            </a:r>
            <a:r>
              <a:rPr lang="en-US" sz="2600" dirty="0" smtClean="0"/>
              <a:t> </a:t>
            </a:r>
          </a:p>
          <a:p>
            <a:pPr algn="just" fontAlgn="base">
              <a:lnSpc>
                <a:spcPct val="150000"/>
              </a:lnSpc>
            </a:pPr>
            <a:r>
              <a:rPr lang="en-US" sz="2600" dirty="0" err="1" smtClean="0"/>
              <a:t>அகப்பேய்ச்</a:t>
            </a:r>
            <a:r>
              <a:rPr lang="en-US" sz="2600" dirty="0" smtClean="0"/>
              <a:t> </a:t>
            </a:r>
            <a:r>
              <a:rPr lang="en-US" sz="2600" dirty="0" err="1" smtClean="0"/>
              <a:t>சித்தர்</a:t>
            </a:r>
            <a:endParaRPr lang="en-US" sz="2600" dirty="0" smtClean="0"/>
          </a:p>
          <a:p>
            <a:pPr algn="just" fontAlgn="base">
              <a:lnSpc>
                <a:spcPct val="150000"/>
              </a:lnSpc>
            </a:pPr>
            <a:r>
              <a:rPr lang="ta-IN" sz="2600" dirty="0" smtClean="0"/>
              <a:t>அழுகுணிச் சித்தர்</a:t>
            </a:r>
            <a:endParaRPr lang="en-US" sz="2600" dirty="0" smtClean="0"/>
          </a:p>
          <a:p>
            <a:pPr algn="just" fontAlgn="base">
              <a:lnSpc>
                <a:spcPct val="150000"/>
              </a:lnSpc>
            </a:pPr>
            <a:r>
              <a:rPr lang="ta-IN" sz="2600" dirty="0" smtClean="0"/>
              <a:t>இடைக்காடர்</a:t>
            </a:r>
          </a:p>
          <a:p>
            <a:pPr algn="just" fontAlgn="base">
              <a:lnSpc>
                <a:spcPct val="150000"/>
              </a:lnSpc>
            </a:pPr>
            <a:r>
              <a:rPr lang="ta-IN" sz="2600" dirty="0" smtClean="0"/>
              <a:t>இராமதேவ</a:t>
            </a:r>
            <a:r>
              <a:rPr lang="en-US" sz="2600" dirty="0" err="1" smtClean="0"/>
              <a:t>ர்</a:t>
            </a:r>
            <a:r>
              <a:rPr lang="en-US" sz="2600" dirty="0" smtClean="0"/>
              <a:t> (</a:t>
            </a:r>
            <a:r>
              <a:rPr lang="ta-IN" sz="2600" dirty="0" smtClean="0"/>
              <a:t>தேரையர்</a:t>
            </a:r>
            <a:r>
              <a:rPr lang="en-US" sz="2600" dirty="0" smtClean="0"/>
              <a:t>)</a:t>
            </a:r>
          </a:p>
          <a:p>
            <a:pPr algn="just" fontAlgn="base">
              <a:lnSpc>
                <a:spcPct val="150000"/>
              </a:lnSpc>
            </a:pPr>
            <a:r>
              <a:rPr lang="en-US" sz="2600" dirty="0" err="1" smtClean="0"/>
              <a:t>உரோமரிஷி</a:t>
            </a:r>
            <a:endParaRPr lang="en-US" sz="2600" dirty="0" smtClean="0"/>
          </a:p>
          <a:p>
            <a:pPr algn="just" fontAlgn="base">
              <a:lnSpc>
                <a:spcPct val="150000"/>
              </a:lnSpc>
            </a:pPr>
            <a:r>
              <a:rPr lang="en-US" sz="2600" dirty="0" err="1" smtClean="0"/>
              <a:t>கடுவெளிச்</a:t>
            </a:r>
            <a:r>
              <a:rPr lang="en-US" sz="2600" dirty="0" smtClean="0"/>
              <a:t> </a:t>
            </a:r>
            <a:r>
              <a:rPr lang="en-US" sz="2600" dirty="0" err="1" smtClean="0"/>
              <a:t>சித்தர்</a:t>
            </a:r>
            <a:endParaRPr lang="en-US" sz="2600" dirty="0" smtClean="0"/>
          </a:p>
          <a:p>
            <a:pPr algn="just" fontAlgn="base">
              <a:lnSpc>
                <a:spcPct val="150000"/>
              </a:lnSpc>
            </a:pPr>
            <a:r>
              <a:rPr lang="en-US" sz="2600" dirty="0" err="1" smtClean="0"/>
              <a:t>கருவூரார்</a:t>
            </a:r>
            <a:endParaRPr lang="en-US" sz="2600" dirty="0" smtClean="0"/>
          </a:p>
          <a:p>
            <a:pPr algn="just" fontAlgn="base">
              <a:lnSpc>
                <a:spcPct val="150000"/>
              </a:lnSpc>
            </a:pPr>
            <a:r>
              <a:rPr lang="en-US" sz="2600" dirty="0" err="1" smtClean="0"/>
              <a:t>காகபுசுண்டர்</a:t>
            </a:r>
            <a:endParaRPr lang="en-US" sz="2600" dirty="0" smtClean="0"/>
          </a:p>
          <a:p>
            <a:pPr algn="just" fontAlgn="base">
              <a:lnSpc>
                <a:spcPct val="150000"/>
              </a:lnSpc>
              <a:buNone/>
            </a:pPr>
            <a:endParaRPr lang="ta-IN" sz="2600" dirty="0" smtClean="0"/>
          </a:p>
          <a:p>
            <a:pPr algn="just" fontAlgn="base">
              <a:lnSpc>
                <a:spcPct val="150000"/>
              </a:lnSpc>
            </a:pPr>
            <a:endParaRPr lang="ta-IN" sz="2600" dirty="0" smtClean="0"/>
          </a:p>
          <a:p>
            <a:pPr fontAlgn="base"/>
            <a:endParaRPr lang="ta-IN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0" y="2743200"/>
            <a:ext cx="2971800" cy="4572000"/>
          </a:xfrm>
        </p:spPr>
        <p:txBody>
          <a:bodyPr>
            <a:normAutofit fontScale="62500" lnSpcReduction="20000"/>
          </a:bodyPr>
          <a:lstStyle/>
          <a:p>
            <a:pPr fontAlgn="base"/>
            <a:endParaRPr lang="en-US" dirty="0" smtClean="0"/>
          </a:p>
          <a:p>
            <a:pPr fontAlgn="base">
              <a:lnSpc>
                <a:spcPct val="160000"/>
              </a:lnSpc>
            </a:pPr>
            <a:r>
              <a:rPr lang="ta-IN" sz="2600" dirty="0" smtClean="0"/>
              <a:t>குதம்பைச்சித்தர்</a:t>
            </a:r>
            <a:endParaRPr lang="en-US" sz="2600" dirty="0" smtClean="0"/>
          </a:p>
          <a:p>
            <a:pPr fontAlgn="base">
              <a:lnSpc>
                <a:spcPct val="160000"/>
              </a:lnSpc>
            </a:pPr>
            <a:r>
              <a:rPr lang="en-US" sz="2600" dirty="0" smtClean="0"/>
              <a:t> </a:t>
            </a:r>
            <a:r>
              <a:rPr lang="ta-IN" sz="2600" dirty="0" smtClean="0"/>
              <a:t>கொங்கணர்</a:t>
            </a:r>
          </a:p>
          <a:p>
            <a:pPr fontAlgn="base">
              <a:lnSpc>
                <a:spcPct val="160000"/>
              </a:lnSpc>
            </a:pPr>
            <a:r>
              <a:rPr lang="en-US" sz="2600" dirty="0" smtClean="0"/>
              <a:t> </a:t>
            </a:r>
            <a:r>
              <a:rPr lang="ta-IN" sz="2600" dirty="0" smtClean="0"/>
              <a:t>சட்டைமுனி</a:t>
            </a:r>
          </a:p>
          <a:p>
            <a:pPr fontAlgn="base">
              <a:lnSpc>
                <a:spcPct val="160000"/>
              </a:lnSpc>
            </a:pPr>
            <a:r>
              <a:rPr lang="en-US" sz="2600" dirty="0" smtClean="0"/>
              <a:t> </a:t>
            </a:r>
            <a:r>
              <a:rPr lang="en-US" sz="2600" dirty="0" err="1" smtClean="0"/>
              <a:t>சுப்பிரமணியர்</a:t>
            </a:r>
            <a:endParaRPr lang="en-US" sz="2600" dirty="0" smtClean="0"/>
          </a:p>
          <a:p>
            <a:pPr fontAlgn="base">
              <a:lnSpc>
                <a:spcPct val="160000"/>
              </a:lnSpc>
            </a:pPr>
            <a:r>
              <a:rPr lang="en-US" sz="2600" dirty="0" smtClean="0"/>
              <a:t> </a:t>
            </a:r>
            <a:r>
              <a:rPr lang="en-US" sz="2600" dirty="0" err="1" smtClean="0"/>
              <a:t>திருமூலர்</a:t>
            </a:r>
            <a:endParaRPr lang="en-US" sz="2600" dirty="0" smtClean="0"/>
          </a:p>
          <a:p>
            <a:pPr fontAlgn="base">
              <a:lnSpc>
                <a:spcPct val="160000"/>
              </a:lnSpc>
            </a:pPr>
            <a:r>
              <a:rPr lang="en-US" sz="2600" dirty="0" smtClean="0"/>
              <a:t> </a:t>
            </a:r>
            <a:r>
              <a:rPr lang="en-US" sz="2600" dirty="0" err="1" smtClean="0"/>
              <a:t>திருவள்ளுவர்</a:t>
            </a:r>
            <a:endParaRPr lang="en-US" sz="2600" dirty="0" smtClean="0"/>
          </a:p>
          <a:p>
            <a:pPr fontAlgn="base">
              <a:lnSpc>
                <a:spcPct val="160000"/>
              </a:lnSpc>
            </a:pPr>
            <a:r>
              <a:rPr lang="en-US" sz="2600" dirty="0" smtClean="0"/>
              <a:t> </a:t>
            </a:r>
            <a:r>
              <a:rPr lang="ta-IN" sz="2600" dirty="0" smtClean="0"/>
              <a:t>நந்</a:t>
            </a:r>
            <a:r>
              <a:rPr lang="en-US" sz="2600" dirty="0" err="1" smtClean="0"/>
              <a:t>தீஸ்வரர்</a:t>
            </a:r>
            <a:r>
              <a:rPr lang="ta-IN" sz="2600" dirty="0" smtClean="0"/>
              <a:t>.</a:t>
            </a:r>
          </a:p>
          <a:p>
            <a:pPr fontAlgn="base">
              <a:lnSpc>
                <a:spcPct val="160000"/>
              </a:lnSpc>
            </a:pPr>
            <a:r>
              <a:rPr lang="ta-IN" sz="2600" dirty="0" smtClean="0"/>
              <a:t>பாம்பாட்டி சித்தர்</a:t>
            </a:r>
          </a:p>
          <a:p>
            <a:pPr fontAlgn="base">
              <a:lnSpc>
                <a:spcPct val="160000"/>
              </a:lnSpc>
            </a:pPr>
            <a:r>
              <a:rPr lang="en-US" sz="2600" dirty="0" err="1" smtClean="0"/>
              <a:t>வால்மீகர்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1905000"/>
            <a:ext cx="4419600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பதினெண்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சித்தர்கள்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4876800" y="1676400"/>
            <a:ext cx="2438400" cy="91440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anchor="b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4000" b="1" cap="small" dirty="0" err="1" smtClean="0">
                <a:solidFill>
                  <a:schemeClr val="tx1"/>
                </a:solidFill>
              </a:rPr>
              <a:t>அகத்தியர்</a:t>
            </a:r>
            <a:endParaRPr kumimoji="0" lang="en-US" sz="2700" b="1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495800"/>
            <a:ext cx="8458200" cy="2034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100" dirty="0" smtClean="0"/>
              <a:t>  </a:t>
            </a:r>
            <a:r>
              <a:rPr lang="en-US" sz="1600" dirty="0" err="1" smtClean="0"/>
              <a:t>ஐந்திலக்கண</a:t>
            </a:r>
            <a:r>
              <a:rPr lang="en-US" sz="1600" dirty="0" smtClean="0"/>
              <a:t> </a:t>
            </a:r>
            <a:r>
              <a:rPr lang="en-US" sz="1600" dirty="0" err="1" smtClean="0"/>
              <a:t>நூல்களை</a:t>
            </a:r>
            <a:r>
              <a:rPr lang="en-US" sz="1600" dirty="0" smtClean="0"/>
              <a:t>  </a:t>
            </a:r>
            <a:r>
              <a:rPr lang="en-US" sz="1600" dirty="0" err="1" smtClean="0"/>
              <a:t>இயற்றியதாக</a:t>
            </a:r>
            <a:r>
              <a:rPr lang="en-US" sz="1600" dirty="0" smtClean="0"/>
              <a:t> </a:t>
            </a:r>
            <a:r>
              <a:rPr lang="en-US" sz="1600" dirty="0" err="1" smtClean="0"/>
              <a:t>கருதப்படுகிறார்</a:t>
            </a:r>
            <a:r>
              <a:rPr lang="en-US" sz="1600" dirty="0" smtClean="0"/>
              <a:t>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smtClean="0"/>
              <a:t>  </a:t>
            </a:r>
            <a:r>
              <a:rPr lang="en-US" sz="1600" dirty="0" err="1" smtClean="0"/>
              <a:t>மற்றொரு</a:t>
            </a:r>
            <a:r>
              <a:rPr lang="en-US" sz="1600" dirty="0" smtClean="0"/>
              <a:t> </a:t>
            </a:r>
            <a:r>
              <a:rPr lang="en-US" sz="1600" dirty="0" err="1" smtClean="0"/>
              <a:t>பெயர்</a:t>
            </a:r>
            <a:r>
              <a:rPr lang="en-US" sz="1600" dirty="0" smtClean="0"/>
              <a:t> : </a:t>
            </a:r>
            <a:r>
              <a:rPr lang="en-US" sz="1600" dirty="0" err="1" smtClean="0"/>
              <a:t>தட்சிணாமூர்த்தி</a:t>
            </a:r>
            <a:r>
              <a:rPr lang="en-US" sz="1600" dirty="0" smtClean="0"/>
              <a:t> (</a:t>
            </a:r>
            <a:r>
              <a:rPr lang="en-US" sz="1600" dirty="0" err="1" smtClean="0"/>
              <a:t>தட்சிணாமூர்த்தி</a:t>
            </a:r>
            <a:r>
              <a:rPr lang="en-US" sz="1600" dirty="0" smtClean="0"/>
              <a:t>  </a:t>
            </a:r>
            <a:r>
              <a:rPr lang="en-US" sz="1600" dirty="0" err="1" smtClean="0"/>
              <a:t>குருமுகம்</a:t>
            </a:r>
            <a:r>
              <a:rPr lang="en-US" sz="1600" dirty="0" smtClean="0"/>
              <a:t> </a:t>
            </a:r>
            <a:r>
              <a:rPr lang="en-US" sz="1600" dirty="0" err="1" smtClean="0"/>
              <a:t>நூறு</a:t>
            </a:r>
            <a:r>
              <a:rPr lang="en-US" sz="1600" dirty="0" smtClean="0"/>
              <a:t> )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err="1" smtClean="0"/>
              <a:t>தனி</a:t>
            </a:r>
            <a:r>
              <a:rPr lang="en-US" sz="1600" dirty="0" smtClean="0"/>
              <a:t> </a:t>
            </a:r>
            <a:r>
              <a:rPr lang="en-US" sz="1600" dirty="0" err="1" smtClean="0"/>
              <a:t>நூல்</a:t>
            </a:r>
            <a:r>
              <a:rPr lang="en-US" sz="1600" dirty="0" smtClean="0"/>
              <a:t>: </a:t>
            </a:r>
            <a:r>
              <a:rPr lang="en-US" sz="1600" dirty="0" err="1" smtClean="0"/>
              <a:t>பெருந்திரட்டு</a:t>
            </a:r>
            <a:r>
              <a:rPr lang="en-US" sz="1600" dirty="0" smtClean="0"/>
              <a:t>, </a:t>
            </a:r>
            <a:r>
              <a:rPr lang="en-US" sz="1600" dirty="0" err="1" smtClean="0"/>
              <a:t>விதிநூல்</a:t>
            </a:r>
            <a:r>
              <a:rPr lang="en-US" sz="1600" dirty="0" smtClean="0"/>
              <a:t>, </a:t>
            </a:r>
            <a:r>
              <a:rPr lang="en-US" sz="1600" dirty="0" err="1" smtClean="0"/>
              <a:t>மூவகை</a:t>
            </a:r>
            <a:r>
              <a:rPr lang="en-US" sz="1600" dirty="0" smtClean="0"/>
              <a:t> </a:t>
            </a:r>
            <a:r>
              <a:rPr lang="en-US" sz="1600" dirty="0" err="1" smtClean="0"/>
              <a:t>கண்டம்</a:t>
            </a:r>
            <a:r>
              <a:rPr lang="en-US" sz="1600" dirty="0" smtClean="0"/>
              <a:t>, </a:t>
            </a:r>
            <a:r>
              <a:rPr lang="en-US" sz="1600" dirty="0" err="1" smtClean="0"/>
              <a:t>சிவஜாலம்</a:t>
            </a:r>
            <a:endParaRPr lang="en-US" sz="1200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4098" name="Picture 2" descr="C:\Users\PEER\Downloads\WhatsApp Image 2020-02-18 at 9.35.19 A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6580" y="228600"/>
            <a:ext cx="2657820" cy="3990975"/>
          </a:xfrm>
          <a:prstGeom prst="parallelogram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-1"/>
            <a:ext cx="8001000" cy="95921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anchor="b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4000" b="1" cap="small" dirty="0" err="1" smtClean="0">
                <a:solidFill>
                  <a:schemeClr val="tx1"/>
                </a:solidFill>
              </a:rPr>
              <a:t>அகப்பேய்ச்</a:t>
            </a:r>
            <a:r>
              <a:rPr lang="en-US" sz="4000" b="1" cap="small" dirty="0" smtClean="0">
                <a:solidFill>
                  <a:schemeClr val="tx1"/>
                </a:solidFill>
              </a:rPr>
              <a:t> </a:t>
            </a:r>
            <a:r>
              <a:rPr lang="en-US" sz="4000" b="1" cap="small" dirty="0" err="1" smtClean="0">
                <a:solidFill>
                  <a:schemeClr val="tx1"/>
                </a:solidFill>
              </a:rPr>
              <a:t>சித்தர்</a:t>
            </a:r>
            <a:endParaRPr kumimoji="0" lang="en-US" sz="2700" b="1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2209800"/>
            <a:ext cx="48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dirty="0" smtClean="0"/>
              <a:t>  ‘</a:t>
            </a:r>
            <a:r>
              <a:rPr lang="en-US" sz="1600" dirty="0" err="1" smtClean="0"/>
              <a:t>மனம்</a:t>
            </a:r>
            <a:r>
              <a:rPr lang="en-US" sz="1600" dirty="0" smtClean="0"/>
              <a:t>’ </a:t>
            </a:r>
            <a:r>
              <a:rPr lang="en-US" sz="1600" dirty="0" err="1" smtClean="0"/>
              <a:t>என்னும்</a:t>
            </a:r>
            <a:r>
              <a:rPr lang="en-US" sz="1600" dirty="0" smtClean="0"/>
              <a:t> </a:t>
            </a:r>
            <a:r>
              <a:rPr lang="en-US" sz="1600" dirty="0" err="1" smtClean="0"/>
              <a:t>கரணத்தை</a:t>
            </a:r>
            <a:r>
              <a:rPr lang="en-US" sz="1600" dirty="0" smtClean="0"/>
              <a:t> </a:t>
            </a:r>
            <a:r>
              <a:rPr lang="en-US" sz="1600" dirty="0" err="1" smtClean="0"/>
              <a:t>ஒரு</a:t>
            </a:r>
            <a:r>
              <a:rPr lang="en-US" sz="1600" dirty="0" smtClean="0"/>
              <a:t> </a:t>
            </a:r>
            <a:r>
              <a:rPr lang="en-US" sz="1600" dirty="0" err="1" smtClean="0"/>
              <a:t>பேயாக</a:t>
            </a:r>
            <a:r>
              <a:rPr lang="en-US" sz="1600" dirty="0" smtClean="0"/>
              <a:t> </a:t>
            </a:r>
            <a:r>
              <a:rPr lang="en-US" sz="1600" dirty="0" err="1" smtClean="0"/>
              <a:t>கருதி</a:t>
            </a:r>
            <a:r>
              <a:rPr lang="en-US" sz="1600" dirty="0" smtClean="0"/>
              <a:t> </a:t>
            </a:r>
            <a:r>
              <a:rPr lang="en-US" sz="1600" dirty="0" err="1" smtClean="0"/>
              <a:t>பாடியவர்</a:t>
            </a:r>
            <a:r>
              <a:rPr lang="en-US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 90 </a:t>
            </a:r>
            <a:r>
              <a:rPr lang="en-US" sz="1600" dirty="0" err="1" smtClean="0"/>
              <a:t>கண்ணிகள்</a:t>
            </a:r>
            <a:r>
              <a:rPr lang="en-US" sz="1600" dirty="0" smtClean="0"/>
              <a:t> </a:t>
            </a:r>
            <a:r>
              <a:rPr lang="en-US" sz="1600" dirty="0" err="1" smtClean="0"/>
              <a:t>பாடியுள்ளார்</a:t>
            </a:r>
            <a:r>
              <a:rPr lang="en-US" sz="1600" dirty="0" smtClean="0"/>
              <a:t> (</a:t>
            </a:r>
            <a:r>
              <a:rPr lang="en-US" sz="1600" dirty="0" err="1" smtClean="0"/>
              <a:t>பெரிய</a:t>
            </a:r>
            <a:r>
              <a:rPr lang="en-US" sz="1600" dirty="0" smtClean="0"/>
              <a:t> </a:t>
            </a:r>
            <a:r>
              <a:rPr lang="en-US" sz="1600" dirty="0" err="1" smtClean="0"/>
              <a:t>ஞானக்கோவை</a:t>
            </a:r>
            <a:r>
              <a:rPr lang="en-US" sz="1600" dirty="0" smtClean="0"/>
              <a:t>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err="1" smtClean="0"/>
              <a:t>பேயாக</a:t>
            </a:r>
            <a:r>
              <a:rPr lang="en-US" sz="1600" dirty="0" smtClean="0"/>
              <a:t> </a:t>
            </a:r>
            <a:r>
              <a:rPr lang="en-US" sz="1600" dirty="0" err="1" smtClean="0"/>
              <a:t>அலையும்</a:t>
            </a:r>
            <a:r>
              <a:rPr lang="en-US" sz="1600" dirty="0" smtClean="0"/>
              <a:t> </a:t>
            </a:r>
            <a:r>
              <a:rPr lang="en-US" sz="1600" dirty="0" err="1" smtClean="0"/>
              <a:t>மனதை</a:t>
            </a:r>
            <a:r>
              <a:rPr lang="en-US" sz="1600" dirty="0" smtClean="0"/>
              <a:t> </a:t>
            </a:r>
            <a:r>
              <a:rPr lang="en-US" sz="1600" dirty="0" err="1" smtClean="0"/>
              <a:t>அலையாது</a:t>
            </a:r>
            <a:r>
              <a:rPr lang="en-US" sz="1600" dirty="0" smtClean="0"/>
              <a:t> </a:t>
            </a:r>
            <a:r>
              <a:rPr lang="en-US" sz="1600" dirty="0" err="1" smtClean="0"/>
              <a:t>நிற்க</a:t>
            </a:r>
            <a:r>
              <a:rPr lang="en-US" sz="1600" dirty="0" smtClean="0"/>
              <a:t> </a:t>
            </a:r>
            <a:r>
              <a:rPr lang="en-US" sz="1600" dirty="0" err="1" smtClean="0"/>
              <a:t>என</a:t>
            </a:r>
            <a:r>
              <a:rPr lang="en-US" sz="1600" dirty="0" smtClean="0"/>
              <a:t> </a:t>
            </a:r>
            <a:r>
              <a:rPr lang="en-US" sz="1600" dirty="0" err="1" smtClean="0"/>
              <a:t>அறிவுரை</a:t>
            </a:r>
            <a:r>
              <a:rPr lang="en-US" sz="1600" dirty="0" smtClean="0"/>
              <a:t> </a:t>
            </a:r>
            <a:r>
              <a:rPr lang="en-US" sz="1600" dirty="0" err="1" smtClean="0"/>
              <a:t>கூறிப்</a:t>
            </a:r>
            <a:r>
              <a:rPr lang="en-US" sz="1600" dirty="0" smtClean="0"/>
              <a:t> </a:t>
            </a:r>
            <a:r>
              <a:rPr lang="en-US" sz="1600" dirty="0" err="1" smtClean="0"/>
              <a:t>பாடியுள்ளார்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5122" name="Picture 2" descr="C:\Users\PEER\Downloads\WhatsApp Image 2020-02-18 at 9.36.38 AM.jpeg"/>
          <p:cNvPicPr>
            <a:picLocks noChangeAspect="1" noChangeArrowheads="1"/>
          </p:cNvPicPr>
          <p:nvPr/>
        </p:nvPicPr>
        <p:blipFill>
          <a:blip r:embed="rId2" cstate="print"/>
          <a:srcRect l="23717" t="29683" r="22074" b="23333"/>
          <a:stretch>
            <a:fillRect/>
          </a:stretch>
        </p:blipFill>
        <p:spPr bwMode="auto">
          <a:xfrm>
            <a:off x="304800" y="1752600"/>
            <a:ext cx="3352800" cy="375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3716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dirty="0" smtClean="0"/>
              <a:t>  </a:t>
            </a:r>
            <a:r>
              <a:rPr lang="en-US" sz="1600" dirty="0" err="1" smtClean="0"/>
              <a:t>இவருடைய</a:t>
            </a:r>
            <a:r>
              <a:rPr lang="en-US" sz="1600" dirty="0" smtClean="0"/>
              <a:t> </a:t>
            </a:r>
            <a:r>
              <a:rPr lang="en-US" sz="1600" dirty="0" err="1" smtClean="0"/>
              <a:t>பாடல்களில்</a:t>
            </a:r>
            <a:r>
              <a:rPr lang="en-US" sz="1600" dirty="0" smtClean="0"/>
              <a:t> </a:t>
            </a:r>
            <a:r>
              <a:rPr lang="en-US" sz="1600" dirty="0" err="1" smtClean="0"/>
              <a:t>கருத்தெல்லாம்</a:t>
            </a:r>
            <a:r>
              <a:rPr lang="en-US" sz="1600" dirty="0" smtClean="0"/>
              <a:t> </a:t>
            </a:r>
            <a:r>
              <a:rPr lang="en-US" sz="1600" dirty="0" err="1" smtClean="0"/>
              <a:t>கடவுளைப்</a:t>
            </a:r>
            <a:r>
              <a:rPr lang="en-US" sz="1600" dirty="0" smtClean="0"/>
              <a:t>  </a:t>
            </a:r>
            <a:r>
              <a:rPr lang="en-US" sz="1600" dirty="0" err="1" smtClean="0"/>
              <a:t>பற்றியும்</a:t>
            </a:r>
            <a:r>
              <a:rPr lang="en-US" sz="1600" dirty="0" smtClean="0"/>
              <a:t> </a:t>
            </a:r>
            <a:r>
              <a:rPr lang="en-US" sz="1600" dirty="0" err="1" smtClean="0"/>
              <a:t>ஞானத்தைப்</a:t>
            </a:r>
            <a:r>
              <a:rPr lang="en-US" sz="1600" dirty="0" smtClean="0"/>
              <a:t> </a:t>
            </a:r>
            <a:r>
              <a:rPr lang="en-US" sz="1600" dirty="0" err="1" smtClean="0"/>
              <a:t>பற்றியும்</a:t>
            </a:r>
            <a:r>
              <a:rPr lang="en-US" sz="1600" dirty="0" smtClean="0"/>
              <a:t> </a:t>
            </a:r>
            <a:r>
              <a:rPr lang="en-US" sz="1600" dirty="0" err="1" smtClean="0"/>
              <a:t>அமைந்துள்ளன</a:t>
            </a:r>
            <a:r>
              <a:rPr lang="en-US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/>
              <a:t>நூல்</a:t>
            </a:r>
            <a:r>
              <a:rPr lang="en-US" sz="1600" dirty="0" smtClean="0"/>
              <a:t> : </a:t>
            </a:r>
            <a:r>
              <a:rPr lang="en-US" sz="1600" dirty="0" err="1" smtClean="0"/>
              <a:t>ஊசிமுறி</a:t>
            </a:r>
            <a:r>
              <a:rPr lang="en-US" sz="1600" dirty="0" smtClean="0"/>
              <a:t>, </a:t>
            </a:r>
            <a:r>
              <a:rPr lang="en-US" sz="1600" dirty="0" err="1" smtClean="0"/>
              <a:t>இடைக்காடர்</a:t>
            </a:r>
            <a:r>
              <a:rPr lang="en-US" sz="1600" dirty="0" smtClean="0"/>
              <a:t> </a:t>
            </a:r>
            <a:r>
              <a:rPr lang="en-US" sz="1600" dirty="0" err="1" smtClean="0"/>
              <a:t>ஞானம்</a:t>
            </a:r>
            <a:r>
              <a:rPr lang="en-US" sz="1600" dirty="0" smtClean="0"/>
              <a:t> , </a:t>
            </a:r>
            <a:r>
              <a:rPr lang="en-US" sz="1600" dirty="0" err="1" smtClean="0"/>
              <a:t>சரீரம்</a:t>
            </a:r>
            <a:r>
              <a:rPr lang="en-US" sz="1600" dirty="0" smtClean="0"/>
              <a:t> (</a:t>
            </a:r>
            <a:r>
              <a:rPr lang="en-US" sz="1600" dirty="0" err="1" smtClean="0"/>
              <a:t>வைத்தியநூல்</a:t>
            </a:r>
            <a:r>
              <a:rPr lang="en-US" sz="1600" dirty="0" smtClean="0"/>
              <a:t>)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/>
              <a:t>பெரிய</a:t>
            </a:r>
            <a:r>
              <a:rPr lang="en-US" sz="1600" dirty="0" smtClean="0"/>
              <a:t> </a:t>
            </a:r>
            <a:r>
              <a:rPr lang="en-US" sz="1600" dirty="0" err="1" smtClean="0"/>
              <a:t>ஞானக்கோவை</a:t>
            </a:r>
            <a:r>
              <a:rPr lang="en-US" sz="1600" dirty="0" smtClean="0"/>
              <a:t> 130 </a:t>
            </a:r>
            <a:r>
              <a:rPr lang="en-US" sz="1600" dirty="0" err="1" smtClean="0"/>
              <a:t>பாடல்கள்</a:t>
            </a:r>
            <a:r>
              <a:rPr lang="en-US" sz="1600" dirty="0" smtClean="0"/>
              <a:t> </a:t>
            </a:r>
            <a:r>
              <a:rPr lang="en-US" sz="1600" dirty="0" err="1" smtClean="0"/>
              <a:t>பாடியுள்ளார்</a:t>
            </a:r>
            <a:endParaRPr lang="en-US" sz="1600" dirty="0" smtClean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-1"/>
            <a:ext cx="8001000" cy="959217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anchor="b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4000" b="1" cap="small" dirty="0" err="1" smtClean="0">
                <a:solidFill>
                  <a:schemeClr val="tx1"/>
                </a:solidFill>
              </a:rPr>
              <a:t>இடைக்காடர்</a:t>
            </a:r>
            <a:endParaRPr kumimoji="0" lang="en-US" sz="2700" b="1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 descr="C:\Users\PEER\Downloads\WhatsApp Image 2020-02-18 at 9.38.08 A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7162800" cy="3505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4780508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dirty="0" smtClean="0"/>
              <a:t> </a:t>
            </a:r>
            <a:r>
              <a:rPr lang="en-US" sz="1600" dirty="0" smtClean="0"/>
              <a:t>“</a:t>
            </a:r>
            <a:r>
              <a:rPr lang="en-US" sz="1600" dirty="0" err="1" smtClean="0"/>
              <a:t>மாங்காய்ப்</a:t>
            </a:r>
            <a:r>
              <a:rPr lang="en-US" sz="1600" dirty="0" smtClean="0"/>
              <a:t> </a:t>
            </a:r>
            <a:r>
              <a:rPr lang="en-US" sz="1600" dirty="0" err="1" smtClean="0"/>
              <a:t>பால்</a:t>
            </a:r>
            <a:r>
              <a:rPr lang="en-US" sz="1600" dirty="0" smtClean="0"/>
              <a:t> </a:t>
            </a:r>
            <a:r>
              <a:rPr lang="en-US" sz="1600" dirty="0" err="1" smtClean="0"/>
              <a:t>உண்டு</a:t>
            </a:r>
            <a:r>
              <a:rPr lang="en-US" sz="1600" dirty="0" smtClean="0"/>
              <a:t> </a:t>
            </a:r>
            <a:r>
              <a:rPr lang="en-US" sz="1600" dirty="0" err="1" smtClean="0"/>
              <a:t>மலைமேல்</a:t>
            </a:r>
            <a:r>
              <a:rPr lang="en-US" sz="1600" dirty="0" smtClean="0"/>
              <a:t> </a:t>
            </a:r>
            <a:r>
              <a:rPr lang="en-US" sz="1600" dirty="0" err="1" smtClean="0"/>
              <a:t>இருப்போர்க்கு</a:t>
            </a:r>
            <a:r>
              <a:rPr lang="en-US" sz="1600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/>
              <a:t>      </a:t>
            </a:r>
            <a:r>
              <a:rPr lang="en-US" sz="1600" dirty="0" err="1" smtClean="0"/>
              <a:t>தேங்காய்ப்</a:t>
            </a:r>
            <a:r>
              <a:rPr lang="en-US" sz="1600" dirty="0" smtClean="0"/>
              <a:t> </a:t>
            </a:r>
            <a:r>
              <a:rPr lang="en-US" sz="1600" dirty="0" err="1" smtClean="0"/>
              <a:t>பால்</a:t>
            </a:r>
            <a:r>
              <a:rPr lang="en-US" sz="1600" dirty="0" smtClean="0"/>
              <a:t> </a:t>
            </a:r>
            <a:r>
              <a:rPr lang="en-US" sz="1600" dirty="0" err="1" smtClean="0"/>
              <a:t>ஏதுக்குடி</a:t>
            </a:r>
            <a:r>
              <a:rPr lang="en-US" sz="1600" dirty="0" smtClean="0"/>
              <a:t> </a:t>
            </a:r>
            <a:r>
              <a:rPr lang="en-US" sz="1600" dirty="0" err="1" smtClean="0"/>
              <a:t>குதம்பாய்</a:t>
            </a:r>
            <a:r>
              <a:rPr lang="en-US" sz="1600" dirty="0" smtClean="0"/>
              <a:t> “ </a:t>
            </a:r>
          </a:p>
          <a:p>
            <a:pPr algn="just">
              <a:lnSpc>
                <a:spcPct val="150000"/>
              </a:lnSpc>
            </a:pPr>
            <a:r>
              <a:rPr lang="en-US" sz="1600" dirty="0" err="1" smtClean="0"/>
              <a:t>என</a:t>
            </a:r>
            <a:r>
              <a:rPr lang="en-US" sz="1600" dirty="0" smtClean="0"/>
              <a:t> </a:t>
            </a:r>
            <a:r>
              <a:rPr lang="en-US" sz="1600" dirty="0" err="1" smtClean="0"/>
              <a:t>தத்துவக்</a:t>
            </a:r>
            <a:r>
              <a:rPr lang="en-US" sz="1600" dirty="0" smtClean="0"/>
              <a:t> </a:t>
            </a:r>
            <a:r>
              <a:rPr lang="en-US" sz="1600" dirty="0" err="1" smtClean="0"/>
              <a:t>கருத்துக்களை</a:t>
            </a:r>
            <a:r>
              <a:rPr lang="en-US" sz="1600" dirty="0" smtClean="0"/>
              <a:t>  </a:t>
            </a:r>
            <a:r>
              <a:rPr lang="en-US" sz="1600" dirty="0" err="1" smtClean="0"/>
              <a:t>மெய்ஞ்ஞானிகள்</a:t>
            </a:r>
            <a:r>
              <a:rPr lang="en-US" sz="1600" dirty="0" smtClean="0"/>
              <a:t> </a:t>
            </a:r>
            <a:r>
              <a:rPr lang="en-US" sz="1600" dirty="0" err="1" smtClean="0"/>
              <a:t>மட்டுமே</a:t>
            </a:r>
            <a:r>
              <a:rPr lang="en-US" sz="1600" dirty="0" smtClean="0"/>
              <a:t> </a:t>
            </a:r>
            <a:r>
              <a:rPr lang="en-US" sz="1600" dirty="0" err="1" smtClean="0"/>
              <a:t>அறியுமாறு</a:t>
            </a:r>
            <a:r>
              <a:rPr lang="en-US" sz="1600" dirty="0" smtClean="0"/>
              <a:t> </a:t>
            </a:r>
            <a:r>
              <a:rPr lang="en-US" sz="1600" dirty="0" err="1" smtClean="0"/>
              <a:t>மறைமொழியிலும்</a:t>
            </a:r>
            <a:r>
              <a:rPr lang="en-US" sz="1600" dirty="0" smtClean="0"/>
              <a:t>,  </a:t>
            </a:r>
            <a:r>
              <a:rPr lang="en-US" sz="1600" dirty="0" err="1" smtClean="0"/>
              <a:t>குழூஉக்குறியிலும்</a:t>
            </a:r>
            <a:r>
              <a:rPr lang="en-US" sz="1600" dirty="0" smtClean="0"/>
              <a:t> </a:t>
            </a:r>
            <a:r>
              <a:rPr lang="en-US" sz="1600" dirty="0" err="1" smtClean="0"/>
              <a:t>அமைத்துள்ளார்</a:t>
            </a:r>
            <a:r>
              <a:rPr lang="en-US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 32 </a:t>
            </a:r>
            <a:r>
              <a:rPr lang="en-US" sz="1600" dirty="0" err="1" smtClean="0"/>
              <a:t>பாடல்கள்</a:t>
            </a:r>
            <a:r>
              <a:rPr lang="en-US" sz="1600" dirty="0" smtClean="0"/>
              <a:t> – </a:t>
            </a:r>
            <a:r>
              <a:rPr lang="en-US" sz="1600" dirty="0" err="1" smtClean="0"/>
              <a:t>பெரியஞானக்கோவை</a:t>
            </a:r>
            <a:r>
              <a:rPr lang="en-US" sz="16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-1"/>
            <a:ext cx="8001000" cy="95921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anchor="b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4000" b="1" cap="small" dirty="0" err="1" smtClean="0">
                <a:solidFill>
                  <a:schemeClr val="tx1"/>
                </a:solidFill>
              </a:rPr>
              <a:t>குதம்பைச்</a:t>
            </a:r>
            <a:r>
              <a:rPr lang="en-US" sz="4000" b="1" cap="small" dirty="0" smtClean="0">
                <a:solidFill>
                  <a:schemeClr val="tx1"/>
                </a:solidFill>
              </a:rPr>
              <a:t> </a:t>
            </a:r>
            <a:r>
              <a:rPr lang="en-US" sz="4000" b="1" cap="small" dirty="0" err="1" smtClean="0">
                <a:solidFill>
                  <a:schemeClr val="tx1"/>
                </a:solidFill>
              </a:rPr>
              <a:t>சித்தர்</a:t>
            </a:r>
            <a:endParaRPr kumimoji="0" lang="en-US" sz="2700" b="1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18 Siddhar Name in Tamil and Images - குதம்பைச்சித்தர்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990600"/>
            <a:ext cx="3276600" cy="3733800"/>
          </a:xfrm>
          <a:prstGeom prst="bracketPair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267200"/>
            <a:ext cx="7848600" cy="168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மூலாதாரமாகிய</a:t>
            </a:r>
            <a:r>
              <a:rPr lang="en-US" dirty="0" smtClean="0"/>
              <a:t> </a:t>
            </a:r>
            <a:r>
              <a:rPr lang="en-US" dirty="0" err="1" smtClean="0"/>
              <a:t>பாம்பினை</a:t>
            </a:r>
            <a:r>
              <a:rPr lang="en-US" dirty="0" smtClean="0"/>
              <a:t> </a:t>
            </a:r>
            <a:r>
              <a:rPr lang="en-US" dirty="0" err="1" smtClean="0"/>
              <a:t>யோகப்</a:t>
            </a:r>
            <a:r>
              <a:rPr lang="en-US" dirty="0" smtClean="0"/>
              <a:t> </a:t>
            </a:r>
            <a:r>
              <a:rPr lang="en-US" dirty="0" err="1" smtClean="0"/>
              <a:t>பயிற்சியினால்</a:t>
            </a:r>
            <a:r>
              <a:rPr lang="en-US" dirty="0" smtClean="0"/>
              <a:t> </a:t>
            </a:r>
            <a:r>
              <a:rPr lang="en-US" dirty="0" err="1" smtClean="0"/>
              <a:t>எழுப்பி</a:t>
            </a:r>
            <a:r>
              <a:rPr lang="en-US" dirty="0" smtClean="0"/>
              <a:t> </a:t>
            </a:r>
            <a:r>
              <a:rPr lang="en-US" dirty="0" err="1" smtClean="0"/>
              <a:t>மேலேற்றும்</a:t>
            </a:r>
            <a:r>
              <a:rPr lang="en-US" dirty="0" smtClean="0"/>
              <a:t> </a:t>
            </a:r>
            <a:r>
              <a:rPr lang="en-US" dirty="0" err="1" smtClean="0"/>
              <a:t>திறம்</a:t>
            </a:r>
            <a:r>
              <a:rPr lang="en-US" dirty="0" smtClean="0"/>
              <a:t> </a:t>
            </a:r>
            <a:r>
              <a:rPr lang="en-US" dirty="0" err="1" smtClean="0"/>
              <a:t>பற்றி</a:t>
            </a:r>
            <a:r>
              <a:rPr lang="en-US" dirty="0" smtClean="0"/>
              <a:t> </a:t>
            </a:r>
            <a:r>
              <a:rPr lang="en-US" dirty="0" err="1" smtClean="0"/>
              <a:t>பாடியவர்</a:t>
            </a:r>
            <a:r>
              <a:rPr lang="en-US" dirty="0" smtClean="0"/>
              <a:t>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நூல்கள்</a:t>
            </a:r>
            <a:r>
              <a:rPr lang="en-US" dirty="0" smtClean="0"/>
              <a:t>: </a:t>
            </a:r>
            <a:r>
              <a:rPr lang="en-US" dirty="0" err="1" smtClean="0"/>
              <a:t>சித்தர்</a:t>
            </a:r>
            <a:r>
              <a:rPr lang="en-US" dirty="0" smtClean="0"/>
              <a:t> </a:t>
            </a:r>
            <a:r>
              <a:rPr lang="en-US" dirty="0" err="1" smtClean="0"/>
              <a:t>ஆருடம்</a:t>
            </a:r>
            <a:r>
              <a:rPr lang="en-US" dirty="0" smtClean="0"/>
              <a:t>, </a:t>
            </a:r>
            <a:r>
              <a:rPr lang="en-US" dirty="0" err="1" smtClean="0"/>
              <a:t>பாம்பாட்டி</a:t>
            </a:r>
            <a:r>
              <a:rPr lang="en-US" dirty="0" smtClean="0"/>
              <a:t> </a:t>
            </a:r>
            <a:r>
              <a:rPr lang="en-US" dirty="0" err="1" smtClean="0"/>
              <a:t>சித்தர்</a:t>
            </a:r>
            <a:r>
              <a:rPr lang="en-US" dirty="0" smtClean="0"/>
              <a:t> </a:t>
            </a:r>
            <a:r>
              <a:rPr lang="en-US" dirty="0" err="1" smtClean="0"/>
              <a:t>பாடல்</a:t>
            </a:r>
            <a:r>
              <a:rPr lang="en-US" dirty="0" smtClean="0"/>
              <a:t>.</a:t>
            </a:r>
            <a:endParaRPr lang="en-US" sz="2000" dirty="0" smtClean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57200" y="1600199"/>
            <a:ext cx="5181600" cy="99060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anchor="b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4000" b="1" cap="small" dirty="0" err="1" smtClean="0">
                <a:solidFill>
                  <a:schemeClr val="tx1"/>
                </a:solidFill>
              </a:rPr>
              <a:t>பாம்பாட்டிச்</a:t>
            </a:r>
            <a:r>
              <a:rPr lang="en-US" sz="4000" b="1" cap="small" dirty="0" smtClean="0">
                <a:solidFill>
                  <a:schemeClr val="tx1"/>
                </a:solidFill>
              </a:rPr>
              <a:t> </a:t>
            </a:r>
            <a:r>
              <a:rPr lang="en-US" sz="4000" b="1" cap="small" dirty="0" err="1" smtClean="0">
                <a:solidFill>
                  <a:schemeClr val="tx1"/>
                </a:solidFill>
              </a:rPr>
              <a:t>சித்தர்</a:t>
            </a:r>
            <a:endParaRPr kumimoji="0" lang="en-US" sz="2700" b="1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18 Siddhar Name in Tamil and Images - பாம்பாட்டி சித்தர்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04800"/>
            <a:ext cx="3124200" cy="3905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65163" y="0"/>
            <a:ext cx="8478837" cy="95885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 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err="1" smtClean="0">
                <a:solidFill>
                  <a:schemeClr val="tx1"/>
                </a:solidFill>
              </a:rPr>
              <a:t>திருமூலர்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1905000"/>
            <a:ext cx="48006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dirty="0" smtClean="0"/>
              <a:t>  </a:t>
            </a:r>
            <a:r>
              <a:rPr lang="en-US" dirty="0" err="1" smtClean="0"/>
              <a:t>கிபி</a:t>
            </a:r>
            <a:r>
              <a:rPr lang="en-US" dirty="0" smtClean="0"/>
              <a:t> 6-ம் </a:t>
            </a:r>
            <a:r>
              <a:rPr lang="en-US" dirty="0" err="1" smtClean="0"/>
              <a:t>நூற்றாண்டு</a:t>
            </a:r>
            <a:r>
              <a:rPr lang="en-US" dirty="0" smtClean="0"/>
              <a:t> 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நூல்</a:t>
            </a:r>
            <a:r>
              <a:rPr lang="en-US" dirty="0" smtClean="0"/>
              <a:t> : </a:t>
            </a:r>
            <a:r>
              <a:rPr lang="en-US" dirty="0" err="1" smtClean="0"/>
              <a:t>திருமந்திரம்</a:t>
            </a:r>
            <a:r>
              <a:rPr lang="en-US" dirty="0" smtClean="0"/>
              <a:t> – 9           </a:t>
            </a:r>
            <a:r>
              <a:rPr lang="en-US" dirty="0" err="1" smtClean="0"/>
              <a:t>பகுப்புகள்</a:t>
            </a:r>
            <a:endParaRPr lang="en-US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சைவத்</a:t>
            </a:r>
            <a:r>
              <a:rPr lang="en-US" dirty="0" smtClean="0"/>
              <a:t> </a:t>
            </a:r>
            <a:r>
              <a:rPr lang="en-US" dirty="0" err="1" smtClean="0"/>
              <a:t>திருமுறைகளில்</a:t>
            </a:r>
            <a:r>
              <a:rPr lang="en-US" dirty="0" smtClean="0"/>
              <a:t> 10-ம் </a:t>
            </a:r>
            <a:r>
              <a:rPr lang="en-US" dirty="0" err="1" smtClean="0"/>
              <a:t>திருமுறை</a:t>
            </a:r>
            <a:endParaRPr lang="en-US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சிறப்பு</a:t>
            </a:r>
            <a:r>
              <a:rPr lang="en-US" dirty="0" smtClean="0"/>
              <a:t> : </a:t>
            </a:r>
            <a:r>
              <a:rPr lang="en-US" dirty="0" err="1" smtClean="0"/>
              <a:t>பொது</a:t>
            </a:r>
            <a:r>
              <a:rPr lang="en-US" dirty="0" smtClean="0"/>
              <a:t> </a:t>
            </a:r>
            <a:r>
              <a:rPr lang="en-US" dirty="0" err="1" smtClean="0"/>
              <a:t>அறம்</a:t>
            </a:r>
            <a:r>
              <a:rPr lang="en-US" dirty="0" smtClean="0"/>
              <a:t>, </a:t>
            </a:r>
            <a:r>
              <a:rPr lang="en-US" dirty="0" err="1" smtClean="0"/>
              <a:t>மந்திரம்</a:t>
            </a:r>
            <a:r>
              <a:rPr lang="en-US" dirty="0" smtClean="0"/>
              <a:t>, </a:t>
            </a:r>
            <a:r>
              <a:rPr lang="en-US" dirty="0" err="1" smtClean="0"/>
              <a:t>சோதிடம்</a:t>
            </a:r>
            <a:r>
              <a:rPr lang="en-US" dirty="0" smtClean="0"/>
              <a:t>, </a:t>
            </a:r>
            <a:r>
              <a:rPr lang="en-US" dirty="0" err="1" smtClean="0"/>
              <a:t>மருத்துவம்</a:t>
            </a:r>
            <a:r>
              <a:rPr lang="en-US" dirty="0" smtClean="0"/>
              <a:t>, </a:t>
            </a:r>
            <a:r>
              <a:rPr lang="en-US" dirty="0" err="1" smtClean="0"/>
              <a:t>சித்தாந்த</a:t>
            </a:r>
            <a:r>
              <a:rPr lang="en-US" dirty="0" smtClean="0"/>
              <a:t> </a:t>
            </a:r>
            <a:r>
              <a:rPr lang="en-US" dirty="0" err="1" smtClean="0"/>
              <a:t>விளக்கம்</a:t>
            </a: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ஞானப்</a:t>
            </a:r>
            <a:r>
              <a:rPr lang="en-US" dirty="0" smtClean="0"/>
              <a:t> </a:t>
            </a:r>
            <a:r>
              <a:rPr lang="en-US" dirty="0" err="1" smtClean="0"/>
              <a:t>படல்களை</a:t>
            </a:r>
            <a:r>
              <a:rPr lang="en-US" dirty="0" smtClean="0"/>
              <a:t> </a:t>
            </a:r>
            <a:r>
              <a:rPr lang="en-US" dirty="0" err="1" smtClean="0"/>
              <a:t>பாடியுள்ளார்</a:t>
            </a: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1600" dirty="0" smtClean="0"/>
          </a:p>
          <a:p>
            <a:endParaRPr lang="en-US" dirty="0"/>
          </a:p>
        </p:txBody>
      </p:sp>
      <p:pic>
        <p:nvPicPr>
          <p:cNvPr id="19460" name="Picture 4" descr="18 Siddhar Name in Tamil and Images - திருமூலர்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3073269" cy="4724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EER\Downloads\WhatsApp Image 2020-02-18 at 9.47.55 A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505200"/>
            <a:ext cx="4086225" cy="2971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457200" y="-1"/>
            <a:ext cx="8478838" cy="95921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anchor="b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000" b="1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சிவ</a:t>
            </a:r>
            <a:r>
              <a:rPr kumimoji="0" lang="en-US" sz="30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small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வாக்கியர்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371601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/>
              <a:t>“</a:t>
            </a:r>
            <a:r>
              <a:rPr lang="ta-IN" sz="2000" dirty="0" smtClean="0"/>
              <a:t>கோயிலாவது ஏதடா குளங்களாவது ஏதடா</a:t>
            </a:r>
            <a:br>
              <a:rPr lang="ta-IN" sz="2000" dirty="0" smtClean="0"/>
            </a:br>
            <a:r>
              <a:rPr lang="ta-IN" sz="2000" dirty="0" smtClean="0"/>
              <a:t>கோயிலும் குளங்களும் கும்பிடும் குலாமரே</a:t>
            </a:r>
            <a:br>
              <a:rPr lang="ta-IN" sz="2000" dirty="0" smtClean="0"/>
            </a:br>
            <a:r>
              <a:rPr lang="ta-IN" sz="2000" dirty="0" smtClean="0"/>
              <a:t>கோயிலும் மனத்துளே குளங்களும் மனத்துளே</a:t>
            </a:r>
            <a:br>
              <a:rPr lang="ta-IN" sz="2000" dirty="0" smtClean="0"/>
            </a:br>
            <a:r>
              <a:rPr lang="ta-IN" sz="2000" dirty="0" smtClean="0"/>
              <a:t>ஆவதும் அழிவதும் இல்லைஇல்லை இல்லையே</a:t>
            </a:r>
            <a:r>
              <a:rPr lang="en-US" sz="2000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சித்தர்கள்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யார்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153400" cy="37338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err="1" smtClean="0"/>
              <a:t>சித்தம்</a:t>
            </a:r>
            <a:r>
              <a:rPr lang="en-US" dirty="0" smtClean="0"/>
              <a:t> </a:t>
            </a:r>
            <a:r>
              <a:rPr lang="en-US" dirty="0" err="1" smtClean="0"/>
              <a:t>என்பது</a:t>
            </a:r>
            <a:r>
              <a:rPr lang="en-US" dirty="0" smtClean="0"/>
              <a:t> </a:t>
            </a:r>
            <a:r>
              <a:rPr lang="en-US" dirty="0" err="1" smtClean="0"/>
              <a:t>மனமாகும்</a:t>
            </a:r>
            <a:r>
              <a:rPr lang="en-US" dirty="0" smtClean="0"/>
              <a:t>. </a:t>
            </a:r>
            <a:r>
              <a:rPr lang="en-US" dirty="0" err="1" smtClean="0"/>
              <a:t>தன்னிச்சையாகத்</a:t>
            </a:r>
            <a:r>
              <a:rPr lang="en-US" dirty="0" smtClean="0"/>
              <a:t> </a:t>
            </a:r>
            <a:r>
              <a:rPr lang="en-US" dirty="0" err="1" smtClean="0"/>
              <a:t>திரியும்</a:t>
            </a:r>
            <a:r>
              <a:rPr lang="en-US" dirty="0" smtClean="0"/>
              <a:t> </a:t>
            </a:r>
            <a:r>
              <a:rPr lang="en-US" dirty="0" err="1" smtClean="0"/>
              <a:t>மனதினை</a:t>
            </a:r>
            <a:r>
              <a:rPr lang="en-US" dirty="0" smtClean="0"/>
              <a:t> </a:t>
            </a:r>
            <a:r>
              <a:rPr lang="en-US" dirty="0" err="1" smtClean="0"/>
              <a:t>அடக்கி</a:t>
            </a:r>
            <a:r>
              <a:rPr lang="en-US" dirty="0" smtClean="0"/>
              <a:t>, </a:t>
            </a:r>
            <a:r>
              <a:rPr lang="en-US" dirty="0" err="1" smtClean="0"/>
              <a:t>இறைவனிடம்</a:t>
            </a:r>
            <a:r>
              <a:rPr lang="en-US" dirty="0" smtClean="0"/>
              <a:t> </a:t>
            </a:r>
            <a:r>
              <a:rPr lang="en-US" dirty="0" err="1" smtClean="0"/>
              <a:t>செலுத்துகின்றவர்கள்</a:t>
            </a:r>
            <a:r>
              <a:rPr lang="en-US" dirty="0" smtClean="0"/>
              <a:t> </a:t>
            </a:r>
          </a:p>
          <a:p>
            <a:pPr algn="just">
              <a:lnSpc>
                <a:spcPct val="170000"/>
              </a:lnSpc>
            </a:pPr>
            <a:endParaRPr lang="en-US" dirty="0" smtClean="0"/>
          </a:p>
          <a:p>
            <a:pPr algn="just">
              <a:lnSpc>
                <a:spcPct val="170000"/>
              </a:lnSpc>
            </a:pPr>
            <a:r>
              <a:rPr lang="ta-IN" dirty="0" smtClean="0"/>
              <a:t>“சித்தர்” என்ற சொல்லுக்கு சித்தி பெற்றவர் என்பது பொருள். இயமம், நியமம், ஆ</a:t>
            </a:r>
            <a:r>
              <a:rPr lang="en-US" dirty="0" smtClean="0"/>
              <a:t>ச</a:t>
            </a:r>
            <a:r>
              <a:rPr lang="ta-IN" dirty="0" smtClean="0"/>
              <a:t>னம்,</a:t>
            </a:r>
            <a:r>
              <a:rPr lang="en-US" dirty="0" smtClean="0"/>
              <a:t> </a:t>
            </a:r>
            <a:r>
              <a:rPr lang="ta-IN" dirty="0" smtClean="0"/>
              <a:t>பிராணாயாமம், பிரத்தியாகாரம், தாரணை, தியானம், சமாதி முதலிய எட்டு வகையான யோகாங்கம் முலம் எண் பெருஞ் சித்திகளை பெற்றவர்கள் சித்தர்கள் ஆவார்.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6088" y="0"/>
            <a:ext cx="1966912" cy="3200400"/>
          </a:xfrm>
          <a:prstGeom prst="rect">
            <a:avLst/>
          </a:prstGeom>
          <a:noFill/>
        </p:spPr>
      </p:pic>
      <p:pic>
        <p:nvPicPr>
          <p:cNvPr id="3" name="Picture 2" descr="18 Siddhar Name in Tamil and Images - இராமதேவர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"/>
            <a:ext cx="2206688" cy="3352799"/>
          </a:xfrm>
          <a:prstGeom prst="rect">
            <a:avLst/>
          </a:prstGeom>
          <a:noFill/>
        </p:spPr>
      </p:pic>
      <p:pic>
        <p:nvPicPr>
          <p:cNvPr id="5" name="Picture 2" descr="18 Siddhar Name in Tamil and Images - தன்வந்திரி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7422" y="0"/>
            <a:ext cx="2148178" cy="3276599"/>
          </a:xfrm>
          <a:prstGeom prst="rect">
            <a:avLst/>
          </a:prstGeom>
          <a:noFill/>
        </p:spPr>
      </p:pic>
      <p:pic>
        <p:nvPicPr>
          <p:cNvPr id="6" name="Picture 2" descr="18 Siddhar Name in Tamil and Images - கமலமுனி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240902" cy="3352800"/>
          </a:xfrm>
          <a:prstGeom prst="rect">
            <a:avLst/>
          </a:prstGeom>
          <a:noFill/>
        </p:spPr>
      </p:pic>
      <p:pic>
        <p:nvPicPr>
          <p:cNvPr id="7" name="Picture 7" descr="C:\Users\PEER\Desktop\0f07ece1-9457-4826-8b29-dafa271b3f6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657600"/>
            <a:ext cx="2368346" cy="3124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2" descr="18 Siddhar Name in Tamil and Images - போகர்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35692" y="3657600"/>
            <a:ext cx="2136308" cy="3200400"/>
          </a:xfrm>
          <a:prstGeom prst="rect">
            <a:avLst/>
          </a:prstGeom>
          <a:noFill/>
        </p:spPr>
      </p:pic>
      <p:pic>
        <p:nvPicPr>
          <p:cNvPr id="9" name="Picture 2" descr="18 Siddhar Name in Tamil and Images - மச்சமுனி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199" y="3657600"/>
            <a:ext cx="2085443" cy="3124200"/>
          </a:xfrm>
          <a:prstGeom prst="rect">
            <a:avLst/>
          </a:prstGeom>
          <a:noFill/>
        </p:spPr>
      </p:pic>
      <p:pic>
        <p:nvPicPr>
          <p:cNvPr id="10" name="Picture 2" descr="18 Siddhar Name in Tamil and Images - கொங்கணர்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657600"/>
            <a:ext cx="20574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18 Siddhar Name in Tamil and Images - நந்தி தேவர்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28600"/>
            <a:ext cx="2447925" cy="3138160"/>
          </a:xfrm>
          <a:prstGeom prst="rect">
            <a:avLst/>
          </a:prstGeom>
          <a:noFill/>
        </p:spPr>
      </p:pic>
      <p:pic>
        <p:nvPicPr>
          <p:cNvPr id="6" name="Picture 2" descr="18 Siddhar Name in Tamil and Images - பதஞ்சல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2575" y="3543300"/>
            <a:ext cx="2409825" cy="3086100"/>
          </a:xfrm>
          <a:prstGeom prst="rect">
            <a:avLst/>
          </a:prstGeom>
          <a:noFill/>
        </p:spPr>
      </p:pic>
      <p:pic>
        <p:nvPicPr>
          <p:cNvPr id="7" name="Picture 2" descr="18 Siddhar Name in Tamil and Images - சட்டைமுனி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6767" y="152400"/>
            <a:ext cx="2136308" cy="3200400"/>
          </a:xfrm>
          <a:prstGeom prst="rect">
            <a:avLst/>
          </a:prstGeom>
          <a:noFill/>
        </p:spPr>
      </p:pic>
      <p:pic>
        <p:nvPicPr>
          <p:cNvPr id="8" name="Picture 2" descr="18 Siddhar Name in Tamil and Images - கோரக்கர்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7416" y="238124"/>
            <a:ext cx="2318183" cy="3038476"/>
          </a:xfrm>
          <a:prstGeom prst="rect">
            <a:avLst/>
          </a:prstGeom>
          <a:noFill/>
        </p:spPr>
      </p:pic>
      <p:pic>
        <p:nvPicPr>
          <p:cNvPr id="9" name="Picture 2" descr="18 Siddhar Name in Tamil and Images - சுந்தரானந்தர்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3581400"/>
            <a:ext cx="2853002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28800" y="1981200"/>
            <a:ext cx="7315200" cy="609600"/>
          </a:xfrm>
        </p:spPr>
        <p:txBody>
          <a:bodyPr>
            <a:norm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பார்வை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நூல்கள்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மற்றும்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வலைத்தளங்கள்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828800" y="1447800"/>
            <a:ext cx="73152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3886200"/>
            <a:ext cx="6477000" cy="16619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ta-IN" sz="1400" dirty="0" smtClean="0">
                <a:solidFill>
                  <a:schemeClr val="tx1"/>
                </a:solidFill>
              </a:rPr>
              <a:t>தமிழ் இலக்கிய வரலாறு</a:t>
            </a:r>
            <a:r>
              <a:rPr lang="en-US" sz="1400" dirty="0" smtClean="0">
                <a:solidFill>
                  <a:schemeClr val="tx1"/>
                </a:solidFill>
              </a:rPr>
              <a:t> – </a:t>
            </a:r>
            <a:r>
              <a:rPr lang="ta-IN" sz="1400" dirty="0" smtClean="0">
                <a:solidFill>
                  <a:schemeClr val="tx1"/>
                </a:solidFill>
              </a:rPr>
              <a:t>மு</a:t>
            </a:r>
            <a:r>
              <a:rPr lang="en-US" sz="1400" dirty="0" smtClean="0">
                <a:solidFill>
                  <a:schemeClr val="tx1"/>
                </a:solidFill>
              </a:rPr>
              <a:t>. </a:t>
            </a:r>
            <a:r>
              <a:rPr lang="ta-IN" sz="1400" dirty="0" smtClean="0">
                <a:solidFill>
                  <a:schemeClr val="tx1"/>
                </a:solidFill>
              </a:rPr>
              <a:t>அருணாசலம்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ta-IN" sz="1400" dirty="0" smtClean="0">
                <a:solidFill>
                  <a:schemeClr val="tx1"/>
                </a:solidFill>
              </a:rPr>
              <a:t>தமிழ் இலக்கிய வரலாறு</a:t>
            </a:r>
            <a:r>
              <a:rPr lang="en-US" sz="1400" dirty="0" smtClean="0">
                <a:solidFill>
                  <a:schemeClr val="tx1"/>
                </a:solidFill>
              </a:rPr>
              <a:t> – </a:t>
            </a:r>
            <a:r>
              <a:rPr lang="ta-IN" sz="1400" dirty="0" smtClean="0">
                <a:solidFill>
                  <a:schemeClr val="tx1"/>
                </a:solidFill>
              </a:rPr>
              <a:t>மதுசா விமலானந்தம்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1400" u="sng" dirty="0" smtClean="0">
                <a:solidFill>
                  <a:schemeClr val="tx1"/>
                </a:solidFill>
                <a:hlinkClick r:id="rId2"/>
              </a:rPr>
              <a:t> http://aanmeegam.co.in/blogs/siththarkal/18-siddhargal-life-history/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en-US" sz="1400" u="sng" dirty="0" smtClean="0">
                <a:solidFill>
                  <a:schemeClr val="tx1"/>
                </a:solidFill>
                <a:hlinkClick r:id="rId3"/>
              </a:rPr>
              <a:t>https://tamil-desiyam.com/18-siddhargal-history-in-tamil-pdf-download/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en-US" sz="1400" u="sng" dirty="0" smtClean="0">
                <a:solidFill>
                  <a:schemeClr val="tx1"/>
                </a:solidFill>
                <a:hlinkClick r:id="rId4"/>
              </a:rPr>
              <a:t>https://tamil-desiyam.com/18-siddhar-name-in-tamil-and-images/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en-US" sz="1400" u="sng" dirty="0" smtClean="0">
                <a:solidFill>
                  <a:schemeClr val="tx1"/>
                </a:solidFill>
                <a:hlinkClick r:id="rId5"/>
              </a:rPr>
              <a:t>https://www.ytamizh.com/siddhar/sivavaakiyar/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389438"/>
            <a:ext cx="2514600" cy="1096962"/>
          </a:xfrm>
        </p:spPr>
        <p:txBody>
          <a:bodyPr/>
          <a:lstStyle/>
          <a:p>
            <a:pPr algn="ctr"/>
            <a:r>
              <a:rPr lang="en-US" b="1" i="1" dirty="0" err="1" smtClean="0">
                <a:solidFill>
                  <a:schemeClr val="tx1"/>
                </a:solidFill>
              </a:rPr>
              <a:t>நன்றி</a:t>
            </a:r>
            <a:r>
              <a:rPr lang="en-US" b="1" i="1" dirty="0" smtClean="0">
                <a:solidFill>
                  <a:schemeClr val="tx1"/>
                </a:solidFill>
              </a:rPr>
              <a:t> !!!!!</a:t>
            </a:r>
            <a:endParaRPr lang="en-US" b="1" i="1" dirty="0">
              <a:solidFill>
                <a:schemeClr val="tx1"/>
              </a:solidFill>
            </a:endParaRPr>
          </a:p>
        </p:txBody>
      </p:sp>
      <p:pic>
        <p:nvPicPr>
          <p:cNvPr id="4" name="Picture 2" descr="18 Siddhar Name in Tamil and Images - நந்தி தேவர்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433840"/>
            <a:ext cx="2447925" cy="31381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28800" y="381000"/>
            <a:ext cx="6172200" cy="7513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சித்தர்களின்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ta-IN" sz="2400" b="1" dirty="0" smtClean="0">
                <a:solidFill>
                  <a:schemeClr val="tx1"/>
                </a:solidFill>
              </a:rPr>
              <a:t>நெறி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286000" y="1524000"/>
            <a:ext cx="6172200" cy="4572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b="0" dirty="0" smtClean="0">
                <a:solidFill>
                  <a:schemeClr val="tx1"/>
                </a:solidFill>
              </a:rPr>
              <a:t>    </a:t>
            </a:r>
            <a:r>
              <a:rPr lang="ta-IN" sz="1900" b="0" dirty="0" smtClean="0">
                <a:solidFill>
                  <a:schemeClr val="tx1"/>
                </a:solidFill>
              </a:rPr>
              <a:t>சித்தர்கள், உலகத்தின் பொருள் வாழ்க்கை</a:t>
            </a:r>
            <a:r>
              <a:rPr lang="ta-IN" sz="1900" dirty="0" smtClean="0">
                <a:solidFill>
                  <a:schemeClr val="tx1"/>
                </a:solidFill>
              </a:rPr>
              <a:t/>
            </a:r>
            <a:br>
              <a:rPr lang="ta-IN" sz="1900" dirty="0" smtClean="0">
                <a:solidFill>
                  <a:schemeClr val="tx1"/>
                </a:solidFill>
              </a:rPr>
            </a:br>
            <a:r>
              <a:rPr lang="ta-IN" sz="1900" b="0" dirty="0" smtClean="0">
                <a:solidFill>
                  <a:schemeClr val="tx1"/>
                </a:solidFill>
              </a:rPr>
              <a:t>நெறிக்கு உடன் படாதவர்களாகத்</a:t>
            </a:r>
            <a:r>
              <a:rPr lang="ta-IN" sz="1900" dirty="0" smtClean="0">
                <a:solidFill>
                  <a:schemeClr val="tx1"/>
                </a:solidFill>
              </a:rPr>
              <a:t/>
            </a:r>
            <a:br>
              <a:rPr lang="ta-IN" sz="1900" dirty="0" smtClean="0">
                <a:solidFill>
                  <a:schemeClr val="tx1"/>
                </a:solidFill>
              </a:rPr>
            </a:br>
            <a:r>
              <a:rPr lang="ta-IN" sz="1900" b="0" dirty="0" smtClean="0">
                <a:solidFill>
                  <a:schemeClr val="tx1"/>
                </a:solidFill>
              </a:rPr>
              <a:t>தங்களுக்கென்று தனி வழியை வகுத்துக்</a:t>
            </a:r>
            <a:r>
              <a:rPr lang="ta-IN" sz="1900" dirty="0" smtClean="0">
                <a:solidFill>
                  <a:schemeClr val="tx1"/>
                </a:solidFill>
              </a:rPr>
              <a:t/>
            </a:r>
            <a:br>
              <a:rPr lang="ta-IN" sz="1900" dirty="0" smtClean="0">
                <a:solidFill>
                  <a:schemeClr val="tx1"/>
                </a:solidFill>
              </a:rPr>
            </a:br>
            <a:r>
              <a:rPr lang="ta-IN" sz="1900" b="0" dirty="0" smtClean="0">
                <a:solidFill>
                  <a:schemeClr val="tx1"/>
                </a:solidFill>
              </a:rPr>
              <a:t>கொண்டவர்களாகக் காணப்படுகின்றனர்.</a:t>
            </a:r>
            <a:endParaRPr lang="en-US" sz="1900" b="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b="0" dirty="0" smtClean="0">
                <a:solidFill>
                  <a:schemeClr val="tx1"/>
                </a:solidFill>
              </a:rPr>
              <a:t>    </a:t>
            </a:r>
            <a:r>
              <a:rPr lang="ta-IN" sz="1900" b="0" dirty="0" smtClean="0">
                <a:solidFill>
                  <a:schemeClr val="tx1"/>
                </a:solidFill>
              </a:rPr>
              <a:t>சித்தர்கள் சமயக் கோட்பாடுகளைப்</a:t>
            </a:r>
            <a:r>
              <a:rPr lang="ta-IN" sz="1900" dirty="0" smtClean="0">
                <a:solidFill>
                  <a:schemeClr val="tx1"/>
                </a:solidFill>
              </a:rPr>
              <a:t/>
            </a:r>
            <a:br>
              <a:rPr lang="ta-IN" sz="1900" dirty="0" smtClean="0">
                <a:solidFill>
                  <a:schemeClr val="tx1"/>
                </a:solidFill>
              </a:rPr>
            </a:br>
            <a:r>
              <a:rPr lang="ta-IN" sz="1900" b="0" dirty="0" smtClean="0">
                <a:solidFill>
                  <a:schemeClr val="tx1"/>
                </a:solidFill>
              </a:rPr>
              <a:t>புறந்தள்ளிவிட்டு, தங்களுக்கென்றொரு</a:t>
            </a:r>
            <a:r>
              <a:rPr lang="ta-IN" sz="1900" dirty="0" smtClean="0">
                <a:solidFill>
                  <a:schemeClr val="tx1"/>
                </a:solidFill>
              </a:rPr>
              <a:t/>
            </a:r>
            <a:br>
              <a:rPr lang="ta-IN" sz="1900" dirty="0" smtClean="0">
                <a:solidFill>
                  <a:schemeClr val="tx1"/>
                </a:solidFill>
              </a:rPr>
            </a:br>
            <a:r>
              <a:rPr lang="ta-IN" sz="1900" b="0" dirty="0" smtClean="0">
                <a:solidFill>
                  <a:schemeClr val="tx1"/>
                </a:solidFill>
              </a:rPr>
              <a:t>கொள்கையை வகுத்துக் கொண்டு அதன் வழி</a:t>
            </a:r>
            <a:r>
              <a:rPr lang="ta-IN" sz="1900" dirty="0" smtClean="0">
                <a:solidFill>
                  <a:schemeClr val="tx1"/>
                </a:solidFill>
              </a:rPr>
              <a:t/>
            </a:r>
            <a:br>
              <a:rPr lang="ta-IN" sz="1900" dirty="0" smtClean="0">
                <a:solidFill>
                  <a:schemeClr val="tx1"/>
                </a:solidFill>
              </a:rPr>
            </a:br>
            <a:r>
              <a:rPr lang="ta-IN" sz="1900" b="0" dirty="0" smtClean="0">
                <a:solidFill>
                  <a:schemeClr val="tx1"/>
                </a:solidFill>
              </a:rPr>
              <a:t>ஒழுகினர். மத மாச்சரியங்கள், சாதி பேதங்கள்,</a:t>
            </a:r>
            <a:r>
              <a:rPr lang="ta-IN" sz="1900" dirty="0" smtClean="0">
                <a:solidFill>
                  <a:schemeClr val="tx1"/>
                </a:solidFill>
              </a:rPr>
              <a:t/>
            </a:r>
            <a:br>
              <a:rPr lang="ta-IN" sz="1900" dirty="0" smtClean="0">
                <a:solidFill>
                  <a:schemeClr val="tx1"/>
                </a:solidFill>
              </a:rPr>
            </a:br>
            <a:r>
              <a:rPr lang="ta-IN" sz="1900" b="0" dirty="0" smtClean="0">
                <a:solidFill>
                  <a:schemeClr val="tx1"/>
                </a:solidFill>
              </a:rPr>
              <a:t>உயர்வு தாழ்வு இவை அனைத்தையும் கடந்து</a:t>
            </a:r>
            <a:r>
              <a:rPr lang="ta-IN" sz="1900" dirty="0" smtClean="0">
                <a:solidFill>
                  <a:schemeClr val="tx1"/>
                </a:solidFill>
              </a:rPr>
              <a:t/>
            </a:r>
            <a:br>
              <a:rPr lang="ta-IN" sz="1900" dirty="0" smtClean="0">
                <a:solidFill>
                  <a:schemeClr val="tx1"/>
                </a:solidFill>
              </a:rPr>
            </a:br>
            <a:r>
              <a:rPr lang="ta-IN" sz="1900" b="0" dirty="0" smtClean="0">
                <a:solidFill>
                  <a:schemeClr val="tx1"/>
                </a:solidFill>
              </a:rPr>
              <a:t>நின்றார்கள்</a:t>
            </a:r>
            <a:endParaRPr lang="en-US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77000" cy="48737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ta-IN" sz="1900" dirty="0" smtClean="0"/>
              <a:t>பயனுடையவை எவை என்பதைப் பிரித்தறிந்து</a:t>
            </a:r>
            <a:r>
              <a:rPr lang="en-US" sz="1900" dirty="0" smtClean="0"/>
              <a:t> </a:t>
            </a:r>
            <a:r>
              <a:rPr lang="ta-IN" sz="1900" dirty="0" smtClean="0"/>
              <a:t>அவற்றுள் புதுமைகளைப் புகுத்துகின்ற</a:t>
            </a:r>
            <a:r>
              <a:rPr lang="en-US" sz="1900" dirty="0" smtClean="0"/>
              <a:t> </a:t>
            </a:r>
            <a:r>
              <a:rPr lang="ta-IN" sz="1900" dirty="0" smtClean="0"/>
              <a:t>அறிஞர்களாகவும், சமுதாயத்தில் உள்ள</a:t>
            </a:r>
            <a:r>
              <a:rPr lang="en-US" sz="1900" dirty="0" smtClean="0"/>
              <a:t> </a:t>
            </a:r>
            <a:r>
              <a:rPr lang="ta-IN" sz="1900" dirty="0" smtClean="0"/>
              <a:t>ஏற்றத்தாழ்வுகளை, சாதி சமய மன</a:t>
            </a:r>
            <a:r>
              <a:rPr lang="en-US" sz="1900" dirty="0" smtClean="0"/>
              <a:t> </a:t>
            </a:r>
            <a:r>
              <a:rPr lang="ta-IN" sz="1900" dirty="0" smtClean="0"/>
              <a:t>மாச்சரியங்களை மாற்றக் கருதிய சீர்த்திருத்த</a:t>
            </a:r>
            <a:r>
              <a:rPr lang="en-US" sz="1900" dirty="0" smtClean="0"/>
              <a:t> </a:t>
            </a:r>
            <a:r>
              <a:rPr lang="ta-IN" sz="1900" dirty="0" smtClean="0"/>
              <a:t>வாதிகளாகவும் காணப்படுகின்றனர்.</a:t>
            </a:r>
            <a:r>
              <a:rPr lang="en-US" sz="1900" dirty="0" smtClean="0"/>
              <a:t> </a:t>
            </a:r>
            <a:r>
              <a:rPr lang="ta-IN" sz="1900" dirty="0" smtClean="0"/>
              <a:t>நோயற்ற வாழ்வும் சாகாநிலையும் மனிதன்</a:t>
            </a:r>
            <a:r>
              <a:rPr lang="en-US" sz="1900" dirty="0" smtClean="0"/>
              <a:t> </a:t>
            </a:r>
            <a:r>
              <a:rPr lang="ta-IN" sz="1900" dirty="0" smtClean="0"/>
              <a:t>அடையக் கூடிய இடம் என்று நிரூபித்தனர்.</a:t>
            </a:r>
            <a:endParaRPr lang="en-US" sz="1900" dirty="0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685800" y="381000"/>
            <a:ext cx="6172200" cy="7513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sm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சித்தர்களின்</a:t>
            </a:r>
            <a:r>
              <a:rPr kumimoji="0" lang="en-US" sz="2400" b="1" i="0" u="none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a-IN" sz="2400" b="1" i="0" u="none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நெறி</a:t>
            </a:r>
            <a:endParaRPr kumimoji="0" lang="en-US" sz="2800" b="1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a-IN" sz="2000" b="1" dirty="0" smtClean="0">
                <a:solidFill>
                  <a:schemeClr val="tx1"/>
                </a:solidFill>
              </a:rPr>
              <a:t>எட்டு வகையான யோகாங்கம் அல்லது அட்டாங்க யோகம்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>
            <a:normAutofit fontScale="25000" lnSpcReduction="20000"/>
          </a:bodyPr>
          <a:lstStyle/>
          <a:p>
            <a:pPr algn="just" fontAlgn="base">
              <a:lnSpc>
                <a:spcPct val="220000"/>
              </a:lnSpc>
            </a:pPr>
            <a:r>
              <a:rPr lang="ta-IN" sz="6800" b="1" dirty="0" smtClean="0"/>
              <a:t>இயமம்</a:t>
            </a:r>
            <a:r>
              <a:rPr lang="ta-IN" sz="6800" dirty="0" smtClean="0"/>
              <a:t> – கொல்லாமை, வாய்மை, கள்ளாமை, பிறர் பொருள் விரும்பாமை, புலன் அடக்கம் என்பனவாம்.</a:t>
            </a:r>
          </a:p>
          <a:p>
            <a:pPr algn="just" fontAlgn="base">
              <a:lnSpc>
                <a:spcPct val="220000"/>
              </a:lnSpc>
            </a:pPr>
            <a:r>
              <a:rPr lang="ta-IN" sz="6800" b="1" dirty="0" smtClean="0"/>
              <a:t>நியமம் </a:t>
            </a:r>
            <a:r>
              <a:rPr lang="ta-IN" sz="6800" dirty="0" smtClean="0"/>
              <a:t>– நியமமாவது நல்லனவற்றைச் செய்து ஒழுக்க நெறி நிற்றல்.</a:t>
            </a:r>
          </a:p>
          <a:p>
            <a:pPr algn="just" fontAlgn="base">
              <a:lnSpc>
                <a:spcPct val="220000"/>
              </a:lnSpc>
            </a:pPr>
            <a:r>
              <a:rPr lang="ta-IN" sz="6800" b="1" dirty="0" smtClean="0"/>
              <a:t>ஆசனம் </a:t>
            </a:r>
            <a:r>
              <a:rPr lang="ta-IN" sz="6800" dirty="0" smtClean="0"/>
              <a:t>– உடலைப் பல்வேறு கோணங்களில் நிறுத்தி, பயிற்சி செய்தல்.</a:t>
            </a:r>
          </a:p>
          <a:p>
            <a:pPr algn="just" fontAlgn="base">
              <a:lnSpc>
                <a:spcPct val="220000"/>
              </a:lnSpc>
            </a:pPr>
            <a:r>
              <a:rPr lang="ta-IN" sz="6800" b="1" dirty="0" smtClean="0"/>
              <a:t>பிராணாயாமம் </a:t>
            </a:r>
            <a:r>
              <a:rPr lang="ta-IN" sz="6800" dirty="0" smtClean="0"/>
              <a:t>-பிரணாயாமமாவது சுவாசத்தை கட்டுப்படுத்தல். அதாவது பிராண வாயுவைத் தடுத்தல், வாயுவை உட்செலுத்துதல், வெளிச்செலுத்துதல்.</a:t>
            </a:r>
          </a:p>
          <a:p>
            <a:pPr algn="just">
              <a:lnSpc>
                <a:spcPct val="17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a-IN" sz="2000" b="1" dirty="0" smtClean="0">
                <a:solidFill>
                  <a:schemeClr val="tx1"/>
                </a:solidFill>
              </a:rPr>
              <a:t>எட்டு வகையான யோகாங்கம் அல்லது அட்டாங்க யோகம்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 fontAlgn="base">
              <a:lnSpc>
                <a:spcPct val="220000"/>
              </a:lnSpc>
            </a:pPr>
            <a:r>
              <a:rPr lang="ta-IN" b="1" dirty="0" smtClean="0"/>
              <a:t>பிராத்தியாகாரம் </a:t>
            </a:r>
            <a:r>
              <a:rPr lang="ta-IN" dirty="0" smtClean="0"/>
              <a:t>– புலன்கள் வாயிலாக புறத்தே செல்லும் மனத்தை உள்ளே நிறுத்திப் பழகுதலே பிரத்தியாகாரமாம்.</a:t>
            </a:r>
          </a:p>
          <a:p>
            <a:pPr algn="just" fontAlgn="base">
              <a:lnSpc>
                <a:spcPct val="220000"/>
              </a:lnSpc>
            </a:pPr>
            <a:r>
              <a:rPr lang="ta-IN" b="1" dirty="0" smtClean="0"/>
              <a:t>தாரணை </a:t>
            </a:r>
            <a:r>
              <a:rPr lang="ta-IN" dirty="0" smtClean="0"/>
              <a:t>– தாரணை என்பது பிரத்தியாகாரப் பயிற்சியால் உள்ளுக்கு இழுத்த மனத்தை நிலைபெறச் செய்தல்.</a:t>
            </a:r>
          </a:p>
          <a:p>
            <a:pPr algn="just" fontAlgn="base">
              <a:lnSpc>
                <a:spcPct val="220000"/>
              </a:lnSpc>
            </a:pPr>
            <a:r>
              <a:rPr lang="ta-IN" b="1" dirty="0" smtClean="0"/>
              <a:t>தியானம் </a:t>
            </a:r>
            <a:r>
              <a:rPr lang="ta-IN" dirty="0" smtClean="0"/>
              <a:t>– தியானம் என்பது மனதை ஒருபடுத்தி ஒரே சிந்தையில் ஆழ்தல்.</a:t>
            </a:r>
          </a:p>
          <a:p>
            <a:pPr algn="just" fontAlgn="base">
              <a:lnSpc>
                <a:spcPct val="220000"/>
              </a:lnSpc>
            </a:pPr>
            <a:r>
              <a:rPr lang="ta-IN" b="1" dirty="0" smtClean="0"/>
              <a:t>சமாதி </a:t>
            </a:r>
            <a:r>
              <a:rPr lang="ta-IN" dirty="0" smtClean="0"/>
              <a:t>-சமாதி என்பது மனதை கடவுளிடம் நிலைக்க செய்வது ஆகும்.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a-IN" sz="2400" b="1" dirty="0" smtClean="0">
                <a:solidFill>
                  <a:schemeClr val="tx1"/>
                </a:solidFill>
              </a:rPr>
              <a:t>எண் பெருஞ் சித்திக</a:t>
            </a:r>
            <a:r>
              <a:rPr lang="en-US" sz="2400" b="1" dirty="0" err="1" smtClean="0">
                <a:solidFill>
                  <a:schemeClr val="tx1"/>
                </a:solidFill>
              </a:rPr>
              <a:t>ளின்</a:t>
            </a:r>
            <a:r>
              <a:rPr lang="ta-IN" sz="2400" b="1" dirty="0" smtClean="0">
                <a:solidFill>
                  <a:schemeClr val="tx1"/>
                </a:solidFill>
              </a:rPr>
              <a:t> விளக்கம்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7467600" cy="3962400"/>
          </a:xfrm>
        </p:spPr>
        <p:txBody>
          <a:bodyPr>
            <a:normAutofit/>
          </a:bodyPr>
          <a:lstStyle/>
          <a:p>
            <a:pPr marL="457200" indent="-457200" algn="just" fontAlgn="base"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ta-IN" sz="1800" b="1" dirty="0" smtClean="0"/>
              <a:t>அணிமா</a:t>
            </a:r>
            <a:r>
              <a:rPr lang="ta-IN" sz="1800" dirty="0" smtClean="0"/>
              <a:t> – அணுவைப் போல் சிறிதான தேகத்தை அடைதல்.</a:t>
            </a:r>
          </a:p>
          <a:p>
            <a:pPr marL="457200" indent="-457200" algn="just" fontAlgn="base"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ta-IN" sz="1800" b="1" dirty="0" smtClean="0"/>
              <a:t>மகிமா</a:t>
            </a:r>
            <a:r>
              <a:rPr lang="ta-IN" sz="1800" dirty="0" smtClean="0"/>
              <a:t> – மலையைப் போல் பெரிதாதல்.</a:t>
            </a:r>
          </a:p>
          <a:p>
            <a:pPr marL="457200" indent="-457200" algn="just" fontAlgn="base"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ta-IN" sz="1800" b="1" dirty="0" smtClean="0"/>
              <a:t>இலகிமா</a:t>
            </a:r>
            <a:r>
              <a:rPr lang="ta-IN" sz="1800" dirty="0" smtClean="0"/>
              <a:t> – காற்றைப் போல் இலேசாய் இருத்தல்.</a:t>
            </a:r>
          </a:p>
          <a:p>
            <a:pPr marL="457200" indent="-457200" algn="just" fontAlgn="base"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ta-IN" sz="1800" b="1" dirty="0" smtClean="0"/>
              <a:t>கரிமா</a:t>
            </a:r>
            <a:r>
              <a:rPr lang="ta-IN" sz="1800" dirty="0" smtClean="0"/>
              <a:t> – கனமாவது-மலைகளாலும், வாயுவினாலும் அசைக்கவும் முடியாமல் பாரமாயிருத்தல்.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a-IN" sz="2400" b="1" dirty="0" smtClean="0">
                <a:solidFill>
                  <a:schemeClr val="tx1"/>
                </a:solidFill>
              </a:rPr>
              <a:t>எண் பெருஞ் சித்திக</a:t>
            </a:r>
            <a:r>
              <a:rPr lang="en-US" sz="2400" b="1" dirty="0" err="1" smtClean="0">
                <a:solidFill>
                  <a:schemeClr val="tx1"/>
                </a:solidFill>
              </a:rPr>
              <a:t>ளின்</a:t>
            </a:r>
            <a:r>
              <a:rPr lang="ta-IN" sz="2400" b="1" dirty="0" smtClean="0">
                <a:solidFill>
                  <a:schemeClr val="tx1"/>
                </a:solidFill>
              </a:rPr>
              <a:t> விளக்கம்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just" fontAlgn="base"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ta-IN" sz="1800" b="1" dirty="0" smtClean="0"/>
              <a:t>பிராப்தி</a:t>
            </a:r>
            <a:r>
              <a:rPr lang="ta-IN" sz="1800" dirty="0" smtClean="0"/>
              <a:t> – எல்லாப் பொருட்களையும் தன்வயப் படுத்துதல், மனத்தினால் நினைத்தவை யாவையும் அடைதல், அவற்றைப் பெறுதல்.</a:t>
            </a:r>
          </a:p>
          <a:p>
            <a:pPr marL="457200" indent="-457200" algn="just" fontAlgn="base"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ta-IN" sz="1800" b="1" dirty="0" smtClean="0"/>
              <a:t>பிராகாமியம்</a:t>
            </a:r>
            <a:r>
              <a:rPr lang="ta-IN" sz="1800" dirty="0" smtClean="0"/>
              <a:t> – தன் உடலை விட்டு பிற உடலில் உட்புகுதல். (கூடு விட்டுக் கூடு பாய்தல்)</a:t>
            </a:r>
          </a:p>
          <a:p>
            <a:pPr marL="457200" indent="-457200" algn="just" fontAlgn="base"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ta-IN" sz="1800" b="1" dirty="0" smtClean="0"/>
              <a:t>ஈசத்துவம்</a:t>
            </a:r>
            <a:r>
              <a:rPr lang="ta-IN" sz="1800" dirty="0" smtClean="0"/>
              <a:t> – நான்முகன் முதலான தேவர்களிடத்தும் தன் ஆணையைச் செலுத்தல்.</a:t>
            </a:r>
          </a:p>
          <a:p>
            <a:pPr marL="457200" indent="-457200" algn="just" fontAlgn="base"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ta-IN" sz="1800" b="1" dirty="0" smtClean="0"/>
              <a:t>வசித்துவம்</a:t>
            </a:r>
            <a:r>
              <a:rPr lang="ta-IN" sz="1800" dirty="0" smtClean="0"/>
              <a:t> – அனைத்தையும் வசப்படுத்தல்.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EER\Downloads\WhatsApp Image 2020-02-18 at 9.20.23 A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209" y="152400"/>
            <a:ext cx="8585791" cy="6553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14478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cap="small" dirty="0" err="1" smtClean="0">
                <a:solidFill>
                  <a:srgbClr val="002060"/>
                </a:solidFill>
              </a:rPr>
              <a:t>ஏழுசக்கரங்கள்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326</TotalTime>
  <Words>372</Words>
  <Application>Microsoft Office PowerPoint</Application>
  <PresentationFormat>On-screen Show (4:3)</PresentationFormat>
  <Paragraphs>98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 பாடம் : இடைக்கால இலக்கியம் மற்றும்            புதின இலக்கியம் ( 17UTAL21)   தலைப்பு : இலக்கிய வரலாறு -  சித்தர்கள்</vt:lpstr>
      <vt:lpstr>சித்தர்கள் யார்?</vt:lpstr>
      <vt:lpstr>சித்தர்களின் நெறி</vt:lpstr>
      <vt:lpstr>Slide 4</vt:lpstr>
      <vt:lpstr>எட்டு வகையான யோகாங்கம் அல்லது அட்டாங்க யோகம்</vt:lpstr>
      <vt:lpstr>எட்டு வகையான யோகாங்கம் அல்லது அட்டாங்க யோகம்</vt:lpstr>
      <vt:lpstr>எண் பெருஞ் சித்திகளின் விளக்கம்</vt:lpstr>
      <vt:lpstr>எண் பெருஞ் சித்திகளின் விளக்கம்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   திருமூலர்</vt:lpstr>
      <vt:lpstr>Slide 19</vt:lpstr>
      <vt:lpstr>Slide 20</vt:lpstr>
      <vt:lpstr>Slide 21</vt:lpstr>
      <vt:lpstr>பார்வை  நூல்கள் மற்றும் வலைத்தளங்கள்</vt:lpstr>
      <vt:lpstr>நன்றி 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சித்தர்கள் -</dc:title>
  <dc:creator>PEER</dc:creator>
  <cp:lastModifiedBy>IT LAB</cp:lastModifiedBy>
  <cp:revision>73</cp:revision>
  <dcterms:created xsi:type="dcterms:W3CDTF">2020-02-19T00:52:36Z</dcterms:created>
  <dcterms:modified xsi:type="dcterms:W3CDTF">2020-03-23T05:58:03Z</dcterms:modified>
</cp:coreProperties>
</file>