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2" r:id="rId3"/>
    <p:sldId id="256" r:id="rId4"/>
    <p:sldId id="280" r:id="rId5"/>
    <p:sldId id="281" r:id="rId6"/>
    <p:sldId id="277" r:id="rId7"/>
    <p:sldId id="276" r:id="rId8"/>
    <p:sldId id="278" r:id="rId9"/>
    <p:sldId id="264" r:id="rId10"/>
    <p:sldId id="284" r:id="rId11"/>
    <p:sldId id="266" r:id="rId12"/>
    <p:sldId id="267" r:id="rId13"/>
    <p:sldId id="279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6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4598E-52A9-4A47-9954-9178A3D8642D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5897E-A8D5-4967-9AFE-5C7D826A4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5897E-A8D5-4967-9AFE-5C7D826A44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BIOSTATISTICS                                   Data Collection 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Dr. K. </a:t>
            </a:r>
            <a:r>
              <a:rPr lang="en-US" dirty="0" err="1" smtClean="0">
                <a:solidFill>
                  <a:srgbClr val="00B050"/>
                </a:solidFill>
              </a:rPr>
              <a:t>Arifa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banu</a:t>
            </a:r>
            <a:r>
              <a:rPr lang="en-US" dirty="0" smtClean="0">
                <a:solidFill>
                  <a:srgbClr val="00B050"/>
                </a:solidFill>
              </a:rPr>
              <a:t>,                                          Assistant Professor of Zoology,                         Hajee Karutha Rowther Howdia College, Uthamapalayam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Discrete &amp; Continuous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Sales reported by a departmental store (</a:t>
            </a:r>
            <a:r>
              <a:rPr lang="en-US" sz="1800" dirty="0" err="1" smtClean="0">
                <a:solidFill>
                  <a:srgbClr val="FF0000"/>
                </a:solidFill>
              </a:rPr>
              <a:t>Discreate</a:t>
            </a:r>
            <a:r>
              <a:rPr lang="en-US" sz="1800" dirty="0" smtClean="0">
                <a:solidFill>
                  <a:srgbClr val="FF0000"/>
                </a:solidFill>
              </a:rPr>
              <a:t>)                                                                                                                </a:t>
            </a:r>
            <a:r>
              <a:rPr lang="en-US" sz="1800" b="1" dirty="0" smtClean="0"/>
              <a:t>Month 	Sales </a:t>
            </a:r>
          </a:p>
          <a:p>
            <a:r>
              <a:rPr lang="en-US" sz="1800" b="1" dirty="0" smtClean="0"/>
              <a:t>(Rs.) in </a:t>
            </a:r>
            <a:r>
              <a:rPr lang="en-US" sz="1800" b="1" dirty="0" err="1" smtClean="0"/>
              <a:t>lakhs</a:t>
            </a:r>
            <a:r>
              <a:rPr lang="en-US" sz="1800" b="1" dirty="0" smtClean="0"/>
              <a:t> 	</a:t>
            </a:r>
          </a:p>
          <a:p>
            <a:r>
              <a:rPr lang="en-US" sz="1800" dirty="0" smtClean="0"/>
              <a:t>January 	22 	</a:t>
            </a:r>
          </a:p>
          <a:p>
            <a:r>
              <a:rPr lang="en-US" sz="1800" dirty="0" smtClean="0"/>
              <a:t>February 	26 	</a:t>
            </a:r>
          </a:p>
          <a:p>
            <a:r>
              <a:rPr lang="en-US" sz="1800" dirty="0" smtClean="0"/>
              <a:t>March `	32 	</a:t>
            </a:r>
          </a:p>
          <a:p>
            <a:r>
              <a:rPr lang="en-US" sz="1800" dirty="0" smtClean="0"/>
              <a:t>April 		25 	</a:t>
            </a:r>
          </a:p>
          <a:p>
            <a:r>
              <a:rPr lang="en-US" sz="1800" dirty="0" smtClean="0"/>
              <a:t>May 		27 	</a:t>
            </a:r>
          </a:p>
          <a:p>
            <a:r>
              <a:rPr lang="en-US" sz="1800" dirty="0" smtClean="0"/>
              <a:t>June 		30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For a 50 marks test, Marks obtained by students as classified as follows	(Continuous)</a:t>
            </a:r>
          </a:p>
          <a:p>
            <a:r>
              <a:rPr lang="en-US" sz="1800" b="1" dirty="0" smtClean="0"/>
              <a:t>Marks 	No. of students</a:t>
            </a:r>
          </a:p>
          <a:p>
            <a:r>
              <a:rPr lang="en-US" sz="1800" dirty="0" smtClean="0"/>
              <a:t>0 – 10 	5 	</a:t>
            </a:r>
          </a:p>
          <a:p>
            <a:r>
              <a:rPr lang="en-US" sz="1800" dirty="0" smtClean="0"/>
              <a:t>10 – 20 	7 	</a:t>
            </a:r>
          </a:p>
          <a:p>
            <a:r>
              <a:rPr lang="en-US" sz="1800" dirty="0" smtClean="0"/>
              <a:t>20 – 30 	10 	</a:t>
            </a:r>
          </a:p>
          <a:p>
            <a:r>
              <a:rPr lang="en-US" sz="1800" dirty="0" smtClean="0"/>
              <a:t>30 – 40 	25 	</a:t>
            </a:r>
          </a:p>
          <a:p>
            <a:r>
              <a:rPr lang="en-US" sz="1800" dirty="0" smtClean="0"/>
              <a:t>40 – 50 	3 	</a:t>
            </a:r>
          </a:p>
          <a:p>
            <a:r>
              <a:rPr lang="en-US" sz="1800" dirty="0" smtClean="0"/>
              <a:t>Total Students = 50 	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Quantitative methods –&#10;Qualitative methods&#10;Quantitative Qualitative&#10;Surveys&#10;Questionnaires&#10;Focus groups&#10;Tests Unstructure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mmon data collection methods&#10;•Survey&#10;•Case study&#10;•Interview&#10;•Observation&#10;•Group assessment&#10;•Expert or peer&#10;reviews&#10;•Por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that has been collected from </a:t>
            </a:r>
            <a:r>
              <a:rPr lang="en-US" dirty="0" smtClean="0">
                <a:solidFill>
                  <a:srgbClr val="FF0000"/>
                </a:solidFill>
              </a:rPr>
              <a:t>first-hand-experience</a:t>
            </a:r>
            <a:r>
              <a:rPr lang="en-US" dirty="0" smtClean="0"/>
              <a:t> is known as primary data. </a:t>
            </a:r>
          </a:p>
          <a:p>
            <a:r>
              <a:rPr lang="en-US" dirty="0" smtClean="0"/>
              <a:t>Primary data has not been published yet and is </a:t>
            </a:r>
            <a:r>
              <a:rPr lang="en-US" dirty="0" smtClean="0">
                <a:solidFill>
                  <a:srgbClr val="FF0000"/>
                </a:solidFill>
              </a:rPr>
              <a:t>more </a:t>
            </a:r>
            <a:r>
              <a:rPr lang="en-US" dirty="0" smtClean="0">
                <a:solidFill>
                  <a:srgbClr val="00B0F0"/>
                </a:solidFill>
              </a:rPr>
              <a:t>reliable</a:t>
            </a:r>
            <a:r>
              <a:rPr lang="en-US" dirty="0" smtClean="0">
                <a:solidFill>
                  <a:srgbClr val="FF0000"/>
                </a:solidFill>
              </a:rPr>
              <a:t>, authentic and objective. </a:t>
            </a:r>
          </a:p>
          <a:p>
            <a:r>
              <a:rPr lang="en-US" dirty="0" smtClean="0"/>
              <a:t>Primary data has </a:t>
            </a:r>
            <a:r>
              <a:rPr lang="en-US" dirty="0" smtClean="0">
                <a:solidFill>
                  <a:srgbClr val="FF0000"/>
                </a:solidFill>
              </a:rPr>
              <a:t>not been changed or altered by human beings</a:t>
            </a:r>
            <a:r>
              <a:rPr lang="en-US" dirty="0" smtClean="0"/>
              <a:t>; therefore its </a:t>
            </a:r>
            <a:r>
              <a:rPr lang="en-US" dirty="0" smtClean="0">
                <a:solidFill>
                  <a:srgbClr val="00B0F0"/>
                </a:solidFill>
              </a:rPr>
              <a:t>validity</a:t>
            </a:r>
            <a:r>
              <a:rPr lang="en-US" dirty="0" smtClean="0">
                <a:solidFill>
                  <a:srgbClr val="FF0000"/>
                </a:solidFill>
              </a:rPr>
              <a:t> is greater</a:t>
            </a:r>
            <a:r>
              <a:rPr lang="en-US" dirty="0" smtClean="0"/>
              <a:t> than secondary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• The main sources of data are :-&#10;1) surveys&#10;2) experiments&#10;3) records in OPD&#10;• Data can be collected through either :-&#10;1)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• Primary Source :-&#10;Here the data is obtained by the investigator&#10;himself. This is a first hand information.&#10;• Advantage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• Secondary Source :-&#10;The data already recorded is utilized&#10;to serve the purpose of the objectives of&#10;study.&#10;Ex:- The rec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is the discipline that concerns the </a:t>
            </a:r>
            <a:r>
              <a:rPr lang="en-US" dirty="0" smtClean="0">
                <a:solidFill>
                  <a:srgbClr val="FF0000"/>
                </a:solidFill>
              </a:rPr>
              <a:t>collection, organization, analysis, interpretation and presentation of data</a:t>
            </a:r>
            <a:r>
              <a:rPr lang="en-US" dirty="0" smtClean="0"/>
              <a:t>. In applying statistics to a </a:t>
            </a:r>
            <a:r>
              <a:rPr lang="en-US" dirty="0" smtClean="0">
                <a:solidFill>
                  <a:srgbClr val="FF0000"/>
                </a:solidFill>
              </a:rPr>
              <a:t>scientific, industrial, or social problem</a:t>
            </a:r>
            <a:r>
              <a:rPr lang="en-US" dirty="0" smtClean="0"/>
              <a:t>, it is conventional to begin with a statistical population or a statistical model to be studied.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A&#10;• A dictionary defines data as facts or figures&#10;from which conclusions may be drawn.&#10;• A collective recording of obs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ethods of Collecting Data&#10;• Direct Observation&#10;• Experiments, and&#10;• Surveys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ethods&#10;Mailing paper questionnaires to respondents,&#10;who fill them out and mail them back&#10;Having interviewers call to res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nature of variables the data can be classified into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Qualitative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Quantitative</a:t>
            </a:r>
          </a:p>
          <a:p>
            <a:pPr>
              <a:buNone/>
            </a:pPr>
            <a:r>
              <a:rPr lang="en-US" dirty="0" smtClean="0"/>
              <a:t>                     a. </a:t>
            </a:r>
            <a:r>
              <a:rPr lang="en-US" dirty="0" err="1" smtClean="0"/>
              <a:t>Discreate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b.  Continuous</a:t>
            </a:r>
            <a:r>
              <a:rPr lang="en-US" sz="2800" dirty="0" smtClean="0"/>
              <a:t>`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data are mostly </a:t>
            </a:r>
            <a:r>
              <a:rPr lang="en-US" dirty="0" smtClean="0">
                <a:solidFill>
                  <a:srgbClr val="FF0000"/>
                </a:solidFill>
              </a:rPr>
              <a:t>non-numerical </a:t>
            </a:r>
            <a:r>
              <a:rPr lang="en-US" dirty="0" smtClean="0"/>
              <a:t>and usually </a:t>
            </a:r>
            <a:r>
              <a:rPr lang="en-US" dirty="0" smtClean="0">
                <a:solidFill>
                  <a:srgbClr val="FF0000"/>
                </a:solidFill>
              </a:rPr>
              <a:t>descriptive or nominal </a:t>
            </a:r>
            <a:r>
              <a:rPr lang="en-US" dirty="0" smtClean="0"/>
              <a:t>in nature</a:t>
            </a:r>
          </a:p>
          <a:p>
            <a:r>
              <a:rPr lang="en-US" dirty="0" smtClean="0"/>
              <a:t>This means the data collected are in the form of </a:t>
            </a:r>
            <a:r>
              <a:rPr lang="en-US" dirty="0" smtClean="0">
                <a:solidFill>
                  <a:srgbClr val="FF0000"/>
                </a:solidFill>
              </a:rPr>
              <a:t>words and sentences</a:t>
            </a:r>
            <a:r>
              <a:rPr lang="en-US" dirty="0" smtClean="0"/>
              <a:t>. Often (not always), such data captures </a:t>
            </a:r>
            <a:r>
              <a:rPr lang="en-US" dirty="0" smtClean="0">
                <a:solidFill>
                  <a:srgbClr val="FF0000"/>
                </a:solidFill>
              </a:rPr>
              <a:t>feelings, emotions, or subjective perceptions of something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Qualitative methods include </a:t>
            </a:r>
            <a:r>
              <a:rPr lang="en-US" dirty="0" smtClean="0">
                <a:solidFill>
                  <a:srgbClr val="0070C0"/>
                </a:solidFill>
              </a:rPr>
              <a:t>focus groups, group discussions and interviews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Quantitative data is </a:t>
            </a:r>
            <a:r>
              <a:rPr lang="en-US" dirty="0" smtClean="0">
                <a:solidFill>
                  <a:srgbClr val="FF0000"/>
                </a:solidFill>
              </a:rPr>
              <a:t>numerical</a:t>
            </a:r>
            <a:r>
              <a:rPr lang="en-US" dirty="0" smtClean="0"/>
              <a:t> in nature and can be </a:t>
            </a:r>
            <a:r>
              <a:rPr lang="en-US" dirty="0" smtClean="0">
                <a:solidFill>
                  <a:srgbClr val="FF0000"/>
                </a:solidFill>
              </a:rPr>
              <a:t>mathematically computed.</a:t>
            </a:r>
          </a:p>
          <a:p>
            <a:pPr>
              <a:buNone/>
            </a:pPr>
            <a:r>
              <a:rPr lang="en-US" dirty="0" smtClean="0"/>
              <a:t>Quantitative data measure uses different scales, which can be classified as </a:t>
            </a:r>
            <a:r>
              <a:rPr lang="en-US" dirty="0" smtClean="0">
                <a:solidFill>
                  <a:srgbClr val="FF0000"/>
                </a:solidFill>
              </a:rPr>
              <a:t>nominal scale, ordinal scale, interval scale and ratio scale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• Quantitative data :- (characterized by&#10;numbers)&#10;when the data is collected through&#10;measurement, like arch length, fluor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252</Words>
  <Application>Microsoft Office PowerPoint</Application>
  <PresentationFormat>On-screen Show (4:3)</PresentationFormat>
  <Paragraphs>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BIOSTATISTICS                                   Data Collection </vt:lpstr>
      <vt:lpstr>Statistics</vt:lpstr>
      <vt:lpstr>Slide 3</vt:lpstr>
      <vt:lpstr>Slide 4</vt:lpstr>
      <vt:lpstr>Slide 5</vt:lpstr>
      <vt:lpstr>TYPES OF DATA</vt:lpstr>
      <vt:lpstr>Qualitative data</vt:lpstr>
      <vt:lpstr>Quantitative data</vt:lpstr>
      <vt:lpstr>Slide 9</vt:lpstr>
      <vt:lpstr>Discrete &amp; Continuous</vt:lpstr>
      <vt:lpstr>Slide 11</vt:lpstr>
      <vt:lpstr>Slide 12</vt:lpstr>
      <vt:lpstr>Primary Data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55</cp:revision>
  <dcterms:created xsi:type="dcterms:W3CDTF">2006-08-16T00:00:00Z</dcterms:created>
  <dcterms:modified xsi:type="dcterms:W3CDTF">2020-09-01T10:31:20Z</dcterms:modified>
</cp:coreProperties>
</file>