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56" r:id="rId5"/>
    <p:sldId id="261" r:id="rId6"/>
    <p:sldId id="257" r:id="rId7"/>
    <p:sldId id="258" r:id="rId8"/>
    <p:sldId id="259" r:id="rId9"/>
    <p:sldId id="260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862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00B050"/>
                </a:solidFill>
              </a:rPr>
              <a:t>Dr. K. </a:t>
            </a:r>
            <a:r>
              <a:rPr lang="en-US" sz="2700" dirty="0" err="1" smtClean="0">
                <a:solidFill>
                  <a:srgbClr val="00B050"/>
                </a:solidFill>
              </a:rPr>
              <a:t>Arifa</a:t>
            </a:r>
            <a:r>
              <a:rPr lang="en-US" sz="2700" dirty="0" smtClean="0">
                <a:solidFill>
                  <a:srgbClr val="00B050"/>
                </a:solidFill>
              </a:rPr>
              <a:t> </a:t>
            </a:r>
            <a:r>
              <a:rPr lang="en-US" sz="2700" dirty="0" err="1" smtClean="0">
                <a:solidFill>
                  <a:srgbClr val="00B050"/>
                </a:solidFill>
              </a:rPr>
              <a:t>banu</a:t>
            </a:r>
            <a:r>
              <a:rPr lang="en-US" sz="2700" dirty="0" smtClean="0">
                <a:solidFill>
                  <a:srgbClr val="00B050"/>
                </a:solidFill>
              </a:rPr>
              <a:t>,                                                                       Assistant Professor of Zoology                                              Hajee Karutha Rowther Howdia College, Uthamapalayam</a:t>
            </a:r>
            <a:r>
              <a:rPr lang="en-US" sz="27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526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Rounded MT Bold" pitchFamily="34" charset="0"/>
              </a:rPr>
              <a:t>BIOSTATISTICS</a:t>
            </a:r>
          </a:p>
          <a:p>
            <a:pPr algn="ctr"/>
            <a:r>
              <a:rPr lang="en-US" sz="3600" dirty="0" smtClean="0">
                <a:latin typeface="Arial Rounded MT Bold" pitchFamily="34" charset="0"/>
              </a:rPr>
              <a:t>Classification Of Data</a:t>
            </a:r>
            <a:endParaRPr lang="en-US" sz="36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TABULATION</a:t>
            </a:r>
            <a:br>
              <a:rPr lang="en-US" i="1" dirty="0" smtClean="0"/>
            </a:br>
            <a:r>
              <a:rPr lang="en-US" i="1" dirty="0" smtClean="0"/>
              <a:t>Simple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i="1" dirty="0" smtClean="0"/>
              <a:t>: Data are classified based on only one characteristic </a:t>
            </a:r>
          </a:p>
          <a:p>
            <a:r>
              <a:rPr lang="en-US" dirty="0" smtClean="0"/>
              <a:t>Distribution of marks                                                  </a:t>
            </a:r>
            <a:r>
              <a:rPr lang="en-US" b="1" dirty="0" smtClean="0"/>
              <a:t>Class Marks 	No. of students 	</a:t>
            </a:r>
          </a:p>
          <a:p>
            <a:r>
              <a:rPr lang="en-US" dirty="0" smtClean="0"/>
              <a:t>30 – 40 		20 	</a:t>
            </a:r>
          </a:p>
          <a:p>
            <a:r>
              <a:rPr lang="en-US" dirty="0" smtClean="0"/>
              <a:t>40 – 50 		20 	</a:t>
            </a:r>
          </a:p>
          <a:p>
            <a:r>
              <a:rPr lang="en-US" dirty="0" smtClean="0"/>
              <a:t>50 – 60 		10 	</a:t>
            </a:r>
          </a:p>
          <a:p>
            <a:r>
              <a:rPr lang="en-US" b="1" dirty="0" smtClean="0"/>
              <a:t>Total 		50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Complex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i="1" dirty="0" smtClean="0"/>
              <a:t>Two-way table: Classification is based on two characteristics </a:t>
            </a:r>
          </a:p>
          <a:p>
            <a:r>
              <a:rPr lang="en-US" b="1" dirty="0" smtClean="0"/>
              <a:t>Class Marks 			No. of students 	</a:t>
            </a:r>
          </a:p>
          <a:p>
            <a:pPr lvl="7"/>
            <a:r>
              <a:rPr lang="en-US" sz="3000" b="1" dirty="0" smtClean="0"/>
              <a:t>Boys </a:t>
            </a:r>
            <a:r>
              <a:rPr lang="en-US" b="1" dirty="0" smtClean="0"/>
              <a:t>		</a:t>
            </a:r>
            <a:r>
              <a:rPr lang="en-US" sz="3000" b="1" dirty="0" smtClean="0"/>
              <a:t>Girls </a:t>
            </a:r>
            <a:r>
              <a:rPr lang="en-US" b="1" dirty="0" smtClean="0"/>
              <a:t>		</a:t>
            </a:r>
            <a:r>
              <a:rPr lang="en-US" sz="2600" b="1" dirty="0" smtClean="0"/>
              <a:t>Total </a:t>
            </a:r>
            <a:r>
              <a:rPr lang="en-US" b="1" dirty="0" smtClean="0"/>
              <a:t>	</a:t>
            </a:r>
          </a:p>
          <a:p>
            <a:r>
              <a:rPr lang="en-US" dirty="0" smtClean="0"/>
              <a:t>30 – 40 			10 		10 		20 	</a:t>
            </a:r>
          </a:p>
          <a:p>
            <a:r>
              <a:rPr lang="en-US" dirty="0" smtClean="0"/>
              <a:t>40 – 50 			15 		5 		20 	</a:t>
            </a:r>
          </a:p>
          <a:p>
            <a:r>
              <a:rPr lang="en-US" dirty="0" smtClean="0"/>
              <a:t>50 – 60 			3 		7 		10 	</a:t>
            </a:r>
          </a:p>
          <a:p>
            <a:r>
              <a:rPr lang="en-US" b="1" dirty="0" smtClean="0"/>
              <a:t>Total 			28 		22 		50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Classification is the process of arranging data into sequences and groups according to their common characteristics or separating them into different but related parts. - </a:t>
            </a:r>
            <a:r>
              <a:rPr lang="en-US" sz="3600" dirty="0" err="1" smtClean="0"/>
              <a:t>Secrist</a:t>
            </a:r>
            <a:r>
              <a:rPr lang="en-US" sz="3600" dirty="0" smtClean="0"/>
              <a:t> The process of grouping large number of individual facts and observations on the basis of similarity among the items is called classification. - Stockton &amp; Clark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“Classified and arranged facts speak themselves; unarranged, </a:t>
            </a:r>
            <a:r>
              <a:rPr lang="en-US" sz="3600" dirty="0" err="1" smtClean="0">
                <a:solidFill>
                  <a:srgbClr val="FF0000"/>
                </a:solidFill>
              </a:rPr>
              <a:t>unorganised</a:t>
            </a:r>
            <a:r>
              <a:rPr lang="en-US" sz="3600" dirty="0" smtClean="0">
                <a:solidFill>
                  <a:srgbClr val="FF0000"/>
                </a:solidFill>
              </a:rPr>
              <a:t> they are dead as mutton”. - Prof. J.R. Hicks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classification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 Classification performs </a:t>
            </a:r>
            <a:r>
              <a:rPr lang="en-US" dirty="0" smtClean="0">
                <a:solidFill>
                  <a:srgbClr val="FF0000"/>
                </a:solidFill>
              </a:rPr>
              <a:t>homogeneous grouping </a:t>
            </a:r>
            <a:r>
              <a:rPr lang="en-US" dirty="0" smtClean="0"/>
              <a:t>of data </a:t>
            </a:r>
          </a:p>
          <a:p>
            <a:r>
              <a:rPr lang="en-US" dirty="0" smtClean="0"/>
              <a:t>b) It brings out points of </a:t>
            </a:r>
            <a:r>
              <a:rPr lang="en-US" dirty="0" smtClean="0">
                <a:solidFill>
                  <a:srgbClr val="FF0000"/>
                </a:solidFill>
              </a:rPr>
              <a:t>similarity and dissimilarities. </a:t>
            </a:r>
          </a:p>
          <a:p>
            <a:r>
              <a:rPr lang="en-US" dirty="0" smtClean="0"/>
              <a:t>c) The classification may be either </a:t>
            </a:r>
            <a:r>
              <a:rPr lang="en-US" dirty="0" smtClean="0">
                <a:solidFill>
                  <a:srgbClr val="FF0000"/>
                </a:solidFill>
              </a:rPr>
              <a:t>real or imaginary </a:t>
            </a:r>
          </a:p>
          <a:p>
            <a:r>
              <a:rPr lang="en-US" dirty="0" smtClean="0"/>
              <a:t>d) Classification is </a:t>
            </a:r>
            <a:r>
              <a:rPr lang="en-US" dirty="0" smtClean="0">
                <a:solidFill>
                  <a:srgbClr val="FF0000"/>
                </a:solidFill>
              </a:rPr>
              <a:t>flexible to accommodate adjustments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classification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a) </a:t>
            </a:r>
            <a:r>
              <a:rPr lang="en-US" dirty="0" smtClean="0">
                <a:solidFill>
                  <a:srgbClr val="FF0000"/>
                </a:solidFill>
              </a:rPr>
              <a:t>Geographical</a:t>
            </a:r>
            <a:r>
              <a:rPr lang="en-US" dirty="0" smtClean="0"/>
              <a:t> (i.e. on the basis of area or region wise) north, east, places</a:t>
            </a:r>
          </a:p>
          <a:p>
            <a:r>
              <a:rPr lang="en-US" dirty="0" smtClean="0"/>
              <a:t>b) </a:t>
            </a:r>
            <a:r>
              <a:rPr lang="en-US" dirty="0" smtClean="0">
                <a:solidFill>
                  <a:srgbClr val="FF0000"/>
                </a:solidFill>
              </a:rPr>
              <a:t>Chronological</a:t>
            </a:r>
            <a:r>
              <a:rPr lang="en-US" dirty="0" smtClean="0"/>
              <a:t> (On the basis of Temporal / Historical, i.e. with respect to time)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Year,Month</a:t>
            </a:r>
            <a:r>
              <a:rPr lang="en-US" dirty="0" smtClean="0"/>
              <a:t>,  </a:t>
            </a:r>
          </a:p>
          <a:p>
            <a:r>
              <a:rPr lang="en-US" dirty="0" smtClean="0"/>
              <a:t>c) </a:t>
            </a:r>
            <a:r>
              <a:rPr lang="en-US" dirty="0" smtClean="0">
                <a:solidFill>
                  <a:srgbClr val="FF0000"/>
                </a:solidFill>
              </a:rPr>
              <a:t>Qualitative </a:t>
            </a:r>
            <a:r>
              <a:rPr lang="en-US" dirty="0" smtClean="0"/>
              <a:t>( on the basis of character / attributes) </a:t>
            </a:r>
            <a:r>
              <a:rPr lang="en-US" dirty="0" err="1" smtClean="0"/>
              <a:t>eg</a:t>
            </a:r>
            <a:r>
              <a:rPr lang="en-US" dirty="0" smtClean="0"/>
              <a:t> 1.Male –Female</a:t>
            </a:r>
          </a:p>
          <a:p>
            <a:r>
              <a:rPr lang="en-US" dirty="0" smtClean="0"/>
              <a:t>2. educated - uneducated</a:t>
            </a:r>
          </a:p>
          <a:p>
            <a:r>
              <a:rPr lang="en-US" dirty="0" smtClean="0"/>
              <a:t>d) </a:t>
            </a:r>
            <a:r>
              <a:rPr lang="en-US" dirty="0" smtClean="0">
                <a:solidFill>
                  <a:srgbClr val="FF0000"/>
                </a:solidFill>
              </a:rPr>
              <a:t>Numerical, quantitative </a:t>
            </a:r>
            <a:r>
              <a:rPr lang="en-US" dirty="0" smtClean="0"/>
              <a:t>(on the basis of magnitude) </a:t>
            </a:r>
            <a:r>
              <a:rPr lang="en-US" dirty="0" err="1" smtClean="0"/>
              <a:t>eg</a:t>
            </a:r>
            <a:r>
              <a:rPr lang="en-US" dirty="0" smtClean="0"/>
              <a:t> 10cm,20cm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Geographical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Geographical Classification In geographical classification, the classification is based on the geographical regions.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Ex: Sales of the company(In Million Rupees)		(region – wise)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Region 				Sales </a:t>
            </a:r>
          </a:p>
          <a:p>
            <a:r>
              <a:rPr lang="en-US" dirty="0" smtClean="0"/>
              <a:t>North  				285</a:t>
            </a:r>
          </a:p>
          <a:p>
            <a:r>
              <a:rPr lang="en-US" dirty="0" smtClean="0"/>
              <a:t> South				 300 </a:t>
            </a:r>
          </a:p>
          <a:p>
            <a:r>
              <a:rPr lang="en-US" dirty="0" smtClean="0"/>
              <a:t>East 				185 </a:t>
            </a:r>
          </a:p>
          <a:p>
            <a:r>
              <a:rPr lang="en-US" dirty="0" smtClean="0"/>
              <a:t>West 				235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TABULATION (or)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Tabulation may be defined, as systematic arrangement of data in column and rows. It is designed to simplify presentation of data for the purpose of analysis and statistical inferences.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Tabulation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To </a:t>
            </a:r>
            <a:r>
              <a:rPr lang="en-US" dirty="0" smtClean="0">
                <a:solidFill>
                  <a:srgbClr val="FF0000"/>
                </a:solidFill>
              </a:rPr>
              <a:t>simplify </a:t>
            </a:r>
            <a:r>
              <a:rPr lang="en-US" dirty="0" smtClean="0"/>
              <a:t>the complex data </a:t>
            </a:r>
          </a:p>
          <a:p>
            <a:pPr>
              <a:buNone/>
            </a:pPr>
            <a:r>
              <a:rPr lang="en-US" dirty="0" smtClean="0"/>
              <a:t>2. To </a:t>
            </a:r>
            <a:r>
              <a:rPr lang="en-US" dirty="0" smtClean="0">
                <a:solidFill>
                  <a:srgbClr val="FF0000"/>
                </a:solidFill>
              </a:rPr>
              <a:t>facilitate comparison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 To </a:t>
            </a:r>
            <a:r>
              <a:rPr lang="en-US" dirty="0" err="1" smtClean="0">
                <a:solidFill>
                  <a:srgbClr val="FF0000"/>
                </a:solidFill>
              </a:rPr>
              <a:t>economise</a:t>
            </a:r>
            <a:r>
              <a:rPr lang="en-US" dirty="0" smtClean="0">
                <a:solidFill>
                  <a:srgbClr val="FF0000"/>
                </a:solidFill>
              </a:rPr>
              <a:t> the space </a:t>
            </a:r>
          </a:p>
          <a:p>
            <a:pPr>
              <a:buNone/>
            </a:pPr>
            <a:r>
              <a:rPr lang="en-US" dirty="0" smtClean="0"/>
              <a:t>4. To </a:t>
            </a:r>
            <a:r>
              <a:rPr lang="en-US" dirty="0" smtClean="0">
                <a:solidFill>
                  <a:srgbClr val="FF0000"/>
                </a:solidFill>
              </a:rPr>
              <a:t>draw valid inference / conclusions </a:t>
            </a:r>
          </a:p>
          <a:p>
            <a:pPr>
              <a:buNone/>
            </a:pPr>
            <a:r>
              <a:rPr lang="en-US" dirty="0" smtClean="0"/>
              <a:t>5. To help for </a:t>
            </a:r>
            <a:r>
              <a:rPr lang="en-US" dirty="0" smtClean="0">
                <a:solidFill>
                  <a:srgbClr val="FF0000"/>
                </a:solidFill>
              </a:rPr>
              <a:t>further analysis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Classification and Tabulation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Classification is a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statistical analysis while tabulation is a process of </a:t>
            </a:r>
            <a:r>
              <a:rPr lang="en-US" dirty="0" smtClean="0">
                <a:solidFill>
                  <a:srgbClr val="FF0000"/>
                </a:solidFill>
              </a:rPr>
              <a:t>presenting </a:t>
            </a:r>
            <a:r>
              <a:rPr lang="en-US" dirty="0" smtClean="0"/>
              <a:t>data is suitable structure.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Tabulation is a </a:t>
            </a:r>
            <a:r>
              <a:rPr lang="en-US" dirty="0" smtClean="0">
                <a:solidFill>
                  <a:srgbClr val="FF0000"/>
                </a:solidFill>
              </a:rPr>
              <a:t>mechanical function of classification </a:t>
            </a:r>
            <a:r>
              <a:rPr lang="en-US" dirty="0" smtClean="0"/>
              <a:t>because is tabulation classified data are placed in </a:t>
            </a:r>
            <a:r>
              <a:rPr lang="en-US" dirty="0" smtClean="0">
                <a:solidFill>
                  <a:srgbClr val="FF0000"/>
                </a:solidFill>
              </a:rPr>
              <a:t>row and columns. </a:t>
            </a:r>
          </a:p>
          <a:p>
            <a:pPr marL="514350" indent="-514350">
              <a:buAutoNum type="arabicPeriod"/>
            </a:pPr>
            <a:r>
              <a:rPr lang="en-US" dirty="0" smtClean="0"/>
              <a:t>First data are classified and presented in tables; </a:t>
            </a:r>
            <a:r>
              <a:rPr lang="en-US" dirty="0" smtClean="0">
                <a:solidFill>
                  <a:srgbClr val="FF0000"/>
                </a:solidFill>
              </a:rPr>
              <a:t>classification is the basis for tabulation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tables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Coverage (</a:t>
            </a:r>
            <a:r>
              <a:rPr lang="en-US" dirty="0" smtClean="0">
                <a:solidFill>
                  <a:srgbClr val="FF0000"/>
                </a:solidFill>
              </a:rPr>
              <a:t>Simple and complex table) 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Objective / purpose </a:t>
            </a:r>
            <a:r>
              <a:rPr lang="en-US" dirty="0" smtClean="0"/>
              <a:t>(General purpose / Reference table / Special table or summary table) </a:t>
            </a:r>
          </a:p>
          <a:p>
            <a:r>
              <a:rPr lang="en-US" dirty="0" smtClean="0"/>
              <a:t>3. Nature of inquiry (</a:t>
            </a:r>
            <a:r>
              <a:rPr lang="en-US" dirty="0" smtClean="0">
                <a:solidFill>
                  <a:srgbClr val="FF0000"/>
                </a:solidFill>
              </a:rPr>
              <a:t>primary and derived table).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444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Dr. K. Arifa banu,                                                                       Assistant Professor of Zoology                                              Hajee Karutha Rowther Howdia College, Uthamapalayam. </vt:lpstr>
      <vt:lpstr>Slide 2</vt:lpstr>
      <vt:lpstr>Characteristics of classification  </vt:lpstr>
      <vt:lpstr>Types of classification</vt:lpstr>
      <vt:lpstr>Geographical</vt:lpstr>
      <vt:lpstr>TABULATION (or) INTERPRETATION</vt:lpstr>
      <vt:lpstr>Objectives of Tabulation  </vt:lpstr>
      <vt:lpstr>Differences between Classification and Tabulation</vt:lpstr>
      <vt:lpstr>Classification of tables </vt:lpstr>
      <vt:lpstr>TABULATION Simple table</vt:lpstr>
      <vt:lpstr>Complex Table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classification</dc:title>
  <dc:creator>GOD</dc:creator>
  <cp:lastModifiedBy>GOD</cp:lastModifiedBy>
  <cp:revision>30</cp:revision>
  <dcterms:created xsi:type="dcterms:W3CDTF">2006-08-16T00:00:00Z</dcterms:created>
  <dcterms:modified xsi:type="dcterms:W3CDTF">2020-10-11T13:54:19Z</dcterms:modified>
</cp:coreProperties>
</file>