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5" r:id="rId3"/>
    <p:sldId id="276" r:id="rId4"/>
    <p:sldId id="277" r:id="rId5"/>
    <p:sldId id="279" r:id="rId6"/>
    <p:sldId id="278" r:id="rId7"/>
    <p:sldId id="280" r:id="rId8"/>
    <p:sldId id="281" r:id="rId9"/>
    <p:sldId id="283" r:id="rId10"/>
    <p:sldId id="282" r:id="rId11"/>
    <p:sldId id="284" r:id="rId12"/>
    <p:sldId id="285" r:id="rId13"/>
    <p:sldId id="293" r:id="rId14"/>
    <p:sldId id="266" r:id="rId15"/>
    <p:sldId id="268" r:id="rId16"/>
    <p:sldId id="287" r:id="rId17"/>
    <p:sldId id="270" r:id="rId18"/>
    <p:sldId id="271" r:id="rId19"/>
    <p:sldId id="288" r:id="rId20"/>
    <p:sldId id="273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4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cat>
            <c:strRef>
              <c:f>Sheet1!$A$1:$J$1</c:f>
              <c:strCache>
                <c:ptCount val="10"/>
                <c:pt idx="0">
                  <c:v>Jan </c:v>
                </c:pt>
                <c:pt idx="1">
                  <c:v>Feb </c:v>
                </c:pt>
                <c:pt idx="2">
                  <c:v>Mar </c:v>
                </c:pt>
                <c:pt idx="3">
                  <c:v>Apr </c:v>
                </c:pt>
                <c:pt idx="4">
                  <c:v>May </c:v>
                </c:pt>
                <c:pt idx="5">
                  <c:v>June </c:v>
                </c:pt>
                <c:pt idx="6">
                  <c:v>July </c:v>
                </c:pt>
                <c:pt idx="7">
                  <c:v>Aug </c:v>
                </c:pt>
                <c:pt idx="8">
                  <c:v>Sep </c:v>
                </c:pt>
                <c:pt idx="9">
                  <c:v>Oct </c:v>
                </c:pt>
              </c:strCache>
            </c:strRef>
          </c:cat>
          <c:val>
            <c:numRef>
              <c:f>Sheet1!$A$2:$J$2</c:f>
              <c:numCache>
                <c:formatCode>General</c:formatCode>
                <c:ptCount val="10"/>
                <c:pt idx="0">
                  <c:v>55</c:v>
                </c:pt>
                <c:pt idx="1">
                  <c:v>40</c:v>
                </c:pt>
                <c:pt idx="2">
                  <c:v>15</c:v>
                </c:pt>
                <c:pt idx="3">
                  <c:v>10</c:v>
                </c:pt>
                <c:pt idx="4">
                  <c:v>14</c:v>
                </c:pt>
                <c:pt idx="5">
                  <c:v>40</c:v>
                </c:pt>
                <c:pt idx="6">
                  <c:v>50</c:v>
                </c:pt>
                <c:pt idx="7">
                  <c:v>35</c:v>
                </c:pt>
                <c:pt idx="8">
                  <c:v>30</c:v>
                </c:pt>
                <c:pt idx="9">
                  <c:v>20</c:v>
                </c:pt>
              </c:numCache>
            </c:numRef>
          </c:val>
        </c:ser>
        <c:marker val="1"/>
        <c:axId val="60672640"/>
        <c:axId val="44683648"/>
      </c:lineChart>
      <c:catAx>
        <c:axId val="60672640"/>
        <c:scaling>
          <c:orientation val="minMax"/>
        </c:scaling>
        <c:axPos val="b"/>
        <c:tickLblPos val="nextTo"/>
        <c:crossAx val="44683648"/>
        <c:crosses val="autoZero"/>
        <c:auto val="1"/>
        <c:lblAlgn val="ctr"/>
        <c:lblOffset val="100"/>
      </c:catAx>
      <c:valAx>
        <c:axId val="44683648"/>
        <c:scaling>
          <c:orientation val="minMax"/>
        </c:scaling>
        <c:axPos val="l"/>
        <c:majorGridlines/>
        <c:numFmt formatCode="General" sourceLinked="1"/>
        <c:tickLblPos val="nextTo"/>
        <c:crossAx val="60672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Sheet1!$A$22:$J$22</c:f>
              <c:strCache>
                <c:ptCount val="10"/>
                <c:pt idx="0">
                  <c:v>Jan </c:v>
                </c:pt>
                <c:pt idx="1">
                  <c:v>Feb </c:v>
                </c:pt>
                <c:pt idx="2">
                  <c:v>Mar </c:v>
                </c:pt>
                <c:pt idx="3">
                  <c:v>Apr </c:v>
                </c:pt>
                <c:pt idx="4">
                  <c:v>May </c:v>
                </c:pt>
                <c:pt idx="5">
                  <c:v>June </c:v>
                </c:pt>
                <c:pt idx="6">
                  <c:v>July </c:v>
                </c:pt>
                <c:pt idx="7">
                  <c:v>Aug </c:v>
                </c:pt>
                <c:pt idx="8">
                  <c:v>Sep </c:v>
                </c:pt>
                <c:pt idx="9">
                  <c:v>Oct </c:v>
                </c:pt>
              </c:strCache>
            </c:strRef>
          </c:cat>
          <c:val>
            <c:numRef>
              <c:f>Sheet1!$A$23:$J$23</c:f>
              <c:numCache>
                <c:formatCode>General</c:formatCode>
                <c:ptCount val="10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47</c:v>
                </c:pt>
                <c:pt idx="4">
                  <c:v>49</c:v>
                </c:pt>
                <c:pt idx="5">
                  <c:v>56</c:v>
                </c:pt>
                <c:pt idx="6">
                  <c:v>78</c:v>
                </c:pt>
                <c:pt idx="7">
                  <c:v>89</c:v>
                </c:pt>
                <c:pt idx="8">
                  <c:v>70</c:v>
                </c:pt>
                <c:pt idx="9">
                  <c:v>40</c:v>
                </c:pt>
              </c:numCache>
            </c:numRef>
          </c:val>
        </c:ser>
        <c:axId val="61780736"/>
        <c:axId val="61782272"/>
      </c:barChart>
      <c:catAx>
        <c:axId val="61780736"/>
        <c:scaling>
          <c:orientation val="minMax"/>
        </c:scaling>
        <c:axPos val="b"/>
        <c:tickLblPos val="nextTo"/>
        <c:crossAx val="61782272"/>
        <c:crosses val="autoZero"/>
        <c:auto val="1"/>
        <c:lblAlgn val="ctr"/>
        <c:lblOffset val="100"/>
      </c:catAx>
      <c:valAx>
        <c:axId val="61782272"/>
        <c:scaling>
          <c:orientation val="minMax"/>
        </c:scaling>
        <c:axPos val="l"/>
        <c:majorGridlines/>
        <c:numFmt formatCode="General" sourceLinked="1"/>
        <c:tickLblPos val="nextTo"/>
        <c:crossAx val="61780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Part</a:t>
            </a:r>
            <a:r>
              <a:rPr lang="en-US" baseline="0" dirty="0" smtClean="0"/>
              <a:t> V Students III Zoology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Percent val="1"/>
          </c:dLbls>
          <c:cat>
            <c:strRef>
              <c:f>Sheet1!$A$41:$E$41</c:f>
              <c:strCache>
                <c:ptCount val="5"/>
                <c:pt idx="0">
                  <c:v>NSS </c:v>
                </c:pt>
                <c:pt idx="1">
                  <c:v>NCC </c:v>
                </c:pt>
                <c:pt idx="2">
                  <c:v>SPORT </c:v>
                </c:pt>
                <c:pt idx="3">
                  <c:v>ECOCLUB </c:v>
                </c:pt>
                <c:pt idx="4">
                  <c:v>SCIENCE CLUB </c:v>
                </c:pt>
              </c:strCache>
            </c:strRef>
          </c:cat>
          <c:val>
            <c:numRef>
              <c:f>Sheet1!$A$42:$E$42</c:f>
              <c:numCache>
                <c:formatCode>General</c:formatCode>
                <c:ptCount val="5"/>
                <c:pt idx="0">
                  <c:v>13</c:v>
                </c:pt>
                <c:pt idx="1">
                  <c:v>7</c:v>
                </c:pt>
                <c:pt idx="2">
                  <c:v>9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BIOSTATISTICS</a:t>
            </a:r>
            <a:br>
              <a:rPr lang="en-US" dirty="0" smtClean="0"/>
            </a:br>
            <a:r>
              <a:rPr lang="en-US" dirty="0" smtClean="0"/>
              <a:t>Graphical representation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Dr. K. </a:t>
            </a:r>
            <a:r>
              <a:rPr lang="en-US" dirty="0" err="1" smtClean="0">
                <a:solidFill>
                  <a:srgbClr val="00B050"/>
                </a:solidFill>
              </a:rPr>
              <a:t>Arifa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Banu</a:t>
            </a:r>
            <a:r>
              <a:rPr lang="en-US" dirty="0" smtClean="0">
                <a:solidFill>
                  <a:srgbClr val="00B050"/>
                </a:solidFill>
              </a:rPr>
              <a:t>                                                                                            Assistant Professor of Zoology                                                                    Hajee Karutha Rowther Howdia  COLLEGE                                  Uthamapalayam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CHAT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 graph of </a:t>
            </a:r>
            <a:r>
              <a:rPr lang="en-US" dirty="0" smtClean="0">
                <a:solidFill>
                  <a:srgbClr val="FFC000"/>
                </a:solidFill>
              </a:rPr>
              <a:t>frequency distribution</a:t>
            </a:r>
          </a:p>
          <a:p>
            <a:r>
              <a:rPr lang="en-US" dirty="0" smtClean="0"/>
              <a:t>Constructed for </a:t>
            </a:r>
            <a:r>
              <a:rPr lang="en-US" dirty="0" smtClean="0">
                <a:solidFill>
                  <a:srgbClr val="FFC000"/>
                </a:solidFill>
              </a:rPr>
              <a:t>class intervals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When Histogram 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Class intervals </a:t>
            </a:r>
            <a:r>
              <a:rPr lang="en-US" dirty="0" smtClean="0"/>
              <a:t>has to be displayed in diagram</a:t>
            </a:r>
          </a:p>
          <a:p>
            <a:r>
              <a:rPr lang="en-US" dirty="0" smtClean="0"/>
              <a:t>Calculate </a:t>
            </a:r>
            <a:r>
              <a:rPr lang="en-US" dirty="0" smtClean="0">
                <a:solidFill>
                  <a:srgbClr val="FF0000"/>
                </a:solidFill>
              </a:rPr>
              <a:t>mode of distribution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Draw histogram, </a:t>
            </a:r>
            <a:r>
              <a:rPr lang="en-US" sz="3200" dirty="0" err="1" smtClean="0"/>
              <a:t>Frquency</a:t>
            </a:r>
            <a:r>
              <a:rPr lang="en-US" sz="3200" dirty="0" smtClean="0"/>
              <a:t> polygon  separately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0-5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–35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35 - 40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45- 50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alculation of MODE through Histogram&#10;Mode = OQ&#10;Mode = 35&#10; 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-838200"/>
            <a:ext cx="6028318" cy="6964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istogram for equal class width:&#10;Class&#10;Interval&#10;(Height in&#10;cm)&#10;Freq&#10;.&#10;155-160 3&#10;160-165 2&#10;165-170 9&#10;170-175 7&#10;175-180 10&#10;1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7600" y="0"/>
            <a:ext cx="12801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 straight line :&#10;𝑦−20&#10;𝑥−40&#10;=&#10;25−20&#10;30−40&#10;CALCULATION 0F MODE&#10; 40,20 and (30,25)&#10; (30,20) and (40,25)&#10;=&gt; 𝑦 − 20 =&#10;5&#10;10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dirty="0" smtClean="0">
                <a:solidFill>
                  <a:srgbClr val="C00000"/>
                </a:solidFill>
              </a:rPr>
              <a:t>line graph</a:t>
            </a:r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C00000"/>
                </a:solidFill>
              </a:rPr>
              <a:t>can get it from histogram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When Histogram 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More graph in on picture</a:t>
            </a:r>
          </a:p>
          <a:p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Compare Two or more graph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ow to draw frequency polygon?&#10;Height in&#10;Cm&#10;(class&#10;interval)&#10;Mid&#10;value&#10;frequen&#10;cy&#10;150-154 152 10&#10;154-158 156 15&#10;158-162 16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wo or more groups can be compared through&#10;Frequency Polygon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1"/>
            <a:ext cx="9753600" cy="6632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CURVE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points of histogram join by </a:t>
            </a:r>
            <a:r>
              <a:rPr lang="en-US" dirty="0" smtClean="0">
                <a:solidFill>
                  <a:srgbClr val="FF0000"/>
                </a:solidFill>
              </a:rPr>
              <a:t>curved lines</a:t>
            </a:r>
          </a:p>
          <a:p>
            <a:r>
              <a:rPr lang="en-US" dirty="0" smtClean="0"/>
              <a:t>Polygons is drawn using scales frequency curve drawn using </a:t>
            </a:r>
            <a:r>
              <a:rPr lang="en-US" dirty="0" smtClean="0">
                <a:solidFill>
                  <a:srgbClr val="FF0000"/>
                </a:solidFill>
              </a:rPr>
              <a:t>free hands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When frequency curve?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number of class interval </a:t>
            </a:r>
            <a:r>
              <a:rPr lang="en-US" dirty="0" smtClean="0"/>
              <a:t>are very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(or) </a:t>
            </a:r>
            <a:r>
              <a:rPr lang="en-US" dirty="0" smtClean="0">
                <a:solidFill>
                  <a:srgbClr val="FF0000"/>
                </a:solidFill>
              </a:rPr>
              <a:t>Width of class interval</a:t>
            </a:r>
            <a:r>
              <a:rPr lang="en-US" dirty="0" smtClean="0"/>
              <a:t> are very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graphical representation?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Pictures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more effective </a:t>
            </a:r>
            <a:r>
              <a:rPr lang="en-US" dirty="0" smtClean="0"/>
              <a:t>than words for describing any thing</a:t>
            </a:r>
          </a:p>
          <a:p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a graphical representation of set of Data</a:t>
            </a:r>
          </a:p>
          <a:p>
            <a:r>
              <a:rPr lang="en-US" dirty="0" smtClean="0"/>
              <a:t>It is an </a:t>
            </a:r>
            <a:r>
              <a:rPr lang="en-US" dirty="0" smtClean="0">
                <a:solidFill>
                  <a:srgbClr val="00B0F0"/>
                </a:solidFill>
              </a:rPr>
              <a:t>effective economic device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FF0000"/>
                </a:solidFill>
              </a:rPr>
              <a:t>presentation, understanding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interpretation of the collected data.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Easy and quick understanding </a:t>
            </a:r>
            <a:r>
              <a:rPr lang="en-US" dirty="0" smtClean="0"/>
              <a:t>of Data</a:t>
            </a:r>
          </a:p>
          <a:p>
            <a:r>
              <a:rPr lang="en-US" dirty="0" smtClean="0"/>
              <a:t>Make the Data </a:t>
            </a:r>
            <a:r>
              <a:rPr lang="en-US" dirty="0" smtClean="0">
                <a:solidFill>
                  <a:srgbClr val="FF0000"/>
                </a:solidFill>
              </a:rPr>
              <a:t>understandable to common man </a:t>
            </a:r>
          </a:p>
          <a:p>
            <a:r>
              <a:rPr lang="en-US" dirty="0" smtClean="0"/>
              <a:t>It can be </a:t>
            </a:r>
            <a:r>
              <a:rPr lang="en-US" dirty="0" smtClean="0">
                <a:solidFill>
                  <a:srgbClr val="FF0000"/>
                </a:solidFill>
              </a:rPr>
              <a:t>memorized for longtime</a:t>
            </a:r>
          </a:p>
          <a:p>
            <a:r>
              <a:rPr lang="en-US" dirty="0" smtClean="0"/>
              <a:t>Can be</a:t>
            </a:r>
            <a:r>
              <a:rPr lang="en-US" dirty="0" smtClean="0">
                <a:solidFill>
                  <a:srgbClr val="FF0000"/>
                </a:solidFill>
              </a:rPr>
              <a:t> compared at a glance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REQUENCY POLYGON&#10;V/S&#10;FREQUENCY CURV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Ungrouped Data( </a:t>
            </a:r>
            <a:r>
              <a:rPr lang="en-US" dirty="0" err="1" smtClean="0">
                <a:solidFill>
                  <a:srgbClr val="FF0000"/>
                </a:solidFill>
              </a:rPr>
              <a:t>Discreate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1.Line Graph</a:t>
            </a:r>
          </a:p>
          <a:p>
            <a:r>
              <a:rPr lang="en-US" dirty="0" smtClean="0"/>
              <a:t>2. Bar Graph</a:t>
            </a:r>
          </a:p>
          <a:p>
            <a:r>
              <a:rPr lang="en-US" dirty="0" smtClean="0"/>
              <a:t>3. Pie </a:t>
            </a:r>
            <a:r>
              <a:rPr lang="en-US" dirty="0" err="1" smtClean="0"/>
              <a:t>Diagramme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For Grouped Data(Continuous)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Frequency Polygon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Frequency curve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 Graph on Average Rainfall (in mm)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28600" y="2438400"/>
          <a:ext cx="8915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>
                <a:solidFill>
                  <a:srgbClr val="00B0F0"/>
                </a:solidFill>
              </a:rPr>
              <a:t>Represented by Bars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When Do we use Bar?</a:t>
            </a:r>
          </a:p>
          <a:p>
            <a:r>
              <a:rPr lang="en-US" dirty="0" smtClean="0"/>
              <a:t>When the Data is in </a:t>
            </a:r>
            <a:r>
              <a:rPr lang="en-US" dirty="0" smtClean="0">
                <a:solidFill>
                  <a:srgbClr val="FFC000"/>
                </a:solidFill>
              </a:rPr>
              <a:t>Whole Number</a:t>
            </a:r>
          </a:p>
          <a:p>
            <a:r>
              <a:rPr lang="en-US" dirty="0" smtClean="0"/>
              <a:t>Data can be </a:t>
            </a:r>
            <a:r>
              <a:rPr lang="en-US" dirty="0" smtClean="0">
                <a:solidFill>
                  <a:srgbClr val="FFC000"/>
                </a:solidFill>
              </a:rPr>
              <a:t>compared easily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 Diagram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Monthly Sales of a Company (in </a:t>
            </a:r>
            <a:r>
              <a:rPr lang="en-US" sz="3600" dirty="0" err="1" smtClean="0"/>
              <a:t>Crore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2590800"/>
          <a:ext cx="8991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circle in which different components are represented through different </a:t>
            </a:r>
            <a:r>
              <a:rPr lang="en-US" dirty="0" smtClean="0">
                <a:solidFill>
                  <a:srgbClr val="FF0000"/>
                </a:solidFill>
              </a:rPr>
              <a:t>portions of the </a:t>
            </a:r>
            <a:r>
              <a:rPr lang="en-US" dirty="0" smtClean="0"/>
              <a:t>circle  </a:t>
            </a:r>
          </a:p>
          <a:p>
            <a:r>
              <a:rPr lang="en-US" dirty="0" smtClean="0"/>
              <a:t>For Pie Diagram the values of </a:t>
            </a:r>
            <a:r>
              <a:rPr lang="en-US" dirty="0" smtClean="0">
                <a:solidFill>
                  <a:srgbClr val="FF0000"/>
                </a:solidFill>
              </a:rPr>
              <a:t>each category </a:t>
            </a:r>
            <a:r>
              <a:rPr lang="en-US" dirty="0" smtClean="0"/>
              <a:t>expressed as </a:t>
            </a:r>
            <a:r>
              <a:rPr lang="en-US" dirty="0" smtClean="0">
                <a:solidFill>
                  <a:srgbClr val="FF0000"/>
                </a:solidFill>
              </a:rPr>
              <a:t>percentage</a:t>
            </a:r>
            <a:r>
              <a:rPr lang="en-US" dirty="0" smtClean="0"/>
              <a:t> of a total and should fitted with the the </a:t>
            </a:r>
            <a:r>
              <a:rPr lang="en-US" dirty="0" smtClean="0">
                <a:solidFill>
                  <a:srgbClr val="FF0000"/>
                </a:solidFill>
              </a:rPr>
              <a:t>angle of the circle 360  degree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do we use?</a:t>
            </a:r>
          </a:p>
          <a:p>
            <a:r>
              <a:rPr lang="en-US" dirty="0" smtClean="0"/>
              <a:t>When the variables given in percentage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35563"/>
          </a:xfrm>
        </p:spPr>
        <p:txBody>
          <a:bodyPr/>
          <a:lstStyle/>
          <a:p>
            <a:r>
              <a:rPr lang="en-US" dirty="0" smtClean="0"/>
              <a:t>Students of III Zoology selected for Part V out of 40.NSS: 13 NCC: 7:  SPOTS:9  ECOCLUB: 5 SCIENCECLUB: 6.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60960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NCC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ECOCLUB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SCIENCE CLUB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600200"/>
          <a:ext cx="8534400" cy="4495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800"/>
                <a:gridCol w="2844800"/>
                <a:gridCol w="2844800"/>
              </a:tblGrid>
              <a:tr h="642257">
                <a:tc>
                  <a:txBody>
                    <a:bodyPr/>
                    <a:lstStyle/>
                    <a:p>
                      <a:r>
                        <a:rPr lang="en-US" dirty="0" smtClean="0"/>
                        <a:t>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13/40 ×100=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32.5</a:t>
                      </a:r>
                    </a:p>
                    <a:p>
                      <a:r>
                        <a:rPr lang="en-US" dirty="0" smtClean="0"/>
                        <a:t>360/100 × 32.5 =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117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r>
                        <a:rPr lang="en-US" dirty="0" smtClean="0"/>
                        <a:t>NCC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7/40 ×100 =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17.5</a:t>
                      </a:r>
                    </a:p>
                    <a:p>
                      <a:r>
                        <a:rPr lang="en-US" dirty="0" smtClean="0"/>
                        <a:t>360/100  ×17.5 =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63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9/40 ×100 =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22.5</a:t>
                      </a:r>
                    </a:p>
                    <a:p>
                      <a:r>
                        <a:rPr lang="en-US" dirty="0" smtClean="0"/>
                        <a:t>360/100 × 22.5 =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81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r>
                        <a:rPr lang="en-US" dirty="0" smtClean="0"/>
                        <a:t>ECO CLUB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5/40 × 100 =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12.5</a:t>
                      </a:r>
                    </a:p>
                    <a:p>
                      <a:r>
                        <a:rPr lang="en-US" dirty="0" smtClean="0"/>
                        <a:t>360 /100 × 12.5 =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45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SCIENCECLUB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6/40 × 100 =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  <a:p>
                      <a:r>
                        <a:rPr lang="en-US" dirty="0" smtClean="0"/>
                        <a:t>360/100 × 15 =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54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360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6422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486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BIOSTATISTICS Graphical representation </vt:lpstr>
      <vt:lpstr>Why graphical representation?</vt:lpstr>
      <vt:lpstr>Types</vt:lpstr>
      <vt:lpstr>Line Graph on Average Rainfall (in mm)</vt:lpstr>
      <vt:lpstr>BAR Diagram</vt:lpstr>
      <vt:lpstr>Bar Diagram  Monthly Sales of a Company (in Crore) </vt:lpstr>
      <vt:lpstr>Pie Diagram</vt:lpstr>
      <vt:lpstr>problem</vt:lpstr>
      <vt:lpstr>Pie chart calculations </vt:lpstr>
      <vt:lpstr>PIE CHAT</vt:lpstr>
      <vt:lpstr>HISTOGRAM</vt:lpstr>
      <vt:lpstr>Draw histogram, Frquency polygon  separately</vt:lpstr>
      <vt:lpstr>Slide 13</vt:lpstr>
      <vt:lpstr>Slide 14</vt:lpstr>
      <vt:lpstr>Slide 15</vt:lpstr>
      <vt:lpstr>Frequency polygon</vt:lpstr>
      <vt:lpstr>Slide 17</vt:lpstr>
      <vt:lpstr>Slide 18</vt:lpstr>
      <vt:lpstr>FREQUENCY CURVE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99</cp:revision>
  <dcterms:created xsi:type="dcterms:W3CDTF">2006-08-16T00:00:00Z</dcterms:created>
  <dcterms:modified xsi:type="dcterms:W3CDTF">2020-10-19T14:49:41Z</dcterms:modified>
</cp:coreProperties>
</file>