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8" r:id="rId2"/>
    <p:sldId id="261" r:id="rId3"/>
    <p:sldId id="259" r:id="rId4"/>
    <p:sldId id="260" r:id="rId5"/>
    <p:sldId id="262" r:id="rId6"/>
    <p:sldId id="263" r:id="rId7"/>
    <p:sldId id="256" r:id="rId8"/>
    <p:sldId id="257" r:id="rId9"/>
    <p:sldId id="266" r:id="rId10"/>
    <p:sldId id="271" r:id="rId11"/>
    <p:sldId id="268" r:id="rId12"/>
    <p:sldId id="269" r:id="rId13"/>
    <p:sldId id="265" r:id="rId14"/>
    <p:sldId id="264" r:id="rId15"/>
    <p:sldId id="273" r:id="rId16"/>
    <p:sldId id="274" r:id="rId17"/>
    <p:sldId id="275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72" r:id="rId26"/>
    <p:sldId id="277" r:id="rId27"/>
    <p:sldId id="288" r:id="rId28"/>
    <p:sldId id="289" r:id="rId29"/>
    <p:sldId id="299" r:id="rId30"/>
    <p:sldId id="291" r:id="rId31"/>
    <p:sldId id="292" r:id="rId32"/>
    <p:sldId id="293" r:id="rId33"/>
    <p:sldId id="294" r:id="rId34"/>
    <p:sldId id="300" r:id="rId35"/>
    <p:sldId id="296" r:id="rId36"/>
    <p:sldId id="297" r:id="rId37"/>
    <p:sldId id="298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AC6331-E81B-4B10-962F-22B5964EC220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E78A4D-315E-4824-8A50-F40ABCBB438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78A4D-315E-4824-8A50-F40ABCBB438C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economicsdiscussion.net/wp-content/uploads/2014/12/clip_image0049.jpg" TargetMode="Externa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economicsdiscussion.net/wp-content/uploads/2014/12/clip_image0085.jpg" TargetMode="Externa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economicsdiscussion.net/wp-content/uploads/2014/12/clip_image0105.jpg" TargetMode="Externa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BIOSTATISTICS</a:t>
            </a:r>
            <a:br>
              <a:rPr lang="en-US" dirty="0" smtClean="0"/>
            </a:br>
            <a:r>
              <a:rPr lang="en-US" sz="4000" dirty="0" smtClean="0"/>
              <a:t>CENREAL TENDENCIES: MEAN.MEDIAN &amp; MODE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Dr. K. </a:t>
            </a:r>
            <a:r>
              <a:rPr lang="en-US" dirty="0" err="1" smtClean="0">
                <a:solidFill>
                  <a:srgbClr val="00B050"/>
                </a:solidFill>
              </a:rPr>
              <a:t>Arifa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banu</a:t>
            </a:r>
            <a:r>
              <a:rPr lang="en-US" dirty="0" smtClean="0">
                <a:solidFill>
                  <a:srgbClr val="00B050"/>
                </a:solidFill>
              </a:rPr>
              <a:t>,                                                                                             Assistant Professor of Zoology                                                                    Hajee Karutha Rowther Howdia College,                                  Uthamapalayam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fontAlgn="base"/>
            <a:r>
              <a:rPr lang="en-US" dirty="0" err="1" smtClean="0"/>
              <a:t>i</a:t>
            </a:r>
            <a:r>
              <a:rPr lang="en-US" dirty="0" smtClean="0"/>
              <a:t>) 10-20, 20-30 … etc. are class intervals.</a:t>
            </a:r>
          </a:p>
          <a:p>
            <a:pPr fontAlgn="base"/>
            <a:r>
              <a:rPr lang="en-US" dirty="0" smtClean="0"/>
              <a:t>(ii) 3, 7, 11, 9, 6 is known as their respective frequencies.</a:t>
            </a:r>
          </a:p>
          <a:p>
            <a:pPr fontAlgn="base"/>
            <a:r>
              <a:rPr lang="en-US" dirty="0" smtClean="0"/>
              <a:t>(iii) In 20-30, 30-40…. etc. 20 is the lower and 30 the upper limit of 20-30 class interval.</a:t>
            </a:r>
          </a:p>
          <a:p>
            <a:pPr fontAlgn="base"/>
            <a:r>
              <a:rPr lang="en-US" dirty="0" smtClean="0"/>
              <a:t>(iv) Adding both the limits and taking their average, we get midpoint of the class interval. The mid-value of 20-30 is ; 20+30/2 = 25. It is often denoted by m or X.</a:t>
            </a:r>
          </a:p>
          <a:p>
            <a:pPr fontAlgn="base"/>
            <a:r>
              <a:rPr lang="en-US" dirty="0" smtClean="0"/>
              <a:t>When we take mid points of class Intervals, it can be denoted by </a:t>
            </a:r>
            <a:r>
              <a:rPr lang="en-US" i="1" dirty="0" smtClean="0"/>
              <a:t>X</a:t>
            </a:r>
            <a:r>
              <a:rPr lang="en-US" dirty="0" smtClean="0"/>
              <a:t>, </a:t>
            </a:r>
            <a:r>
              <a:rPr lang="en-US" i="1" dirty="0" smtClean="0"/>
              <a:t>m</a:t>
            </a:r>
            <a:r>
              <a:rPr lang="en-US" dirty="0" smtClean="0"/>
              <a:t> or </a:t>
            </a:r>
            <a:r>
              <a:rPr lang="en-US" i="1" dirty="0" smtClean="0"/>
              <a:t>M</a:t>
            </a:r>
            <a:r>
              <a:rPr lang="en-US" dirty="0" smtClean="0"/>
              <a:t> X can be found by three methods.</a:t>
            </a:r>
          </a:p>
          <a:p>
            <a:pPr fontAlgn="base"/>
            <a:endParaRPr lang="en-US" dirty="0" smtClean="0"/>
          </a:p>
          <a:p>
            <a:pPr fontAlgn="base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7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Income(x)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Mid value(m)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No. of Persons(f)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fm</a:t>
                      </a:r>
                      <a:endParaRPr lang="en-US" b="1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10-20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20- 30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175</a:t>
                      </a:r>
                      <a:endParaRPr lang="en-US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30 -40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560</a:t>
                      </a:r>
                      <a:endParaRPr lang="en-US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40 -50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900</a:t>
                      </a:r>
                      <a:endParaRPr lang="en-US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50- 60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825</a:t>
                      </a:r>
                      <a:endParaRPr lang="en-US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60 - 70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520</a:t>
                      </a:r>
                      <a:endParaRPr lang="en-US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∑f (or)N = 70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∑fm = 3040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 = ∑fm/N</a:t>
            </a:r>
          </a:p>
          <a:p>
            <a:r>
              <a:rPr lang="en-US" dirty="0" smtClean="0"/>
              <a:t>X = 3040  / 70  = 43.43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The number of trees planted by Eco-club of a school in different years is given below.</a:t>
            </a:r>
            <a:endParaRPr lang="en-US" dirty="0" smtClean="0"/>
          </a:p>
          <a:p>
            <a:r>
              <a:rPr lang="en-US" b="1" dirty="0" smtClean="0"/>
              <a:t>year </a:t>
            </a:r>
            <a:r>
              <a:rPr lang="en-US" dirty="0" smtClean="0"/>
              <a:t>2005  2006 2007 2008 2009 2010</a:t>
            </a:r>
          </a:p>
          <a:p>
            <a:r>
              <a:rPr lang="en-US" sz="1700" b="1" dirty="0" smtClean="0"/>
              <a:t>Number </a:t>
            </a:r>
            <a:r>
              <a:rPr lang="en-US" sz="3800" b="1" dirty="0" smtClean="0"/>
              <a:t>of</a:t>
            </a:r>
            <a:r>
              <a:rPr lang="en-US" sz="3800" dirty="0" smtClean="0"/>
              <a:t>50  220 350 400 300 380</a:t>
            </a:r>
          </a:p>
          <a:p>
            <a:r>
              <a:rPr lang="en-US" sz="3800" b="1" dirty="0" smtClean="0"/>
              <a:t> </a:t>
            </a:r>
            <a:r>
              <a:rPr lang="en-US" sz="1700" b="1" dirty="0" smtClean="0"/>
              <a:t>Trees to be </a:t>
            </a:r>
          </a:p>
          <a:p>
            <a:r>
              <a:rPr lang="en-US" sz="1700" b="1" dirty="0" smtClean="0"/>
              <a:t>Planted</a:t>
            </a:r>
            <a:endParaRPr lang="en-US" sz="17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MEDIAN-individual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Median signifies the </a:t>
            </a:r>
            <a:r>
              <a:rPr lang="en-US" dirty="0" smtClean="0">
                <a:solidFill>
                  <a:srgbClr val="FF0000"/>
                </a:solidFill>
              </a:rPr>
              <a:t>middle value </a:t>
            </a:r>
            <a:r>
              <a:rPr lang="en-US" dirty="0" smtClean="0"/>
              <a:t>in a sorted list of numbers. </a:t>
            </a:r>
          </a:p>
          <a:p>
            <a:r>
              <a:rPr lang="en-US" dirty="0" smtClean="0"/>
              <a:t>To calculate median, the </a:t>
            </a:r>
            <a:r>
              <a:rPr lang="en-US" dirty="0" smtClean="0">
                <a:solidFill>
                  <a:srgbClr val="FF0000"/>
                </a:solidFill>
              </a:rPr>
              <a:t>data has to be sorted in ascending or descending order.</a:t>
            </a:r>
          </a:p>
          <a:p>
            <a:pPr>
              <a:buNone/>
            </a:pPr>
            <a:r>
              <a:rPr lang="en-US" dirty="0" err="1" smtClean="0"/>
              <a:t>Eg</a:t>
            </a:r>
            <a:r>
              <a:rPr lang="en-US" dirty="0" smtClean="0"/>
              <a:t>: 1.  Find the median of the data set                             </a:t>
            </a:r>
            <a:r>
              <a:rPr lang="en-US" dirty="0" smtClean="0">
                <a:solidFill>
                  <a:srgbClr val="FF0000"/>
                </a:solidFill>
              </a:rPr>
              <a:t>{ 2,4,4,3,8,67,23 }</a:t>
            </a:r>
          </a:p>
          <a:p>
            <a:pPr>
              <a:buNone/>
            </a:pPr>
            <a:r>
              <a:rPr lang="en-US" dirty="0" err="1" smtClean="0"/>
              <a:t>Eg</a:t>
            </a:r>
            <a:r>
              <a:rPr lang="en-US" dirty="0" smtClean="0"/>
              <a:t> : 2. Find the median of the data set</a:t>
            </a:r>
          </a:p>
          <a:p>
            <a:pPr>
              <a:buNone/>
            </a:pPr>
            <a:r>
              <a:rPr lang="en-US" dirty="0" smtClean="0"/>
              <a:t>	 </a:t>
            </a:r>
            <a:r>
              <a:rPr lang="en-US" dirty="0" smtClean="0">
                <a:solidFill>
                  <a:srgbClr val="FF0000"/>
                </a:solidFill>
              </a:rPr>
              <a:t>{ 11,22,33,55,66,99 }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00B0F0"/>
                </a:solidFill>
              </a:rPr>
              <a:t>Eg</a:t>
            </a:r>
            <a:r>
              <a:rPr lang="en-US" dirty="0" smtClean="0">
                <a:solidFill>
                  <a:srgbClr val="00B0F0"/>
                </a:solidFill>
              </a:rPr>
              <a:t>: 1 </a:t>
            </a:r>
          </a:p>
          <a:p>
            <a:r>
              <a:rPr lang="en-US" dirty="0" smtClean="0"/>
              <a:t>First Arranged the Data set </a:t>
            </a:r>
            <a:r>
              <a:rPr lang="en-US" dirty="0" smtClean="0">
                <a:solidFill>
                  <a:srgbClr val="FF0000"/>
                </a:solidFill>
              </a:rPr>
              <a:t>{ 2,4,4,3,8,67,23 } </a:t>
            </a:r>
            <a:r>
              <a:rPr lang="en-US" dirty="0" smtClean="0"/>
              <a:t>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ascending(or) descending order = </a:t>
            </a:r>
            <a:r>
              <a:rPr lang="en-US" dirty="0" smtClean="0">
                <a:solidFill>
                  <a:srgbClr val="FF0000"/>
                </a:solidFill>
              </a:rPr>
              <a:t>{2,3,4,4,8,23,67}.</a:t>
            </a:r>
            <a:r>
              <a:rPr lang="en-US" dirty="0" smtClean="0"/>
              <a:t>  </a:t>
            </a:r>
          </a:p>
          <a:p>
            <a:r>
              <a:rPr lang="en-US" dirty="0" smtClean="0"/>
              <a:t>The list contains 7 terms, thus 4</a:t>
            </a:r>
            <a:r>
              <a:rPr lang="en-US" baseline="30000" dirty="0" smtClean="0"/>
              <a:t>th</a:t>
            </a:r>
            <a:r>
              <a:rPr lang="en-US" dirty="0" smtClean="0"/>
              <a:t> term of the list will be the median, so the median is 4.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Eg:2</a:t>
            </a:r>
          </a:p>
          <a:p>
            <a:r>
              <a:rPr lang="en-US" dirty="0" smtClean="0"/>
              <a:t>Arrange the data set </a:t>
            </a:r>
            <a:r>
              <a:rPr lang="en-US" dirty="0" smtClean="0">
                <a:solidFill>
                  <a:srgbClr val="FF0000"/>
                </a:solidFill>
              </a:rPr>
              <a:t>{ 11,22,33,55,66,99 }</a:t>
            </a:r>
          </a:p>
          <a:p>
            <a:r>
              <a:rPr lang="en-US" dirty="0" smtClean="0"/>
              <a:t>The list contains 6 terms, hence the average of the third and fourth term will be the median.</a:t>
            </a:r>
          </a:p>
          <a:p>
            <a:r>
              <a:rPr lang="en-US" dirty="0" smtClean="0"/>
              <a:t>Median = </a:t>
            </a:r>
            <a:r>
              <a:rPr lang="en-US" dirty="0" smtClean="0">
                <a:solidFill>
                  <a:srgbClr val="FF0000"/>
                </a:solidFill>
              </a:rPr>
              <a:t>(33+55)/2 = 44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categories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given sequence is </a:t>
            </a:r>
            <a:r>
              <a:rPr lang="en-US" dirty="0" smtClean="0">
                <a:solidFill>
                  <a:srgbClr val="FF0000"/>
                </a:solidFill>
              </a:rPr>
              <a:t>4,6,8,10,12,14….296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Median = First term + Last term/2  </a:t>
            </a:r>
            <a:r>
              <a:rPr lang="en-US" dirty="0" smtClean="0"/>
              <a:t> </a:t>
            </a:r>
          </a:p>
          <a:p>
            <a:r>
              <a:rPr lang="en-US" dirty="0" smtClean="0"/>
              <a:t>For this sequence, Median = </a:t>
            </a:r>
            <a:r>
              <a:rPr lang="en-US" dirty="0" smtClean="0">
                <a:solidFill>
                  <a:srgbClr val="FF0000"/>
                </a:solidFill>
              </a:rPr>
              <a:t>4+296/2 = 150.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There can be more than one mode in a series. For example, in the set = {2,4,4,6,8,9,9}, both 4 and 9 are the Modes as their frequency of occurrence is more than other values.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Discrete series - Median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752600"/>
          <a:ext cx="8229599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1143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20"/>
                        </a:spcBef>
                        <a:spcAft>
                          <a:spcPts val="520"/>
                        </a:spcAft>
                      </a:pPr>
                      <a:r>
                        <a:rPr lang="en-US" sz="2000" b="1" dirty="0">
                          <a:latin typeface="Arial"/>
                          <a:ea typeface="Times New Roman"/>
                          <a:cs typeface="Times New Roman"/>
                        </a:rPr>
                        <a:t>Items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275" marR="41275" marT="41275" marB="4127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20"/>
                        </a:spcBef>
                        <a:spcAft>
                          <a:spcPts val="520"/>
                        </a:spcAft>
                      </a:pPr>
                      <a:r>
                        <a:rPr lang="en-US" sz="2000" dirty="0">
                          <a:latin typeface="Arial"/>
                          <a:ea typeface="Times New Roman"/>
                          <a:cs typeface="Times New Roman"/>
                        </a:rPr>
                        <a:t>14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20"/>
                        </a:spcBef>
                        <a:spcAft>
                          <a:spcPts val="520"/>
                        </a:spcAft>
                      </a:pPr>
                      <a:r>
                        <a:rPr lang="en-US" sz="2000" dirty="0">
                          <a:latin typeface="Arial"/>
                          <a:ea typeface="Times New Roman"/>
                          <a:cs typeface="Times New Roman"/>
                        </a:rPr>
                        <a:t>36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20"/>
                        </a:spcBef>
                        <a:spcAft>
                          <a:spcPts val="520"/>
                        </a:spcAft>
                      </a:pPr>
                      <a:r>
                        <a:rPr lang="en-US" sz="2000" dirty="0">
                          <a:latin typeface="Arial"/>
                          <a:ea typeface="Times New Roman"/>
                          <a:cs typeface="Times New Roman"/>
                        </a:rPr>
                        <a:t>45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20"/>
                        </a:spcBef>
                        <a:spcAft>
                          <a:spcPts val="520"/>
                        </a:spcAft>
                      </a:pPr>
                      <a:r>
                        <a:rPr lang="en-US" sz="2000" dirty="0">
                          <a:latin typeface="Arial"/>
                          <a:ea typeface="Times New Roman"/>
                          <a:cs typeface="Times New Roman"/>
                        </a:rPr>
                        <a:t>70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20"/>
                        </a:spcBef>
                        <a:spcAft>
                          <a:spcPts val="520"/>
                        </a:spcAft>
                      </a:pPr>
                      <a:r>
                        <a:rPr lang="en-US" sz="2000" dirty="0">
                          <a:latin typeface="Arial"/>
                          <a:ea typeface="Times New Roman"/>
                          <a:cs typeface="Times New Roman"/>
                        </a:rPr>
                        <a:t>105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20"/>
                        </a:spcBef>
                        <a:spcAft>
                          <a:spcPts val="520"/>
                        </a:spcAft>
                      </a:pPr>
                      <a:r>
                        <a:rPr lang="en-US" sz="2000" dirty="0">
                          <a:latin typeface="Arial"/>
                          <a:ea typeface="Times New Roman"/>
                          <a:cs typeface="Times New Roman"/>
                        </a:rPr>
                        <a:t>145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1143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20"/>
                        </a:spcBef>
                        <a:spcAft>
                          <a:spcPts val="52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  <a:cs typeface="Times New Roman"/>
                        </a:rPr>
                        <a:t>Frequency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275" marR="41275" marT="41275" marB="4127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20"/>
                        </a:spcBef>
                        <a:spcAft>
                          <a:spcPts val="520"/>
                        </a:spcAft>
                      </a:pPr>
                      <a:r>
                        <a:rPr lang="en-US" sz="200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20"/>
                        </a:spcBef>
                        <a:spcAft>
                          <a:spcPts val="520"/>
                        </a:spcAft>
                      </a:pPr>
                      <a:r>
                        <a:rPr lang="en-US" sz="2000"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20"/>
                        </a:spcBef>
                        <a:spcAft>
                          <a:spcPts val="520"/>
                        </a:spcAft>
                      </a:pPr>
                      <a:r>
                        <a:rPr lang="en-US" sz="200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20"/>
                        </a:spcBef>
                        <a:spcAft>
                          <a:spcPts val="520"/>
                        </a:spcAft>
                      </a:pPr>
                      <a:r>
                        <a:rPr lang="en-US" sz="2000" dirty="0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20"/>
                        </a:spcBef>
                        <a:spcAft>
                          <a:spcPts val="520"/>
                        </a:spcAft>
                      </a:pPr>
                      <a:r>
                        <a:rPr lang="en-US" sz="2000"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20"/>
                        </a:spcBef>
                        <a:spcAft>
                          <a:spcPts val="520"/>
                        </a:spcAft>
                      </a:pPr>
                      <a:r>
                        <a:rPr lang="en-US" sz="2000" dirty="0" smtClean="0"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M=Value of </a:t>
            </a:r>
            <a:r>
              <a:rPr lang="en-US" u="sng" dirty="0" smtClean="0"/>
              <a:t>(N+1)</a:t>
            </a:r>
            <a:r>
              <a:rPr lang="en-US" sz="2800" dirty="0" err="1" smtClean="0"/>
              <a:t>th</a:t>
            </a:r>
            <a:r>
              <a:rPr lang="en-US" dirty="0" smtClean="0"/>
              <a:t> item</a:t>
            </a:r>
          </a:p>
          <a:p>
            <a:pPr lvl="6">
              <a:buNone/>
            </a:pPr>
            <a:r>
              <a:rPr lang="en-US" sz="2800" dirty="0" smtClean="0"/>
              <a:t>2</a:t>
            </a:r>
          </a:p>
          <a:p>
            <a:r>
              <a:rPr lang="en-US" dirty="0" smtClean="0"/>
              <a:t>Value of </a:t>
            </a:r>
            <a:r>
              <a:rPr lang="en-US" u="sng" dirty="0" smtClean="0"/>
              <a:t>(6+1)</a:t>
            </a:r>
            <a:r>
              <a:rPr lang="en-US" sz="2400" u="sng" dirty="0" err="1" smtClean="0"/>
              <a:t>th</a:t>
            </a:r>
            <a:r>
              <a:rPr lang="en-US" dirty="0" smtClean="0"/>
              <a:t> item                                                                                                     		   </a:t>
            </a:r>
            <a:r>
              <a:rPr lang="en-US" sz="3200" dirty="0" smtClean="0"/>
              <a:t>2  </a:t>
            </a:r>
          </a:p>
          <a:p>
            <a:pPr>
              <a:buNone/>
            </a:pPr>
            <a:r>
              <a:rPr lang="en-US" dirty="0" smtClean="0"/>
              <a:t>   Value of 3.5</a:t>
            </a:r>
            <a:r>
              <a:rPr lang="en-US" sz="2800" dirty="0" smtClean="0"/>
              <a:t>th</a:t>
            </a:r>
            <a:r>
              <a:rPr lang="en-US" dirty="0" smtClean="0"/>
              <a:t> item</a:t>
            </a:r>
          </a:p>
          <a:p>
            <a:pPr>
              <a:buNone/>
            </a:pPr>
            <a:r>
              <a:rPr lang="en-US" dirty="0" smtClean="0"/>
              <a:t>Value of (3rd item + 4th item) = </a:t>
            </a:r>
            <a:r>
              <a:rPr lang="en-US" u="sng" dirty="0" smtClean="0"/>
              <a:t>(45 + 70)</a:t>
            </a:r>
            <a:r>
              <a:rPr lang="en-US" dirty="0" smtClean="0"/>
              <a:t>=57.5</a:t>
            </a:r>
          </a:p>
          <a:p>
            <a:pPr>
              <a:buNone/>
            </a:pPr>
            <a:r>
              <a:rPr lang="en-US" dirty="0" smtClean="0"/>
              <a:t>                                                                  2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Mean, median, and mode are three kinds of “averages”. There are many </a:t>
            </a:r>
            <a:r>
              <a:rPr lang="en-US" dirty="0" smtClean="0">
                <a:solidFill>
                  <a:srgbClr val="FF0000"/>
                </a:solidFill>
              </a:rPr>
              <a:t>Averages</a:t>
            </a:r>
            <a:r>
              <a:rPr lang="en-US" dirty="0" smtClean="0"/>
              <a:t> in statistics, but these are, the three most common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381000"/>
            <a:ext cx="8229600" cy="1143000"/>
          </a:xfrm>
        </p:spPr>
        <p:txBody>
          <a:bodyPr/>
          <a:lstStyle/>
          <a:p>
            <a:r>
              <a:rPr lang="en-US" dirty="0" smtClean="0"/>
              <a:t>Median- Continuous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8610600" cy="4525963"/>
          </a:xfrm>
        </p:spPr>
        <p:txBody>
          <a:bodyPr>
            <a:normAutofit/>
          </a:bodyPr>
          <a:lstStyle/>
          <a:p>
            <a:r>
              <a:rPr lang="en-US" b="1" dirty="0" smtClean="0"/>
              <a:t>Seconds       Frequency</a:t>
            </a:r>
            <a:endParaRPr lang="en-US" dirty="0" smtClean="0"/>
          </a:p>
          <a:p>
            <a:r>
              <a:rPr lang="en-US" dirty="0" smtClean="0"/>
              <a:t>51 – 55               2</a:t>
            </a:r>
          </a:p>
          <a:p>
            <a:r>
              <a:rPr lang="en-US" dirty="0" smtClean="0"/>
              <a:t>56 – 60               7</a:t>
            </a:r>
          </a:p>
          <a:p>
            <a:r>
              <a:rPr lang="en-US" dirty="0" smtClean="0"/>
              <a:t>61 – 65		  8</a:t>
            </a:r>
          </a:p>
          <a:p>
            <a:r>
              <a:rPr lang="en-US" dirty="0" smtClean="0"/>
              <a:t>66 – 70		  4</a:t>
            </a:r>
          </a:p>
          <a:p>
            <a:endParaRPr lang="en-US" dirty="0"/>
          </a:p>
        </p:txBody>
      </p:sp>
      <p:pic>
        <p:nvPicPr>
          <p:cNvPr id="4" name="Picture 3" descr="grouped frequency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5200" y="1219200"/>
            <a:ext cx="5410200" cy="2319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3810000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The median is the middle value, which in our case is the 11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th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one, which is in the 61 - 65 group: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5334000"/>
            <a:ext cx="908210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We can say "the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median group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is 61 - 65"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6096000"/>
            <a:ext cx="578235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L + </a:t>
            </a:r>
            <a:r>
              <a:rPr lang="en-US" sz="4400" dirty="0" smtClean="0">
                <a:solidFill>
                  <a:srgbClr val="FF0000"/>
                </a:solidFill>
                <a:ea typeface="Times New Roman" pitchFamily="18" charset="0"/>
                <a:cs typeface="Times New Roman" pitchFamily="18" charset="0"/>
              </a:rPr>
              <a:t> </a:t>
            </a:r>
            <a:r>
              <a:rPr lang="en-US" sz="4400" i="1" dirty="0" smtClean="0">
                <a:solidFill>
                  <a:srgbClr val="FF0000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(n/2) − B</a:t>
            </a:r>
            <a:r>
              <a:rPr lang="en-US" sz="4400" b="1" dirty="0" smtClean="0">
                <a:solidFill>
                  <a:srgbClr val="FF0000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G</a:t>
            </a:r>
            <a:r>
              <a:rPr lang="en-US" sz="4400" dirty="0" smtClean="0">
                <a:solidFill>
                  <a:srgbClr val="FF0000"/>
                </a:solidFill>
                <a:ea typeface="Times New Roman" pitchFamily="18" charset="0"/>
                <a:cs typeface="Times New Roman" pitchFamily="18" charset="0"/>
              </a:rPr>
              <a:t> </a:t>
            </a:r>
            <a:r>
              <a:rPr lang="en-US" sz="4400" dirty="0" smtClean="0">
                <a:solidFill>
                  <a:srgbClr val="FF0000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× w</a:t>
            </a:r>
            <a:endParaRPr lang="en-US" sz="4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r>
              <a:rPr lang="en-US" dirty="0" smtClean="0"/>
              <a:t>But if we want an estimated </a:t>
            </a:r>
            <a:r>
              <a:rPr lang="en-US" b="1" dirty="0" smtClean="0"/>
              <a:t>Median value</a:t>
            </a:r>
            <a:r>
              <a:rPr lang="en-US" dirty="0" smtClean="0"/>
              <a:t> we need to look more closely at the 61 - 65 group.</a:t>
            </a:r>
          </a:p>
          <a:p>
            <a:r>
              <a:rPr lang="en-US" dirty="0" smtClean="0"/>
              <a:t>We call it "61 - 65", but it really includes values from 60.5 up to (but not including) 65.5.</a:t>
            </a:r>
          </a:p>
          <a:p>
            <a:r>
              <a:rPr lang="en-US" dirty="0" smtClean="0"/>
              <a:t>Why? Well, the values are in whole seconds, so a real time of 60.5 is measured as 61. Likewise 64.4 is measured as 65.</a:t>
            </a:r>
          </a:p>
          <a:p>
            <a:r>
              <a:rPr lang="en-US" dirty="0" smtClean="0"/>
              <a:t>At 60.5 we already have </a:t>
            </a:r>
            <a:r>
              <a:rPr lang="en-US" b="1" dirty="0" smtClean="0"/>
              <a:t>9</a:t>
            </a:r>
            <a:r>
              <a:rPr lang="en-US" dirty="0" smtClean="0"/>
              <a:t> runners, and by the next boundary at 65.5 we have </a:t>
            </a:r>
            <a:r>
              <a:rPr lang="en-US" b="1" dirty="0" smtClean="0"/>
              <a:t>17</a:t>
            </a:r>
            <a:r>
              <a:rPr lang="en-US" dirty="0" smtClean="0"/>
              <a:t> runners. By drawing a straight line in between we can pick out where the median frequency of </a:t>
            </a:r>
            <a:r>
              <a:rPr lang="en-US" b="1" dirty="0" smtClean="0"/>
              <a:t>n/2</a:t>
            </a:r>
            <a:r>
              <a:rPr lang="en-US" dirty="0" smtClean="0"/>
              <a:t> runners is: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grouped frequency "/>
          <p:cNvPicPr>
            <a:picLocks noGrp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52400"/>
            <a:ext cx="9296400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0" y="0"/>
            <a:ext cx="91440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Estimated Median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=                            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L +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en-US" sz="36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(n/2) − B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G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× w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where: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L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is the lower class boundary of the group containing the median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is the total number of values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is the cumulative frequency of the groups before the median group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G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is the frequency of the median group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w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is the group width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0"/>
            <a:ext cx="8763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dirty="0" smtClean="0">
                <a:solidFill>
                  <a:srgbClr val="333333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For our example: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3600" b="1" dirty="0" smtClean="0">
                <a:solidFill>
                  <a:srgbClr val="333333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L</a:t>
            </a:r>
            <a:r>
              <a:rPr lang="en-US" sz="3600" dirty="0" smtClean="0">
                <a:solidFill>
                  <a:srgbClr val="333333"/>
                </a:solidFill>
                <a:ea typeface="Times New Roman" pitchFamily="18" charset="0"/>
                <a:cs typeface="Times New Roman" pitchFamily="18" charset="0"/>
              </a:rPr>
              <a:t> </a:t>
            </a:r>
            <a:r>
              <a:rPr lang="en-US" sz="3600" dirty="0" smtClean="0">
                <a:solidFill>
                  <a:srgbClr val="333333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= 60.5</a:t>
            </a:r>
            <a:endParaRPr lang="en-US" sz="3600" dirty="0" smtClean="0">
              <a:solidFill>
                <a:srgbClr val="333333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3600" b="1" dirty="0" smtClean="0">
                <a:solidFill>
                  <a:srgbClr val="333333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en-US" sz="3600" dirty="0" smtClean="0">
                <a:solidFill>
                  <a:srgbClr val="333333"/>
                </a:solidFill>
                <a:ea typeface="Times New Roman" pitchFamily="18" charset="0"/>
                <a:cs typeface="Times New Roman" pitchFamily="18" charset="0"/>
              </a:rPr>
              <a:t> </a:t>
            </a:r>
            <a:r>
              <a:rPr lang="en-US" sz="3600" dirty="0" smtClean="0">
                <a:solidFill>
                  <a:srgbClr val="333333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= 21</a:t>
            </a:r>
            <a:endParaRPr lang="en-US" sz="3600" dirty="0" smtClean="0">
              <a:solidFill>
                <a:srgbClr val="333333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3600" b="1" dirty="0" smtClean="0">
                <a:solidFill>
                  <a:srgbClr val="333333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lang="en-US" sz="3600" dirty="0" smtClean="0">
                <a:solidFill>
                  <a:srgbClr val="333333"/>
                </a:solidFill>
                <a:ea typeface="Times New Roman" pitchFamily="18" charset="0"/>
                <a:cs typeface="Times New Roman" pitchFamily="18" charset="0"/>
              </a:rPr>
              <a:t> </a:t>
            </a:r>
            <a:r>
              <a:rPr lang="en-US" sz="3600" dirty="0" smtClean="0">
                <a:solidFill>
                  <a:srgbClr val="333333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= 2 + 7 = 9</a:t>
            </a:r>
            <a:endParaRPr lang="en-US" sz="3600" dirty="0" smtClean="0">
              <a:solidFill>
                <a:srgbClr val="333333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3600" b="1" dirty="0" smtClean="0">
                <a:solidFill>
                  <a:srgbClr val="333333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G</a:t>
            </a:r>
            <a:r>
              <a:rPr lang="en-US" sz="3600" dirty="0" smtClean="0">
                <a:solidFill>
                  <a:srgbClr val="333333"/>
                </a:solidFill>
                <a:ea typeface="Times New Roman" pitchFamily="18" charset="0"/>
                <a:cs typeface="Times New Roman" pitchFamily="18" charset="0"/>
              </a:rPr>
              <a:t> </a:t>
            </a:r>
            <a:r>
              <a:rPr lang="en-US" sz="3600" dirty="0" smtClean="0">
                <a:solidFill>
                  <a:srgbClr val="333333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= 8</a:t>
            </a:r>
            <a:endParaRPr lang="en-US" sz="3600" dirty="0" smtClean="0">
              <a:solidFill>
                <a:srgbClr val="333333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3600" b="1" dirty="0" smtClean="0">
                <a:solidFill>
                  <a:srgbClr val="333333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w</a:t>
            </a:r>
            <a:r>
              <a:rPr lang="en-US" sz="3600" dirty="0" smtClean="0">
                <a:solidFill>
                  <a:srgbClr val="333333"/>
                </a:solidFill>
                <a:ea typeface="Times New Roman" pitchFamily="18" charset="0"/>
                <a:cs typeface="Times New Roman" pitchFamily="18" charset="0"/>
              </a:rPr>
              <a:t> </a:t>
            </a:r>
            <a:r>
              <a:rPr lang="en-US" sz="3600" dirty="0" smtClean="0">
                <a:solidFill>
                  <a:srgbClr val="333333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= 5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rgbClr val="333333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Estimated Median</a:t>
            </a:r>
            <a:r>
              <a:rPr lang="en-US" sz="3600" dirty="0" smtClean="0">
                <a:solidFill>
                  <a:srgbClr val="333333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= </a:t>
            </a:r>
            <a:r>
              <a:rPr lang="en-US" sz="3200" dirty="0" smtClean="0">
                <a:solidFill>
                  <a:srgbClr val="FF0000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L + </a:t>
            </a:r>
            <a:r>
              <a:rPr lang="en-US" sz="3200" dirty="0" smtClean="0">
                <a:solidFill>
                  <a:srgbClr val="FF0000"/>
                </a:solidFill>
                <a:ea typeface="Times New Roman" pitchFamily="18" charset="0"/>
                <a:cs typeface="Times New Roman" pitchFamily="18" charset="0"/>
              </a:rPr>
              <a:t> </a:t>
            </a:r>
            <a:r>
              <a:rPr lang="en-US" sz="3200" i="1" dirty="0" smtClean="0">
                <a:solidFill>
                  <a:srgbClr val="FF0000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(n/2) − B</a:t>
            </a:r>
            <a:r>
              <a:rPr lang="en-US" sz="3200" b="1" dirty="0" smtClean="0">
                <a:solidFill>
                  <a:srgbClr val="FF0000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G</a:t>
            </a:r>
            <a:r>
              <a:rPr lang="en-US" sz="3200" dirty="0" smtClean="0">
                <a:solidFill>
                  <a:srgbClr val="FF0000"/>
                </a:solidFill>
                <a:ea typeface="Times New Roman" pitchFamily="18" charset="0"/>
                <a:cs typeface="Times New Roman" pitchFamily="18" charset="0"/>
              </a:rPr>
              <a:t> </a:t>
            </a:r>
            <a:r>
              <a:rPr lang="en-US" sz="3200" dirty="0" smtClean="0">
                <a:solidFill>
                  <a:srgbClr val="FF0000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× w</a:t>
            </a:r>
            <a:endParaRPr lang="en-US" sz="3200" dirty="0" smtClean="0">
              <a:solidFill>
                <a:srgbClr val="333333"/>
              </a:solidFill>
              <a:latin typeface="Verdana" pitchFamily="34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dirty="0" smtClean="0">
                <a:solidFill>
                  <a:srgbClr val="333333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	= 60.5 +</a:t>
            </a:r>
            <a:r>
              <a:rPr lang="en-US" sz="3600" dirty="0" smtClean="0">
                <a:solidFill>
                  <a:srgbClr val="333333"/>
                </a:solidFill>
                <a:ea typeface="Times New Roman" pitchFamily="18" charset="0"/>
                <a:cs typeface="Times New Roman" pitchFamily="18" charset="0"/>
              </a:rPr>
              <a:t> </a:t>
            </a:r>
            <a:r>
              <a:rPr lang="en-US" sz="3600" i="1" dirty="0" smtClean="0">
                <a:solidFill>
                  <a:srgbClr val="333333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(21/2) − 9</a:t>
            </a:r>
            <a:r>
              <a:rPr lang="en-US" sz="3600" b="1" dirty="0" smtClean="0">
                <a:solidFill>
                  <a:srgbClr val="333333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8</a:t>
            </a:r>
            <a:r>
              <a:rPr lang="en-US" sz="3600" dirty="0" smtClean="0">
                <a:solidFill>
                  <a:srgbClr val="333333"/>
                </a:solidFill>
                <a:ea typeface="Times New Roman" pitchFamily="18" charset="0"/>
                <a:cs typeface="Times New Roman" pitchFamily="18" charset="0"/>
              </a:rPr>
              <a:t> </a:t>
            </a:r>
            <a:r>
              <a:rPr lang="en-US" sz="3600" dirty="0" smtClean="0">
                <a:solidFill>
                  <a:srgbClr val="333333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× 5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dirty="0" smtClean="0">
                <a:solidFill>
                  <a:srgbClr val="333333"/>
                </a:solidFill>
                <a:ea typeface="Times New Roman" pitchFamily="18" charset="0"/>
                <a:cs typeface="Times New Roman" pitchFamily="18" charset="0"/>
              </a:rPr>
              <a:t> 	 </a:t>
            </a:r>
            <a:r>
              <a:rPr lang="en-US" sz="3600" dirty="0" smtClean="0">
                <a:solidFill>
                  <a:srgbClr val="333333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= 60.5 + 0.9375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dirty="0" smtClean="0">
                <a:solidFill>
                  <a:srgbClr val="333333"/>
                </a:solidFill>
                <a:ea typeface="Times New Roman" pitchFamily="18" charset="0"/>
                <a:cs typeface="Times New Roman" pitchFamily="18" charset="0"/>
              </a:rPr>
              <a:t> 	  </a:t>
            </a:r>
            <a:r>
              <a:rPr lang="en-US" sz="3600" dirty="0" smtClean="0">
                <a:solidFill>
                  <a:srgbClr val="333333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lang="en-US" sz="3600" dirty="0" smtClean="0">
                <a:solidFill>
                  <a:srgbClr val="333333"/>
                </a:solidFill>
                <a:ea typeface="Times New Roman" pitchFamily="18" charset="0"/>
                <a:cs typeface="Times New Roman" pitchFamily="18" charset="0"/>
              </a:rPr>
              <a:t> </a:t>
            </a:r>
            <a:r>
              <a:rPr lang="en-US" sz="3600" b="1" dirty="0" smtClean="0">
                <a:solidFill>
                  <a:srgbClr val="333333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61.4375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“The mode is the value occurring most frequently in a series of items and around which the other items are distributed most densely.” —</a:t>
            </a:r>
            <a:r>
              <a:rPr lang="en-US" i="1" dirty="0" err="1" smtClean="0"/>
              <a:t>Zizek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terms are arranged in any order. Ascending or Descending.</a:t>
            </a:r>
          </a:p>
          <a:p>
            <a:r>
              <a:rPr lang="en-US" dirty="0" smtClean="0"/>
              <a:t> If each term of the series is occurring once, then there is no mode, otherwise the value that occurs Maximum Times is known as Mode. </a:t>
            </a:r>
          </a:p>
          <a:p>
            <a:r>
              <a:rPr lang="en-US" dirty="0" smtClean="0"/>
              <a:t>Mode is often denoted by Z.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lip_image004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457200" y="0"/>
            <a:ext cx="10210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447800"/>
            <a:ext cx="91440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Finding of mode only by Inspection Method only.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Here that variable is the Mode where the frequency is highest.; But this method is applicable only if </a:t>
            </a:r>
            <a:endParaRPr kumimoji="0" lang="en-US" sz="32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(1) There is a gradual rise or fall in the sequence of frequencies.</a:t>
            </a:r>
            <a:endParaRPr kumimoji="0" lang="en-US" sz="32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(2) The highest frequency and the next highest frequency are not too close</a:t>
            </a:r>
            <a:endParaRPr kumimoji="0" lang="en-US" sz="32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(3) Maximum frequency is not repeated.</a:t>
            </a:r>
            <a:endParaRPr kumimoji="0" lang="en-US" sz="32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Mode - </a:t>
            </a:r>
            <a:r>
              <a:rPr lang="en-US" dirty="0" smtClean="0">
                <a:solidFill>
                  <a:srgbClr val="00808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Discrete Series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352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16764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4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7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11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16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25</a:t>
                      </a:r>
                      <a:endParaRPr lang="en-US" sz="3600" dirty="0"/>
                    </a:p>
                  </a:txBody>
                  <a:tcPr/>
                </a:tc>
              </a:tr>
              <a:tr h="16764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f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3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9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14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21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13</a:t>
                      </a:r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ARITHMATIC MEAN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600" dirty="0" smtClean="0"/>
              <a:t>The </a:t>
            </a:r>
            <a:r>
              <a:rPr lang="en-US" sz="3600" b="1" dirty="0" smtClean="0"/>
              <a:t>“mean” </a:t>
            </a:r>
            <a:r>
              <a:rPr lang="en-US" sz="3600" dirty="0" smtClean="0"/>
              <a:t>is the “average” you’re used to, where you </a:t>
            </a:r>
            <a:r>
              <a:rPr lang="en-US" sz="3600" dirty="0" smtClean="0">
                <a:solidFill>
                  <a:srgbClr val="FF0000"/>
                </a:solidFill>
              </a:rPr>
              <a:t>add up all the numbers </a:t>
            </a:r>
            <a:r>
              <a:rPr lang="en-US" sz="3600" dirty="0" smtClean="0"/>
              <a:t>and then </a:t>
            </a:r>
            <a:r>
              <a:rPr lang="en-US" sz="3600" dirty="0" smtClean="0">
                <a:solidFill>
                  <a:srgbClr val="FF0000"/>
                </a:solidFill>
              </a:rPr>
              <a:t>divide by the number of  numbers.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00B050"/>
                </a:solidFill>
              </a:rPr>
              <a:t>Types</a:t>
            </a:r>
            <a:endParaRPr lang="en-US" sz="3600" b="1" dirty="0" smtClean="0"/>
          </a:p>
          <a:p>
            <a:pPr>
              <a:buFont typeface="Wingdings" pitchFamily="2" charset="2"/>
              <a:buChar char="Ø"/>
            </a:pPr>
            <a:r>
              <a:rPr lang="en-US" sz="3600" dirty="0" smtClean="0"/>
              <a:t>Individual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smtClean="0"/>
              <a:t>Discrete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smtClean="0"/>
              <a:t>Continuous Series </a:t>
            </a:r>
            <a:endParaRPr lang="en-US" sz="36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0" y="152400"/>
            <a:ext cx="89916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Solution:</a:t>
            </a:r>
            <a:endParaRPr kumimoji="0" lang="en-US" sz="44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0" i="0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In the above given series highest frequency is 21 and variable corresponding to </a:t>
            </a:r>
            <a:r>
              <a:rPr kumimoji="0" lang="en-US" sz="4400" b="0" i="0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en-US" sz="4400" b="0" i="0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this frequency is 16. Thus Mode (Z) is 16.</a:t>
            </a:r>
            <a:endParaRPr kumimoji="0" lang="en-US" sz="44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0" y="0"/>
            <a:ext cx="914400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Solution:</a:t>
            </a:r>
            <a:endParaRPr kumimoji="0" lang="en-US" sz="36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In the above given series highest frequency is 21 and variable corresponding to </a:t>
            </a:r>
            <a:r>
              <a:rPr kumimoji="0" lang="en-US" sz="3600" b="0" i="0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en-US" sz="3600" b="0" i="0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this frequency is 16. Thus Mode (Z) is 16.</a:t>
            </a:r>
            <a:endParaRPr kumimoji="0" lang="en-US" sz="36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dirty="0" smtClean="0">
                <a:solidFill>
                  <a:srgbClr val="008080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*</a:t>
            </a:r>
            <a:r>
              <a:rPr kumimoji="0" lang="en-US" sz="3600" b="0" i="0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But, however sometimes it becomes impossible to locate Mode by inspection as concentration of frequencies is not in a unique manner or fashion as desired for this method.</a:t>
            </a:r>
            <a:endParaRPr kumimoji="0" lang="en-US" sz="36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600" b="0" i="0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For such a distribution we have to prepare (1) grouping Table and (</a:t>
            </a:r>
            <a:r>
              <a:rPr kumimoji="0" lang="en-US" sz="3600" b="1" i="0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data:</a:t>
            </a:r>
            <a:r>
              <a:rPr lang="en-US" sz="3600" dirty="0" smtClean="0">
                <a:solidFill>
                  <a:srgbClr val="008080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) Analysis </a:t>
            </a:r>
            <a:r>
              <a:rPr lang="en-US" sz="3600" b="1" dirty="0" smtClean="0">
                <a:solidFill>
                  <a:srgbClr val="008080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Table:</a:t>
            </a:r>
            <a:endParaRPr kumimoji="0" lang="en-US" sz="36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8080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(1) Grouping Table: It has Six Steps as given below.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008080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(1) Frequencies are taken.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008080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(2) Frequencies are added in two(s).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008080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(3) Leaving first item, frequencies are added in two(s)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008080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(4) Frequencies are added in threes.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008080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(5) Leaving first frequency, frequencies are added in three (s)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008080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(6) Leaving first two frequencies, frequencies are added in three (s).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008080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In each case, take maximum total and put it in a circle or a box to distinguish it from others.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8080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(2) Analysis Table: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8080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It has following steps: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008080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Step I. Note highest total in each column.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008080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Step II. Note the variable and/or variable in each column corresponding to that total.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008080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Step III. Check if that total is of individual term or more (2 or 3) terms.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008080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Step IV. If the total consists of 2 or more frequencies, all such variables have to be marked as V or x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008080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Step V. Count a/ or x marks in each column.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008080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Step VI. Variable with maximum √ or x marks denotes mode.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problem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752600"/>
          <a:ext cx="8991600" cy="3581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9160"/>
                <a:gridCol w="899160"/>
                <a:gridCol w="899160"/>
                <a:gridCol w="899160"/>
                <a:gridCol w="899160"/>
                <a:gridCol w="899160"/>
                <a:gridCol w="899160"/>
                <a:gridCol w="899160"/>
                <a:gridCol w="899160"/>
                <a:gridCol w="899160"/>
              </a:tblGrid>
              <a:tr h="179070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X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5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10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15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20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25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30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35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40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45</a:t>
                      </a:r>
                      <a:endParaRPr lang="en-US" sz="4000" dirty="0"/>
                    </a:p>
                  </a:txBody>
                  <a:tcPr/>
                </a:tc>
              </a:tr>
              <a:tr h="179070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f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1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3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4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9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11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12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3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2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2</a:t>
                      </a:r>
                      <a:endParaRPr lang="en-US" sz="4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lip_image008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lip_image010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04800" y="-152400"/>
            <a:ext cx="9448800" cy="11304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series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It refers to the </a:t>
            </a:r>
            <a:r>
              <a:rPr lang="en-US" dirty="0" smtClean="0">
                <a:solidFill>
                  <a:srgbClr val="FF0000"/>
                </a:solidFill>
              </a:rPr>
              <a:t>average of a set of values.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To find the mean is </a:t>
            </a:r>
            <a:r>
              <a:rPr lang="en-US" dirty="0" smtClean="0">
                <a:solidFill>
                  <a:srgbClr val="FF0000"/>
                </a:solidFill>
              </a:rPr>
              <a:t>sum of all the values </a:t>
            </a:r>
            <a:r>
              <a:rPr lang="en-US" dirty="0" smtClean="0"/>
              <a:t>in the set divided </a:t>
            </a:r>
            <a:r>
              <a:rPr lang="en-US" dirty="0" smtClean="0">
                <a:solidFill>
                  <a:srgbClr val="FF0000"/>
                </a:solidFill>
              </a:rPr>
              <a:t>by total number of values</a:t>
            </a:r>
            <a:r>
              <a:rPr lang="en-US" dirty="0" smtClean="0"/>
              <a:t> in the set.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Mean = Sum of all values/total number of values</a:t>
            </a:r>
          </a:p>
          <a:p>
            <a:r>
              <a:rPr lang="en-US" b="1" dirty="0" smtClean="0"/>
              <a:t>Example 1:</a:t>
            </a:r>
            <a:r>
              <a:rPr lang="en-US" dirty="0" smtClean="0"/>
              <a:t> The set S = { 5,10,15,20,30}, Mean of set S = 5+10+15+20+30/5 = 80/5 = 16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Discrete series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9600" y="762000"/>
            <a:ext cx="8229600" cy="30839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Discrete series means where </a:t>
            </a:r>
            <a:r>
              <a:rPr lang="en-US" sz="3600" dirty="0" smtClean="0">
                <a:solidFill>
                  <a:srgbClr val="FF0000"/>
                </a:solidFill>
              </a:rPr>
              <a:t>frequencies of a variable are given </a:t>
            </a:r>
            <a:r>
              <a:rPr lang="en-US" sz="3600" dirty="0" smtClean="0"/>
              <a:t>but the variable is without class intervals.</a:t>
            </a:r>
          </a:p>
          <a:p>
            <a:endParaRPr lang="en-US" sz="3600" dirty="0" smtClean="0"/>
          </a:p>
          <a:p>
            <a:endParaRPr lang="en-US" sz="36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6200" y="2590800"/>
          <a:ext cx="9067800" cy="213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6825"/>
                <a:gridCol w="1114425"/>
                <a:gridCol w="1114425"/>
                <a:gridCol w="1114425"/>
                <a:gridCol w="1114425"/>
                <a:gridCol w="1114425"/>
                <a:gridCol w="1114425"/>
                <a:gridCol w="1114425"/>
              </a:tblGrid>
              <a:tr h="83242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Weight (X)</a:t>
                      </a:r>
                    </a:p>
                    <a:p>
                      <a:r>
                        <a:rPr lang="en-US" sz="2400" dirty="0" err="1" smtClean="0"/>
                        <a:t>inGram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</a:tr>
              <a:tr h="84398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Frequency(f)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en-US" dirty="0" smtClean="0"/>
              <a:t>Each frequency(f) is multiplied by the variable(x)</a:t>
            </a:r>
          </a:p>
          <a:p>
            <a:pPr fontAlgn="base"/>
            <a:r>
              <a:rPr lang="en-US" dirty="0" smtClean="0"/>
              <a:t> Taking the total ∑</a:t>
            </a:r>
            <a:r>
              <a:rPr lang="en-US" dirty="0" err="1" smtClean="0"/>
              <a:t>fx</a:t>
            </a:r>
            <a:endParaRPr lang="en-US" dirty="0" smtClean="0"/>
          </a:p>
          <a:p>
            <a:pPr fontAlgn="base"/>
            <a:r>
              <a:rPr lang="en-US" dirty="0" smtClean="0"/>
              <a:t>Dividing total by total number of frequencies</a:t>
            </a:r>
          </a:p>
          <a:p>
            <a:pPr fontAlgn="base"/>
            <a:r>
              <a:rPr lang="en-US" dirty="0" smtClean="0"/>
              <a:t>Symbolically,</a:t>
            </a:r>
          </a:p>
          <a:p>
            <a:pPr fontAlgn="base"/>
            <a:r>
              <a:rPr lang="en-US" dirty="0" smtClean="0"/>
              <a:t>X = ∑</a:t>
            </a:r>
            <a:r>
              <a:rPr lang="en-US" dirty="0" err="1" smtClean="0"/>
              <a:t>fx</a:t>
            </a:r>
            <a:r>
              <a:rPr lang="en-US" dirty="0" smtClean="0"/>
              <a:t>/N</a:t>
            </a:r>
          </a:p>
          <a:p>
            <a:pPr fontAlgn="base"/>
            <a:r>
              <a:rPr lang="en-US" dirty="0" smtClean="0"/>
              <a:t>Where</a:t>
            </a:r>
          </a:p>
          <a:p>
            <a:pPr fontAlgn="base"/>
            <a:r>
              <a:rPr lang="en-US" dirty="0" smtClean="0"/>
              <a:t> f = frequency,</a:t>
            </a:r>
          </a:p>
          <a:p>
            <a:pPr fontAlgn="base"/>
            <a:r>
              <a:rPr lang="en-US" dirty="0" smtClean="0"/>
              <a:t>X = the value of the variable</a:t>
            </a:r>
          </a:p>
          <a:p>
            <a:pPr fontAlgn="base"/>
            <a:r>
              <a:rPr lang="en-US" dirty="0" smtClean="0"/>
              <a:t>N = the sum of frequency or N = ∑f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Mean - Discrete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228600" y="762000"/>
          <a:ext cx="8915400" cy="57065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71800"/>
                <a:gridCol w="2971800"/>
                <a:gridCol w="2971800"/>
              </a:tblGrid>
              <a:tr h="57573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Weight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In Gram</a:t>
                      </a:r>
                    </a:p>
                    <a:p>
                      <a:pPr algn="ctr"/>
                      <a:r>
                        <a:rPr lang="en-US" sz="1800" dirty="0" smtClean="0"/>
                        <a:t>(X)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Frequency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(f)</a:t>
                      </a:r>
                    </a:p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u="sng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fx</a:t>
                      </a:r>
                      <a:endParaRPr lang="en-US" sz="3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sz="1800" dirty="0"/>
                    </a:p>
                  </a:txBody>
                  <a:tcPr/>
                </a:tc>
              </a:tr>
              <a:tr h="5757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</a:t>
                      </a:r>
                      <a:endParaRPr lang="en-US" dirty="0"/>
                    </a:p>
                  </a:txBody>
                  <a:tcPr/>
                </a:tc>
              </a:tr>
              <a:tr h="5757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616</a:t>
                      </a:r>
                      <a:endParaRPr lang="en-US" dirty="0"/>
                    </a:p>
                  </a:txBody>
                  <a:tcPr/>
                </a:tc>
              </a:tr>
              <a:tr h="5757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750</a:t>
                      </a:r>
                      <a:endParaRPr lang="en-US" dirty="0"/>
                    </a:p>
                  </a:txBody>
                  <a:tcPr/>
                </a:tc>
              </a:tr>
              <a:tr h="5757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486</a:t>
                      </a:r>
                      <a:endParaRPr lang="en-US" dirty="0"/>
                    </a:p>
                  </a:txBody>
                  <a:tcPr/>
                </a:tc>
              </a:tr>
              <a:tr h="5757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570</a:t>
                      </a:r>
                      <a:endParaRPr lang="en-US" dirty="0"/>
                    </a:p>
                  </a:txBody>
                  <a:tcPr/>
                </a:tc>
              </a:tr>
              <a:tr h="5757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480</a:t>
                      </a:r>
                      <a:endParaRPr lang="en-US" dirty="0"/>
                    </a:p>
                  </a:txBody>
                  <a:tcPr/>
                </a:tc>
              </a:tr>
              <a:tr h="5757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</a:t>
                      </a:r>
                      <a:endParaRPr lang="en-US" dirty="0"/>
                    </a:p>
                  </a:txBody>
                  <a:tcPr/>
                </a:tc>
              </a:tr>
              <a:tr h="5757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N(or)∑f=140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∑</a:t>
                      </a:r>
                      <a:r>
                        <a:rPr lang="en-US" sz="3200" u="none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fX</a:t>
                      </a:r>
                      <a:r>
                        <a:rPr lang="en-US" sz="32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3200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lang="en-US" sz="3200" dirty="0" smtClean="0"/>
                        <a:t>3702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 = ∑</a:t>
            </a:r>
            <a:r>
              <a:rPr lang="en-US" dirty="0" err="1" smtClean="0"/>
              <a:t>fx</a:t>
            </a:r>
            <a:r>
              <a:rPr lang="en-US" dirty="0" smtClean="0"/>
              <a:t>/N</a:t>
            </a:r>
          </a:p>
          <a:p>
            <a:r>
              <a:rPr lang="en-US" dirty="0" smtClean="0"/>
              <a:t>X = 3702  / 140  = 26.44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 – Continuous series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Continuous series the </a:t>
            </a:r>
            <a:r>
              <a:rPr lang="en-US" dirty="0" smtClean="0">
                <a:solidFill>
                  <a:srgbClr val="FF0000"/>
                </a:solidFill>
              </a:rPr>
              <a:t>variable in the form of class </a:t>
            </a:r>
            <a:r>
              <a:rPr lang="en-US" dirty="0" smtClean="0"/>
              <a:t>interval. Income of persons in thousands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3200400"/>
          <a:ext cx="8686797" cy="12115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40971"/>
                <a:gridCol w="1240971"/>
                <a:gridCol w="1240971"/>
                <a:gridCol w="1240971"/>
                <a:gridCol w="1240971"/>
                <a:gridCol w="1240971"/>
                <a:gridCol w="1240971"/>
              </a:tblGrid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Income (x)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10-20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20-30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30-40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40-50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50-60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60-70</a:t>
                      </a:r>
                      <a:endParaRPr lang="en-US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No.of</a:t>
                      </a:r>
                      <a:r>
                        <a:rPr lang="en-US" dirty="0" smtClean="0"/>
                        <a:t> persons(f)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2070</TotalTime>
  <Words>1207</Words>
  <Application>Microsoft Office PowerPoint</Application>
  <PresentationFormat>On-screen Show (4:3)</PresentationFormat>
  <Paragraphs>286</Paragraphs>
  <Slides>37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BIOSTATISTICS CENREAL TENDENCIES: MEAN.MEDIAN &amp; MODE</vt:lpstr>
      <vt:lpstr>AVERAGES</vt:lpstr>
      <vt:lpstr>ARITHMATIC MEAN</vt:lpstr>
      <vt:lpstr>Individual series</vt:lpstr>
      <vt:lpstr>Discrete series</vt:lpstr>
      <vt:lpstr>Steps</vt:lpstr>
      <vt:lpstr>Mean - Discrete</vt:lpstr>
      <vt:lpstr>Calculation</vt:lpstr>
      <vt:lpstr>Mean – Continuous series</vt:lpstr>
      <vt:lpstr>Steps</vt:lpstr>
      <vt:lpstr>calculation</vt:lpstr>
      <vt:lpstr>calculation</vt:lpstr>
      <vt:lpstr>problems</vt:lpstr>
      <vt:lpstr>MEDIAN-individual</vt:lpstr>
      <vt:lpstr>Solution</vt:lpstr>
      <vt:lpstr>Solution</vt:lpstr>
      <vt:lpstr>Other categories</vt:lpstr>
      <vt:lpstr>Discrete series - Median</vt:lpstr>
      <vt:lpstr>Steps</vt:lpstr>
      <vt:lpstr>Median- Continuous</vt:lpstr>
      <vt:lpstr>Slide 21</vt:lpstr>
      <vt:lpstr>Slide 22</vt:lpstr>
      <vt:lpstr>Slide 23</vt:lpstr>
      <vt:lpstr>Slide 24</vt:lpstr>
      <vt:lpstr>Mode</vt:lpstr>
      <vt:lpstr>Finding mode</vt:lpstr>
      <vt:lpstr>Slide 27</vt:lpstr>
      <vt:lpstr>Mode - Discrete Series</vt:lpstr>
      <vt:lpstr>Example</vt:lpstr>
      <vt:lpstr>Slide 30</vt:lpstr>
      <vt:lpstr>Slide 31</vt:lpstr>
      <vt:lpstr>Slide 32</vt:lpstr>
      <vt:lpstr>Slide 33</vt:lpstr>
      <vt:lpstr>Example problem</vt:lpstr>
      <vt:lpstr>Slide 35</vt:lpstr>
      <vt:lpstr>Slide 36</vt:lpstr>
      <vt:lpstr>Slide 37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GOD</dc:creator>
  <cp:lastModifiedBy>GOD</cp:lastModifiedBy>
  <cp:revision>141</cp:revision>
  <dcterms:created xsi:type="dcterms:W3CDTF">2006-08-16T00:00:00Z</dcterms:created>
  <dcterms:modified xsi:type="dcterms:W3CDTF">2020-09-03T06:16:58Z</dcterms:modified>
</cp:coreProperties>
</file>