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6" r:id="rId4"/>
    <p:sldId id="279" r:id="rId5"/>
    <p:sldId id="266" r:id="rId6"/>
    <p:sldId id="267" r:id="rId7"/>
    <p:sldId id="260" r:id="rId8"/>
    <p:sldId id="278" r:id="rId9"/>
    <p:sldId id="269" r:id="rId10"/>
    <p:sldId id="282" r:id="rId11"/>
    <p:sldId id="270" r:id="rId12"/>
    <p:sldId id="276" r:id="rId13"/>
    <p:sldId id="283" r:id="rId14"/>
    <p:sldId id="284" r:id="rId15"/>
    <p:sldId id="285" r:id="rId16"/>
    <p:sldId id="287" r:id="rId17"/>
    <p:sldId id="286" r:id="rId18"/>
    <p:sldId id="288" r:id="rId19"/>
    <p:sldId id="289" r:id="rId20"/>
    <p:sldId id="292" r:id="rId21"/>
    <p:sldId id="29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BIOSTATISTICS</a:t>
            </a:r>
            <a:br>
              <a:rPr lang="en-US" dirty="0" smtClean="0"/>
            </a:br>
            <a:r>
              <a:rPr lang="en-US" dirty="0" smtClean="0"/>
              <a:t>Dispersion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Dr. K. </a:t>
            </a:r>
            <a:r>
              <a:rPr lang="en-US" dirty="0" err="1" smtClean="0">
                <a:solidFill>
                  <a:srgbClr val="00B050"/>
                </a:solidFill>
              </a:rPr>
              <a:t>Arifa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banu</a:t>
            </a:r>
            <a:r>
              <a:rPr lang="en-US" dirty="0" smtClean="0">
                <a:solidFill>
                  <a:srgbClr val="00B050"/>
                </a:solidFill>
              </a:rPr>
              <a:t>,                                                                                             Assistant Professor of Zoology                                                                    Hajee Karutha Rowther Howdia College,                                  Uthamapalayam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67B85-70B6-4534-8CA1-0177F5464AD3}" type="slidenum">
              <a:rPr lang="en-US"/>
              <a:pPr/>
              <a:t>10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Standard Deviation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Standard deviation = </a:t>
            </a:r>
            <a:r>
              <a:rPr lang="en-US" dirty="0">
                <a:sym typeface="Symbol" pitchFamily="18" charset="2"/>
              </a:rPr>
              <a:t>variance</a:t>
            </a:r>
          </a:p>
          <a:p>
            <a:r>
              <a:rPr lang="en-US" dirty="0">
                <a:sym typeface="Symbol" pitchFamily="18" charset="2"/>
              </a:rPr>
              <a:t>Variance = standard deviation</a:t>
            </a:r>
            <a:r>
              <a:rPr lang="en-US" baseline="30000" dirty="0">
                <a:sym typeface="Symbol" pitchFamily="18" charset="2"/>
              </a:rPr>
              <a:t>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1066800"/>
            <a:ext cx="8991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AutoNum type="arabicPeriod"/>
            </a:pPr>
            <a:r>
              <a:rPr lang="en-US" sz="4000" dirty="0" smtClean="0"/>
              <a:t>First, it says to </a:t>
            </a:r>
            <a:r>
              <a:rPr lang="en-US" sz="4000" dirty="0" smtClean="0">
                <a:solidFill>
                  <a:srgbClr val="FF0000"/>
                </a:solidFill>
              </a:rPr>
              <a:t>subtract</a:t>
            </a:r>
            <a:r>
              <a:rPr lang="en-US" sz="4000" dirty="0" smtClean="0"/>
              <a:t> the mean 	from      each of the scores  X</a:t>
            </a:r>
          </a:p>
          <a:p>
            <a:pPr marL="742950" indent="-742950">
              <a:buAutoNum type="arabicPeriod"/>
            </a:pPr>
            <a:r>
              <a:rPr lang="en-US" sz="4000" dirty="0" smtClean="0"/>
              <a:t>This </a:t>
            </a:r>
            <a:r>
              <a:rPr lang="en-US" sz="4000" dirty="0" smtClean="0">
                <a:solidFill>
                  <a:srgbClr val="FF0000"/>
                </a:solidFill>
              </a:rPr>
              <a:t>difference i</a:t>
            </a:r>
            <a:r>
              <a:rPr lang="en-US" sz="4000" dirty="0" smtClean="0"/>
              <a:t>s called a </a:t>
            </a:r>
            <a:r>
              <a:rPr lang="en-US" sz="4000" i="1" dirty="0" smtClean="0">
                <a:solidFill>
                  <a:srgbClr val="FF0000"/>
                </a:solidFill>
              </a:rPr>
              <a:t>deviate</a:t>
            </a:r>
            <a:r>
              <a:rPr lang="en-US" sz="4000" dirty="0" smtClean="0"/>
              <a:t> or a </a:t>
            </a:r>
            <a:r>
              <a:rPr lang="en-US" sz="4000" i="1" dirty="0" smtClean="0">
                <a:solidFill>
                  <a:srgbClr val="FF0000"/>
                </a:solidFill>
              </a:rPr>
              <a:t>deviation score</a:t>
            </a:r>
          </a:p>
          <a:p>
            <a:pPr marL="742950" indent="-742950">
              <a:buAutoNum type="arabicPeriod"/>
            </a:pPr>
            <a:r>
              <a:rPr lang="en-US" sz="4000" dirty="0" smtClean="0"/>
              <a:t>The deviate tells us how far a given score is from the typical, or average, score</a:t>
            </a:r>
          </a:p>
          <a:p>
            <a:pPr marL="742950" indent="-742950">
              <a:buAutoNum type="arabicPeriod"/>
            </a:pPr>
            <a:r>
              <a:rPr lang="en-US" sz="4000" dirty="0" smtClean="0"/>
              <a:t>Thus, the deviate is a measure of dispersion for a given score</a:t>
            </a:r>
            <a:endParaRPr lang="en-US" sz="40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-228600"/>
            <a:ext cx="8229600" cy="1143000"/>
          </a:xfrm>
        </p:spPr>
        <p:txBody>
          <a:bodyPr/>
          <a:lstStyle/>
          <a:p>
            <a:r>
              <a:rPr lang="en-US" dirty="0" smtClean="0"/>
              <a:t>SD Standard Deviation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4294967295"/>
          </p:nvPr>
        </p:nvGraphicFramePr>
        <p:xfrm>
          <a:off x="0" y="0"/>
          <a:ext cx="9144000" cy="69135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  <a:gridCol w="3048000"/>
              </a:tblGrid>
              <a:tr h="108494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d=(X</a:t>
                      </a:r>
                      <a:r>
                        <a:rPr lang="en-US" sz="2400" b="1" baseline="0" dirty="0" smtClean="0"/>
                        <a:t> –x)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(X - x</a:t>
                      </a:r>
                      <a:r>
                        <a:rPr lang="en-US" sz="2400" b="1" baseline="0" dirty="0" smtClean="0"/>
                        <a:t>)</a:t>
                      </a:r>
                      <a:r>
                        <a:rPr lang="en-US" sz="2400" b="1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</a:t>
                      </a:r>
                      <a:endParaRPr lang="en-US" sz="24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en-US" sz="2400" b="1" dirty="0"/>
                    </a:p>
                  </a:txBody>
                  <a:tcPr/>
                </a:tc>
              </a:tr>
              <a:tr h="49018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9</a:t>
                      </a:r>
                      <a:endParaRPr lang="en-US" sz="2400" b="1" dirty="0"/>
                    </a:p>
                  </a:txBody>
                  <a:tcPr/>
                </a:tc>
              </a:tr>
              <a:tr h="49018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9</a:t>
                      </a:r>
                      <a:endParaRPr lang="en-US" sz="2400" b="1" dirty="0"/>
                    </a:p>
                  </a:txBody>
                  <a:tcPr/>
                </a:tc>
              </a:tr>
              <a:tr h="49018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</a:t>
                      </a:r>
                      <a:endParaRPr lang="en-US" sz="2400" b="1" dirty="0"/>
                    </a:p>
                  </a:txBody>
                  <a:tcPr/>
                </a:tc>
              </a:tr>
              <a:tr h="49018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en-US" sz="2400" b="1" dirty="0"/>
                    </a:p>
                  </a:txBody>
                  <a:tcPr/>
                </a:tc>
              </a:tr>
              <a:tr h="49018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en-US" sz="2400" b="1" dirty="0"/>
                    </a:p>
                  </a:txBody>
                  <a:tcPr/>
                </a:tc>
              </a:tr>
              <a:tr h="49018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en-US" sz="2400" b="1" dirty="0"/>
                    </a:p>
                  </a:txBody>
                  <a:tcPr/>
                </a:tc>
              </a:tr>
              <a:tr h="49018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en-US" sz="2400" b="1" dirty="0"/>
                    </a:p>
                  </a:txBody>
                  <a:tcPr/>
                </a:tc>
              </a:tr>
              <a:tr h="49018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64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en-US" sz="2400" b="1" dirty="0"/>
                    </a:p>
                  </a:txBody>
                  <a:tcPr/>
                </a:tc>
              </a:tr>
              <a:tr h="49018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64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en-US" sz="2400" b="1" dirty="0"/>
                    </a:p>
                  </a:txBody>
                  <a:tcPr/>
                </a:tc>
              </a:tr>
              <a:tr h="49018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70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7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49</a:t>
                      </a:r>
                      <a:endParaRPr lang="en-US" sz="2400" b="1" dirty="0"/>
                    </a:p>
                  </a:txBody>
                  <a:tcPr/>
                </a:tc>
              </a:tr>
              <a:tr h="4901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∑X =630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∑</a:t>
                      </a:r>
                      <a:r>
                        <a:rPr lang="en-US" sz="2400" b="1" dirty="0" smtClean="0"/>
                        <a:t>(X - x</a:t>
                      </a:r>
                      <a:r>
                        <a:rPr lang="en-US" sz="2400" b="1" baseline="0" dirty="0" smtClean="0"/>
                        <a:t>)</a:t>
                      </a:r>
                      <a:r>
                        <a:rPr lang="en-US" sz="2400" b="1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 =</a:t>
                      </a:r>
                    </a:p>
                    <a:p>
                      <a:pPr algn="ctr"/>
                      <a:r>
                        <a:rPr lang="en-US" sz="2400" b="1" dirty="0" smtClean="0"/>
                        <a:t>74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X = ∑x/N</a:t>
            </a:r>
          </a:p>
          <a:p>
            <a:r>
              <a:rPr lang="en-US" dirty="0" smtClean="0"/>
              <a:t>    = 630/10 </a:t>
            </a:r>
          </a:p>
          <a:p>
            <a:r>
              <a:rPr lang="en-US" dirty="0" smtClean="0"/>
              <a:t>    = 63</a:t>
            </a:r>
          </a:p>
          <a:p>
            <a:pPr fontAlgn="base"/>
            <a:endParaRPr lang="en-US" dirty="0" smtClean="0"/>
          </a:p>
          <a:p>
            <a:pPr fontAlgn="base"/>
            <a:r>
              <a:rPr lang="en-US" dirty="0" smtClean="0"/>
              <a:t>SD =  ∑(x –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X)2</a:t>
            </a:r>
          </a:p>
          <a:p>
            <a:pPr lvl="1" fontAlgn="base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en-US" dirty="0" smtClean="0">
                <a:sym typeface="Symbol" pitchFamily="18" charset="2"/>
              </a:rPr>
              <a:t>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_________</a:t>
            </a:r>
          </a:p>
          <a:p>
            <a:pPr lvl="1" fontAlgn="base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       n -1</a:t>
            </a:r>
          </a:p>
          <a:p>
            <a:pPr lvl="1" fontAlgn="base"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fontAlgn="base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     74</a:t>
            </a:r>
          </a:p>
          <a:p>
            <a:pPr lvl="1" fontAlgn="base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>
                <a:sym typeface="Symbol" pitchFamily="18" charset="2"/>
              </a:rPr>
              <a:t> 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----                      =   </a:t>
            </a:r>
            <a:r>
              <a:rPr lang="en-US" dirty="0" smtClean="0">
                <a:sym typeface="Symbol" pitchFamily="18" charset="2"/>
              </a:rPr>
              <a:t> 8.22     = 2.86</a:t>
            </a:r>
          </a:p>
          <a:p>
            <a:pPr lvl="1" fontAlgn="base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lvl="1" fontAlgn="base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9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 flipH="1" flipV="1">
            <a:off x="1333500" y="3162300"/>
            <a:ext cx="609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676400" y="2895600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38200" y="1600200"/>
            <a:ext cx="381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133600" y="32004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 flipV="1">
            <a:off x="1295400" y="4800600"/>
            <a:ext cx="609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1371600" y="4495800"/>
            <a:ext cx="1219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  - Discrete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8839200" cy="30556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4900"/>
                <a:gridCol w="1104900"/>
                <a:gridCol w="1104900"/>
                <a:gridCol w="1104900"/>
                <a:gridCol w="1104900"/>
                <a:gridCol w="1104900"/>
                <a:gridCol w="1104900"/>
                <a:gridCol w="1104900"/>
              </a:tblGrid>
              <a:tr h="12573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Size of the item (X)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12</a:t>
                      </a:r>
                      <a:endParaRPr lang="en-US" sz="2800" dirty="0"/>
                    </a:p>
                  </a:txBody>
                  <a:tcPr/>
                </a:tc>
              </a:tr>
              <a:tr h="12573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Frequency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0" y="152400"/>
          <a:ext cx="9144000" cy="64579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447800"/>
                <a:gridCol w="1600200"/>
                <a:gridCol w="1524000"/>
                <a:gridCol w="1524000"/>
              </a:tblGrid>
              <a:tr h="71755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(X)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Frequency (F)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fx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(X- X) =d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d2=(x –X)2</a:t>
                      </a:r>
                    </a:p>
                    <a:p>
                      <a:pPr algn="ctr"/>
                      <a:r>
                        <a:rPr lang="en-US" sz="2000" b="1" dirty="0" smtClean="0"/>
                        <a:t>d2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f(x –X)2</a:t>
                      </a:r>
                    </a:p>
                    <a:p>
                      <a:pPr algn="ctr"/>
                      <a:r>
                        <a:rPr lang="en-US" sz="2000" b="1" dirty="0" smtClean="0"/>
                        <a:t>fd2</a:t>
                      </a:r>
                      <a:endParaRPr lang="en-US" sz="2000" b="1" dirty="0"/>
                    </a:p>
                  </a:txBody>
                  <a:tcPr/>
                </a:tc>
              </a:tr>
              <a:tr h="71755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6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18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(6-9)    =  -3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9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27</a:t>
                      </a:r>
                      <a:endParaRPr lang="en-US" sz="2000" b="1" dirty="0"/>
                    </a:p>
                  </a:txBody>
                  <a:tcPr/>
                </a:tc>
              </a:tr>
              <a:tr h="71755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7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6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(7-9)   =    -2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24</a:t>
                      </a:r>
                      <a:endParaRPr lang="en-US" sz="2000" b="1" dirty="0"/>
                    </a:p>
                  </a:txBody>
                  <a:tcPr/>
                </a:tc>
              </a:tr>
              <a:tr h="71755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8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9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72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(8-9)</a:t>
                      </a:r>
                      <a:r>
                        <a:rPr lang="en-US" sz="2000" b="1" baseline="0" dirty="0" smtClean="0"/>
                        <a:t> =      </a:t>
                      </a:r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9</a:t>
                      </a:r>
                      <a:endParaRPr lang="en-US" sz="2000" b="1" dirty="0"/>
                    </a:p>
                  </a:txBody>
                  <a:tcPr/>
                </a:tc>
              </a:tr>
              <a:tr h="71755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9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117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(9-9)   =     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</a:tr>
              <a:tr h="71755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8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80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(9</a:t>
                      </a:r>
                      <a:r>
                        <a:rPr lang="en-US" sz="2000" b="1" baseline="0" dirty="0" smtClean="0"/>
                        <a:t> – 10)=   </a:t>
                      </a:r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8</a:t>
                      </a:r>
                      <a:endParaRPr lang="en-US" sz="2000" b="1" dirty="0"/>
                    </a:p>
                  </a:txBody>
                  <a:tcPr/>
                </a:tc>
              </a:tr>
              <a:tr h="71755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20</a:t>
                      </a:r>
                      <a:endParaRPr lang="en-US" sz="2000" b="1" dirty="0"/>
                    </a:p>
                  </a:txBody>
                  <a:tcPr/>
                </a:tc>
              </a:tr>
              <a:tr h="71755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48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9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36</a:t>
                      </a:r>
                      <a:endParaRPr lang="en-US" sz="2000" b="1" dirty="0"/>
                    </a:p>
                  </a:txBody>
                  <a:tcPr/>
                </a:tc>
              </a:tr>
              <a:tr h="71755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∑x =  63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N(or)∑f</a:t>
                      </a:r>
                      <a:r>
                        <a:rPr lang="en-US" sz="2000" b="1" baseline="0" dirty="0" smtClean="0"/>
                        <a:t>  =   48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∑</a:t>
                      </a:r>
                      <a:r>
                        <a:rPr lang="en-US" sz="2000" b="1" dirty="0" err="1" smtClean="0"/>
                        <a:t>fx</a:t>
                      </a:r>
                      <a:r>
                        <a:rPr lang="en-US" sz="2000" b="1" baseline="0" dirty="0" smtClean="0"/>
                        <a:t>   =   432/48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∑f(x-X)2</a:t>
                      </a:r>
                      <a:r>
                        <a:rPr lang="en-US" sz="2000" b="1" baseline="0" dirty="0" smtClean="0"/>
                        <a:t> = 124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X = ∑</a:t>
            </a:r>
            <a:r>
              <a:rPr lang="en-US" dirty="0" err="1" smtClean="0"/>
              <a:t>fx</a:t>
            </a:r>
            <a:r>
              <a:rPr lang="en-US" dirty="0" smtClean="0"/>
              <a:t>/N</a:t>
            </a:r>
          </a:p>
          <a:p>
            <a:r>
              <a:rPr lang="en-US" dirty="0" smtClean="0"/>
              <a:t>    = 432/48 </a:t>
            </a:r>
          </a:p>
          <a:p>
            <a:r>
              <a:rPr lang="en-US" dirty="0" smtClean="0"/>
              <a:t>    = 9</a:t>
            </a:r>
          </a:p>
          <a:p>
            <a:pPr fontAlgn="base"/>
            <a:endParaRPr lang="en-US" dirty="0" smtClean="0"/>
          </a:p>
          <a:p>
            <a:pPr fontAlgn="base"/>
            <a:r>
              <a:rPr lang="en-US" dirty="0" smtClean="0"/>
              <a:t>SD =  ∑f(x –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X)2</a:t>
            </a:r>
          </a:p>
          <a:p>
            <a:pPr lvl="1" fontAlgn="base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en-US" dirty="0" smtClean="0">
                <a:sym typeface="Symbol" pitchFamily="18" charset="2"/>
              </a:rPr>
              <a:t>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_________</a:t>
            </a:r>
          </a:p>
          <a:p>
            <a:pPr lvl="1" fontAlgn="base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         N</a:t>
            </a:r>
          </a:p>
          <a:p>
            <a:pPr lvl="1" fontAlgn="base"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fontAlgn="base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     124</a:t>
            </a:r>
          </a:p>
          <a:p>
            <a:pPr lvl="1" fontAlgn="base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>
                <a:sym typeface="Symbol" pitchFamily="18" charset="2"/>
              </a:rPr>
              <a:t> 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----                      =   </a:t>
            </a:r>
            <a:r>
              <a:rPr lang="en-US" dirty="0" smtClean="0">
                <a:sym typeface="Symbol" pitchFamily="18" charset="2"/>
              </a:rPr>
              <a:t> 2.58     = 1.6                                                                         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lvl="1" fontAlgn="base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48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 flipH="1" flipV="1">
            <a:off x="1333500" y="3162300"/>
            <a:ext cx="609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676400" y="2895600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14400" y="16764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133600" y="32004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 flipV="1">
            <a:off x="1371600" y="4648200"/>
            <a:ext cx="381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600200" y="4495800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038600" y="51054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 – Continuous series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312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</a:tblGrid>
              <a:tr h="15621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Variable</a:t>
                      </a:r>
                    </a:p>
                    <a:p>
                      <a:r>
                        <a:rPr lang="en-US" sz="2400" dirty="0" smtClean="0"/>
                        <a:t>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0-10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10-20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20-30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30-40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40-50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50-60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60-70</a:t>
                      </a:r>
                      <a:endParaRPr lang="en-US" sz="2400" dirty="0"/>
                    </a:p>
                  </a:txBody>
                  <a:tcPr/>
                </a:tc>
              </a:tr>
              <a:tr h="15621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Frequency (f)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</p:nvPr>
        </p:nvGraphicFramePr>
        <p:xfrm>
          <a:off x="0" y="0"/>
          <a:ext cx="9372601" cy="79380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1143000"/>
                <a:gridCol w="1066800"/>
                <a:gridCol w="990600"/>
                <a:gridCol w="1371600"/>
                <a:gridCol w="1066800"/>
                <a:gridCol w="2590801"/>
              </a:tblGrid>
              <a:tr h="122275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Mid X </a:t>
                      </a:r>
                      <a:r>
                        <a:rPr lang="en-US" sz="2400" dirty="0" err="1" smtClean="0"/>
                        <a:t>mx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Frequency (f)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d=(m-X )                    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err="1" smtClean="0"/>
                        <a:t>fd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fd2</a:t>
                      </a:r>
                      <a:endParaRPr lang="en-US" sz="2400" dirty="0"/>
                    </a:p>
                  </a:txBody>
                  <a:tcPr/>
                </a:tc>
              </a:tr>
              <a:tr h="68187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0-10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5-36.4 =  -31.4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-31.4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985.96</a:t>
                      </a:r>
                      <a:endParaRPr lang="en-US" sz="2400" dirty="0"/>
                    </a:p>
                  </a:txBody>
                  <a:tcPr/>
                </a:tc>
              </a:tr>
              <a:tr h="68187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10-20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-21.4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-85.6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1831.84</a:t>
                      </a:r>
                      <a:endParaRPr lang="en-US" sz="2400" dirty="0"/>
                    </a:p>
                  </a:txBody>
                  <a:tcPr/>
                </a:tc>
              </a:tr>
              <a:tr h="68187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20-30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425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-11.4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-193.8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2209.32</a:t>
                      </a:r>
                      <a:endParaRPr lang="en-US" sz="2400" dirty="0"/>
                    </a:p>
                  </a:txBody>
                  <a:tcPr/>
                </a:tc>
              </a:tr>
              <a:tr h="68187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30-40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1575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-1.4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-63.0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88.20</a:t>
                      </a:r>
                      <a:endParaRPr lang="en-US" sz="2400" dirty="0"/>
                    </a:p>
                  </a:txBody>
                  <a:tcPr/>
                </a:tc>
              </a:tr>
              <a:tr h="68187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40-50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1170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8.6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223.0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1922.96</a:t>
                      </a:r>
                      <a:endParaRPr lang="en-US" sz="2400" dirty="0"/>
                    </a:p>
                  </a:txBody>
                  <a:tcPr/>
                </a:tc>
              </a:tr>
              <a:tr h="68187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50-60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275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18.6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1729.80</a:t>
                      </a:r>
                      <a:endParaRPr lang="en-US" sz="2400" dirty="0"/>
                    </a:p>
                  </a:txBody>
                  <a:tcPr/>
                </a:tc>
              </a:tr>
              <a:tr h="68187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60-70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28.6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57.2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1635.92</a:t>
                      </a:r>
                      <a:endParaRPr lang="en-US" sz="2400" dirty="0"/>
                    </a:p>
                  </a:txBody>
                  <a:tcPr/>
                </a:tc>
              </a:tr>
              <a:tr h="681871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∑f(or)N</a:t>
                      </a:r>
                      <a:r>
                        <a:rPr lang="en-US" sz="2400" baseline="0" dirty="0" smtClean="0"/>
                        <a:t> =100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∑fm=3640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∑fd2 =10404</a:t>
                      </a:r>
                      <a:endParaRPr lang="en-US" sz="2400" dirty="0"/>
                    </a:p>
                  </a:txBody>
                  <a:tcPr/>
                </a:tc>
              </a:tr>
              <a:tr h="978135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8" name="Straight Connector 17"/>
          <p:cNvCxnSpPr/>
          <p:nvPr/>
        </p:nvCxnSpPr>
        <p:spPr>
          <a:xfrm>
            <a:off x="5181600" y="4572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X = ∑fm/N</a:t>
            </a:r>
          </a:p>
          <a:p>
            <a:r>
              <a:rPr lang="en-US" dirty="0" smtClean="0"/>
              <a:t>    =  3640 / 100 </a:t>
            </a:r>
          </a:p>
          <a:p>
            <a:r>
              <a:rPr lang="en-US" dirty="0" smtClean="0"/>
              <a:t>    = 36.4</a:t>
            </a:r>
          </a:p>
          <a:p>
            <a:pPr fontAlgn="base"/>
            <a:endParaRPr lang="en-US" dirty="0" smtClean="0"/>
          </a:p>
          <a:p>
            <a:pPr fontAlgn="base"/>
            <a:r>
              <a:rPr lang="en-US" dirty="0" smtClean="0"/>
              <a:t>SD =  ∑fd2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fontAlgn="base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en-US" dirty="0" smtClean="0">
                <a:sym typeface="Symbol" pitchFamily="18" charset="2"/>
              </a:rPr>
              <a:t>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_________</a:t>
            </a:r>
          </a:p>
          <a:p>
            <a:pPr lvl="1" fontAlgn="base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         N</a:t>
            </a:r>
          </a:p>
          <a:p>
            <a:pPr lvl="1" fontAlgn="base"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fontAlgn="base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     10404</a:t>
            </a:r>
          </a:p>
          <a:p>
            <a:pPr lvl="1" fontAlgn="base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>
                <a:sym typeface="Symbol" pitchFamily="18" charset="2"/>
              </a:rPr>
              <a:t> 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----                      =   </a:t>
            </a:r>
            <a:r>
              <a:rPr lang="en-US" dirty="0" smtClean="0">
                <a:sym typeface="Symbol" pitchFamily="18" charset="2"/>
              </a:rPr>
              <a:t> 104.04     = 10.2                                                                         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lvl="1" fontAlgn="base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100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 flipH="1" flipV="1">
            <a:off x="1333500" y="3162300"/>
            <a:ext cx="609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676400" y="2895600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14400" y="16764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 flipV="1">
            <a:off x="1371600" y="4648200"/>
            <a:ext cx="381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600200" y="4495800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038600" y="51054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Dispersion in Statistics?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Dispersion is the state of getting dispersed or spread. </a:t>
            </a:r>
          </a:p>
          <a:p>
            <a:r>
              <a:rPr lang="en-US" dirty="0" smtClean="0"/>
              <a:t>Statistical dispersion means </a:t>
            </a:r>
            <a:r>
              <a:rPr lang="en-US" dirty="0" smtClean="0">
                <a:solidFill>
                  <a:srgbClr val="FF0000"/>
                </a:solidFill>
              </a:rPr>
              <a:t>the extent to which a numerical data is likely to vary about an average value.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 other words, dispersion helps to understand the distribution of the data.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tep</a:t>
            </a:r>
            <a:r>
              <a:rPr lang="en-US" dirty="0" smtClean="0"/>
              <a:t> 1: </a:t>
            </a:r>
            <a:r>
              <a:rPr lang="en-US" b="1" dirty="0" smtClean="0"/>
              <a:t>Calculate</a:t>
            </a:r>
            <a:r>
              <a:rPr lang="en-US" dirty="0" smtClean="0"/>
              <a:t> the mean (Total of all samples divided by the number of samples). Step 2: </a:t>
            </a:r>
            <a:r>
              <a:rPr lang="en-US" b="1" dirty="0" smtClean="0"/>
              <a:t>Calculate</a:t>
            </a:r>
            <a:r>
              <a:rPr lang="en-US" dirty="0" smtClean="0"/>
              <a:t> each measurement's </a:t>
            </a:r>
            <a:r>
              <a:rPr lang="en-US" b="1" dirty="0" smtClean="0"/>
              <a:t>deviation</a:t>
            </a:r>
            <a:r>
              <a:rPr lang="en-US" dirty="0" smtClean="0"/>
              <a:t> from the mean (Mean minus the individual measurement). Step 3: Square each </a:t>
            </a:r>
            <a:r>
              <a:rPr lang="en-US" b="1" dirty="0" smtClean="0"/>
              <a:t>deviation</a:t>
            </a:r>
            <a:r>
              <a:rPr lang="en-US" dirty="0" smtClean="0"/>
              <a:t> from mean. Squared negatives become positive.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X = ∑fm/N</a:t>
            </a:r>
          </a:p>
          <a:p>
            <a:r>
              <a:rPr lang="en-US" dirty="0" smtClean="0"/>
              <a:t>    =  3640 / 100 </a:t>
            </a:r>
          </a:p>
          <a:p>
            <a:r>
              <a:rPr lang="en-US" dirty="0" smtClean="0"/>
              <a:t>    = 36.4</a:t>
            </a:r>
          </a:p>
          <a:p>
            <a:pPr fontAlgn="base"/>
            <a:endParaRPr lang="en-US" dirty="0" smtClean="0"/>
          </a:p>
          <a:p>
            <a:pPr fontAlgn="base"/>
            <a:r>
              <a:rPr lang="en-US" dirty="0" smtClean="0"/>
              <a:t>SE =   </a:t>
            </a:r>
            <a:r>
              <a:rPr lang="en-US" dirty="0" smtClean="0"/>
              <a:t>SD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fontAlgn="base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en-US" dirty="0" smtClean="0">
                <a:sym typeface="Symbol" pitchFamily="18" charset="2"/>
              </a:rPr>
              <a:t>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_________</a:t>
            </a:r>
          </a:p>
          <a:p>
            <a:pPr lvl="1" fontAlgn="base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         N</a:t>
            </a:r>
          </a:p>
          <a:p>
            <a:pPr lvl="1" fontAlgn="base"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fontAlgn="base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     10404</a:t>
            </a:r>
          </a:p>
          <a:p>
            <a:pPr lvl="1" fontAlgn="base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>
                <a:sym typeface="Symbol" pitchFamily="18" charset="2"/>
              </a:rPr>
              <a:t> 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----                      =   </a:t>
            </a:r>
            <a:r>
              <a:rPr lang="en-US" dirty="0" smtClean="0">
                <a:sym typeface="Symbol" pitchFamily="18" charset="2"/>
              </a:rPr>
              <a:t> 104.04     = 10.2                                                                         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lvl="1" fontAlgn="base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100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 flipH="1" flipV="1">
            <a:off x="1333500" y="3162300"/>
            <a:ext cx="609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676400" y="2895600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14400" y="16764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 flipV="1">
            <a:off x="1371600" y="4648200"/>
            <a:ext cx="381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600200" y="4495800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038600" y="51054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Types of Measures of&#10;Dispersion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600" y="0"/>
            <a:ext cx="98298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Absolute measures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Range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Variance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Standard deviation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Quartile deviation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6002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The </a:t>
            </a:r>
            <a:r>
              <a:rPr lang="en-US" sz="4000" i="1" dirty="0" smtClean="0"/>
              <a:t>range</a:t>
            </a:r>
            <a:r>
              <a:rPr lang="en-US" sz="4000" dirty="0" smtClean="0"/>
              <a:t> is defined as the </a:t>
            </a:r>
            <a:r>
              <a:rPr lang="en-US" sz="4000" dirty="0" smtClean="0">
                <a:solidFill>
                  <a:srgbClr val="FF0000"/>
                </a:solidFill>
              </a:rPr>
              <a:t>difference </a:t>
            </a:r>
            <a:r>
              <a:rPr lang="en-US" sz="4000" dirty="0" smtClean="0"/>
              <a:t>between the </a:t>
            </a:r>
            <a:r>
              <a:rPr lang="en-US" sz="4000" dirty="0" smtClean="0">
                <a:solidFill>
                  <a:srgbClr val="FF0000"/>
                </a:solidFill>
              </a:rPr>
              <a:t>largest score </a:t>
            </a:r>
            <a:r>
              <a:rPr lang="en-US" sz="4000" dirty="0" smtClean="0"/>
              <a:t>in the set of data and the </a:t>
            </a:r>
            <a:r>
              <a:rPr lang="en-US" sz="4000" dirty="0" smtClean="0">
                <a:solidFill>
                  <a:srgbClr val="FF0000"/>
                </a:solidFill>
              </a:rPr>
              <a:t>smallest score </a:t>
            </a:r>
            <a:r>
              <a:rPr lang="en-US" sz="4000" dirty="0" smtClean="0"/>
              <a:t>in the set of data, X</a:t>
            </a:r>
            <a:r>
              <a:rPr lang="en-US" sz="4000" baseline="-25000" dirty="0" smtClean="0">
                <a:solidFill>
                  <a:srgbClr val="FF0000"/>
                </a:solidFill>
              </a:rPr>
              <a:t>L</a:t>
            </a:r>
            <a:r>
              <a:rPr lang="en-US" sz="4000" dirty="0" smtClean="0"/>
              <a:t> - X</a:t>
            </a:r>
            <a:r>
              <a:rPr lang="en-US" sz="4000" baseline="-25000" dirty="0" smtClean="0">
                <a:solidFill>
                  <a:srgbClr val="FF0000"/>
                </a:solidFill>
              </a:rPr>
              <a:t>S</a:t>
            </a:r>
            <a:endParaRPr lang="en-US" sz="4000" dirty="0" smtClean="0">
              <a:solidFill>
                <a:srgbClr val="FF0000"/>
              </a:solidFill>
            </a:endParaRPr>
          </a:p>
          <a:p>
            <a:r>
              <a:rPr lang="en-US" sz="4000" dirty="0" smtClean="0"/>
              <a:t>What is the range of the following data:</a:t>
            </a:r>
            <a:br>
              <a:rPr lang="en-US" sz="4000" dirty="0" smtClean="0"/>
            </a:br>
            <a:r>
              <a:rPr lang="en-US" sz="4000" dirty="0" smtClean="0"/>
              <a:t>4   8   1   6   6   2   9   3   6   9</a:t>
            </a:r>
          </a:p>
          <a:p>
            <a:r>
              <a:rPr lang="en-US" sz="4000" dirty="0" smtClean="0"/>
              <a:t>The largest score (X</a:t>
            </a:r>
            <a:r>
              <a:rPr lang="en-US" sz="4000" baseline="-25000" dirty="0" smtClean="0"/>
              <a:t>L</a:t>
            </a:r>
            <a:r>
              <a:rPr lang="en-US" sz="4000" dirty="0" smtClean="0"/>
              <a:t>) is 9; the smallest score (X</a:t>
            </a:r>
            <a:r>
              <a:rPr lang="en-US" sz="4000" baseline="-25000" dirty="0" smtClean="0"/>
              <a:t>S</a:t>
            </a:r>
            <a:r>
              <a:rPr lang="en-US" sz="4000" dirty="0" smtClean="0"/>
              <a:t>) is 1; the range is X</a:t>
            </a:r>
            <a:r>
              <a:rPr lang="en-US" sz="4000" baseline="-25000" dirty="0" smtClean="0"/>
              <a:t>L</a:t>
            </a:r>
            <a:r>
              <a:rPr lang="en-US" sz="4000" dirty="0" smtClean="0"/>
              <a:t> - X</a:t>
            </a:r>
            <a:r>
              <a:rPr lang="en-US" sz="4000" baseline="-25000" dirty="0" smtClean="0"/>
              <a:t>S</a:t>
            </a:r>
            <a:r>
              <a:rPr lang="en-US" sz="4000" dirty="0" smtClean="0"/>
              <a:t> = 9 - 1 = 8</a:t>
            </a:r>
            <a:endParaRPr lang="en-US" sz="4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US" sz="4000" dirty="0" smtClean="0"/>
              <a:t>The range is used when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US" sz="4000" dirty="0" smtClean="0"/>
              <a:t>you have ordinal data or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US" sz="4000" dirty="0" smtClean="0"/>
              <a:t>you are presenting your results to people with little or no knowledge of statistics</a:t>
            </a:r>
          </a:p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US" sz="4000" dirty="0" smtClean="0"/>
              <a:t>The range is rarely used in scientific work as it is fairly insensitive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US" sz="4000" dirty="0" smtClean="0"/>
              <a:t>It depends on only two scores in the set of data, X</a:t>
            </a:r>
            <a:r>
              <a:rPr lang="en-US" sz="4000" baseline="-25000" dirty="0" smtClean="0"/>
              <a:t>L</a:t>
            </a:r>
            <a:r>
              <a:rPr lang="en-US" sz="4000" dirty="0" smtClean="0"/>
              <a:t> and X</a:t>
            </a:r>
            <a:r>
              <a:rPr lang="en-US" sz="4000" baseline="-25000" dirty="0" smtClean="0"/>
              <a:t>S</a:t>
            </a:r>
            <a:endParaRPr lang="en-US" sz="4000" dirty="0" smtClean="0"/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US" sz="4000" dirty="0" smtClean="0">
                <a:solidFill>
                  <a:srgbClr val="FF0000"/>
                </a:solidFill>
              </a:rPr>
              <a:t>Two very different sets of data can have the same range:</a:t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dirty="0" smtClean="0">
                <a:solidFill>
                  <a:srgbClr val="FF0000"/>
                </a:solidFill>
              </a:rPr>
              <a:t>1   1   1   1   9   </a:t>
            </a:r>
            <a:r>
              <a:rPr lang="en-US" sz="4000" dirty="0" err="1" smtClean="0">
                <a:solidFill>
                  <a:srgbClr val="FF0000"/>
                </a:solidFill>
              </a:rPr>
              <a:t>vs</a:t>
            </a:r>
            <a:r>
              <a:rPr lang="en-US" sz="4000" dirty="0" smtClean="0">
                <a:solidFill>
                  <a:srgbClr val="FF0000"/>
                </a:solidFill>
              </a:rPr>
              <a:t>   1  3  5  7  9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 descr="Range&#10;The difference between the maximum and&#10;minimum observations in the data set.&#10;R= H-L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4" descr="5, 10 , 15 , 20, 7, 9, 12 , 17 , 13 , 6 , 10 , 11&#10;, 17 , 16&#10;Range = H- L&#10;= 20- 5 = 15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62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1600200"/>
            <a:ext cx="8915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i="1" dirty="0" smtClean="0"/>
              <a:t>Variance</a:t>
            </a:r>
            <a:r>
              <a:rPr lang="en-US" sz="3600" dirty="0" smtClean="0"/>
              <a:t> is defined as the </a:t>
            </a:r>
            <a:r>
              <a:rPr lang="en-US" sz="3600" dirty="0" smtClean="0">
                <a:solidFill>
                  <a:srgbClr val="FF0000"/>
                </a:solidFill>
              </a:rPr>
              <a:t>average of the square deviations:</a:t>
            </a:r>
            <a:endParaRPr lang="en-US" sz="3600" i="1" dirty="0">
              <a:solidFill>
                <a:srgbClr val="FF0000"/>
              </a:solidFill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362200" y="3733800"/>
          <a:ext cx="3886200" cy="1743075"/>
        </p:xfrm>
        <a:graphic>
          <a:graphicData uri="http://schemas.openxmlformats.org/presentationml/2006/ole">
            <p:oleObj spid="_x0000_s1026" name="Equation" r:id="rId3" imgW="1054080" imgH="444240" progId="Equation.3">
              <p:embed/>
            </p:oleObj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Variance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601</Words>
  <Application>Microsoft Office PowerPoint</Application>
  <PresentationFormat>On-screen Show (4:3)</PresentationFormat>
  <Paragraphs>274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Equation</vt:lpstr>
      <vt:lpstr>BIOSTATISTICS Dispersion</vt:lpstr>
      <vt:lpstr>What is Dispersion in Statistics? </vt:lpstr>
      <vt:lpstr>Slide 3</vt:lpstr>
      <vt:lpstr>Absolute measures</vt:lpstr>
      <vt:lpstr>RANGE</vt:lpstr>
      <vt:lpstr>Slide 6</vt:lpstr>
      <vt:lpstr>Slide 7</vt:lpstr>
      <vt:lpstr>Slide 8</vt:lpstr>
      <vt:lpstr>Variance</vt:lpstr>
      <vt:lpstr>Standard Deviation</vt:lpstr>
      <vt:lpstr>SD Standard Deviation</vt:lpstr>
      <vt:lpstr>Slide 12</vt:lpstr>
      <vt:lpstr>calculation</vt:lpstr>
      <vt:lpstr>SD  - Discrete</vt:lpstr>
      <vt:lpstr>Slide 15</vt:lpstr>
      <vt:lpstr>calculation</vt:lpstr>
      <vt:lpstr>SD – Continuous series</vt:lpstr>
      <vt:lpstr>Slide 18</vt:lpstr>
      <vt:lpstr>calculation</vt:lpstr>
      <vt:lpstr>Standard error</vt:lpstr>
      <vt:lpstr>calculation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GOD</dc:creator>
  <cp:lastModifiedBy>GOD</cp:lastModifiedBy>
  <cp:revision>84</cp:revision>
  <dcterms:created xsi:type="dcterms:W3CDTF">2006-08-16T00:00:00Z</dcterms:created>
  <dcterms:modified xsi:type="dcterms:W3CDTF">2020-10-19T14:51:34Z</dcterms:modified>
</cp:coreProperties>
</file>