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87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                         Correlation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Dr. K. ARIFA BANU                                                                                            Assistant Professor of Zoology                                                                    Hajee Karutha Rowther Howdia  College                                  Uthamapalayam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lvl="2">
              <a:buNone/>
            </a:pPr>
            <a:r>
              <a:rPr lang="en-US" sz="2800" dirty="0" smtClean="0"/>
              <a:t>     6∑D2</a:t>
            </a:r>
          </a:p>
          <a:p>
            <a:pPr>
              <a:buNone/>
            </a:pPr>
            <a:r>
              <a:rPr lang="el-GR" sz="2800" dirty="0" smtClean="0"/>
              <a:t>ῤ</a:t>
            </a:r>
            <a:r>
              <a:rPr lang="en-US" sz="2800" dirty="0" smtClean="0"/>
              <a:t> = 1-  --------------</a:t>
            </a:r>
          </a:p>
          <a:p>
            <a:pPr lvl="2">
              <a:buNone/>
            </a:pPr>
            <a:r>
              <a:rPr lang="en-US" sz="2800" dirty="0" smtClean="0"/>
              <a:t>    N(N2-1)</a:t>
            </a:r>
          </a:p>
          <a:p>
            <a:pPr lvl="2">
              <a:buNone/>
            </a:pPr>
            <a:r>
              <a:rPr lang="en-US" sz="2800" dirty="0" smtClean="0"/>
              <a:t>			6× 36</a:t>
            </a:r>
          </a:p>
          <a:p>
            <a:pPr lvl="2">
              <a:buNone/>
            </a:pPr>
            <a:r>
              <a:rPr lang="en-US" sz="2800" dirty="0" smtClean="0"/>
              <a:t>=  1-   ----------------------------------</a:t>
            </a:r>
          </a:p>
          <a:p>
            <a:pPr lvl="2">
              <a:buNone/>
            </a:pPr>
            <a:r>
              <a:rPr lang="en-US" sz="2800" dirty="0" smtClean="0"/>
              <a:t>			10(10</a:t>
            </a:r>
            <a:r>
              <a:rPr lang="en-US" dirty="0" smtClean="0"/>
              <a:t>2-</a:t>
            </a:r>
            <a:r>
              <a:rPr lang="en-US" sz="2800" dirty="0" smtClean="0"/>
              <a:t>1</a:t>
            </a:r>
            <a:r>
              <a:rPr lang="en-US" dirty="0" smtClean="0"/>
              <a:t>)</a:t>
            </a:r>
          </a:p>
          <a:p>
            <a:pPr lvl="2">
              <a:buNone/>
            </a:pPr>
            <a:r>
              <a:rPr lang="en-US" dirty="0" smtClean="0"/>
              <a:t>			216                            216                                                                                                   </a:t>
            </a:r>
            <a:r>
              <a:rPr lang="en-US" sz="2800" dirty="0" smtClean="0"/>
              <a:t>=   1-  -----------------     = 1- --------   =  1-0.218</a:t>
            </a:r>
          </a:p>
          <a:p>
            <a:pPr lvl="2">
              <a:buNone/>
            </a:pPr>
            <a:r>
              <a:rPr lang="en-US" sz="2800" dirty="0" smtClean="0"/>
              <a:t>			10(99)                   990                                           </a:t>
            </a:r>
            <a:r>
              <a:rPr lang="el-GR" sz="2800" dirty="0" smtClean="0"/>
              <a:t>ῤ </a:t>
            </a:r>
            <a:r>
              <a:rPr lang="en-US" sz="2800" dirty="0" smtClean="0"/>
              <a:t>=   +0.782</a:t>
            </a:r>
          </a:p>
          <a:p>
            <a:pPr lvl="2">
              <a:buNone/>
            </a:pPr>
            <a:endParaRPr lang="en-US" sz="2800" dirty="0" smtClean="0"/>
          </a:p>
          <a:p>
            <a:pPr lvl="2"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8600" y="6858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Without Rank: </a:t>
            </a:r>
            <a:r>
              <a:rPr lang="en-US" dirty="0" smtClean="0"/>
              <a:t>where rank was not given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Compute the rank correlation for the following random sample of 5 college students is selected and their marks in biostatistics and biophysics are found to be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3581400"/>
          <a:ext cx="9144000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1371600"/>
                <a:gridCol w="1524000"/>
                <a:gridCol w="1524000"/>
                <a:gridCol w="1524000"/>
                <a:gridCol w="1524000"/>
              </a:tblGrid>
              <a:tr h="8128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Biostatistics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90</a:t>
                      </a:r>
                      <a:endParaRPr lang="en-US" sz="2400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Biophysics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838200"/>
          <a:ext cx="8610600" cy="52904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5100"/>
                <a:gridCol w="1435100"/>
                <a:gridCol w="1435100"/>
                <a:gridCol w="1435100"/>
                <a:gridCol w="1435100"/>
                <a:gridCol w="1435100"/>
              </a:tblGrid>
              <a:tr h="729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Marks in </a:t>
                      </a:r>
                      <a:r>
                        <a:rPr lang="en-US" dirty="0" err="1" smtClean="0"/>
                        <a:t>Biostat</a:t>
                      </a:r>
                      <a:r>
                        <a:rPr lang="en-US" dirty="0" smtClean="0"/>
                        <a:t> ( 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Marks in Biophysics (y)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(y)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Rank difference </a:t>
                      </a:r>
                    </a:p>
                    <a:p>
                      <a:pPr algn="ctr"/>
                      <a:r>
                        <a:rPr lang="en-US" dirty="0" smtClean="0"/>
                        <a:t>D= x -y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D2</a:t>
                      </a:r>
                      <a:endParaRPr lang="en-US" dirty="0"/>
                    </a:p>
                  </a:txBody>
                  <a:tcPr/>
                </a:tc>
              </a:tr>
              <a:tr h="729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729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729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729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729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729343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∑D2  = 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105400"/>
          </a:xfrm>
        </p:spPr>
        <p:txBody>
          <a:bodyPr/>
          <a:lstStyle/>
          <a:p>
            <a:pPr lvl="2">
              <a:buNone/>
            </a:pPr>
            <a:r>
              <a:rPr lang="en-US" sz="2800" dirty="0" smtClean="0"/>
              <a:t>     6∑D2</a:t>
            </a:r>
          </a:p>
          <a:p>
            <a:pPr>
              <a:buNone/>
            </a:pPr>
            <a:r>
              <a:rPr lang="el-GR" sz="2800" dirty="0" smtClean="0"/>
              <a:t>ῤ</a:t>
            </a:r>
            <a:r>
              <a:rPr lang="en-US" sz="2800" dirty="0" smtClean="0"/>
              <a:t> = 1-  --------------</a:t>
            </a:r>
          </a:p>
          <a:p>
            <a:pPr lvl="2">
              <a:buNone/>
            </a:pPr>
            <a:r>
              <a:rPr lang="en-US" sz="2800" dirty="0" smtClean="0"/>
              <a:t>    N(N2-1)</a:t>
            </a:r>
          </a:p>
          <a:p>
            <a:pPr lvl="2">
              <a:buNone/>
            </a:pPr>
            <a:r>
              <a:rPr lang="en-US" sz="2800" dirty="0" smtClean="0"/>
              <a:t>			6× 4</a:t>
            </a:r>
          </a:p>
          <a:p>
            <a:pPr lvl="2">
              <a:buNone/>
            </a:pPr>
            <a:r>
              <a:rPr lang="en-US" sz="2800" dirty="0" smtClean="0"/>
              <a:t>=  1-   ----------------------------------</a:t>
            </a:r>
          </a:p>
          <a:p>
            <a:pPr lvl="2">
              <a:buNone/>
            </a:pPr>
            <a:r>
              <a:rPr lang="en-US" sz="2800" dirty="0" smtClean="0"/>
              <a:t>			5(5</a:t>
            </a:r>
            <a:r>
              <a:rPr lang="en-US" dirty="0" smtClean="0"/>
              <a:t>2-</a:t>
            </a:r>
            <a:r>
              <a:rPr lang="en-US" sz="2800" dirty="0" smtClean="0"/>
              <a:t>1</a:t>
            </a:r>
            <a:r>
              <a:rPr lang="en-US" dirty="0" smtClean="0"/>
              <a:t>)</a:t>
            </a:r>
          </a:p>
          <a:p>
            <a:pPr lvl="2">
              <a:buNone/>
            </a:pPr>
            <a:r>
              <a:rPr lang="en-US" dirty="0" smtClean="0"/>
              <a:t>			24                              24                                                                                                   </a:t>
            </a:r>
            <a:r>
              <a:rPr lang="en-US" sz="2800" dirty="0" smtClean="0"/>
              <a:t>=   1-  -----------------     = 1- --------   =  1-0.2</a:t>
            </a:r>
          </a:p>
          <a:p>
            <a:pPr lvl="2">
              <a:buNone/>
            </a:pPr>
            <a:r>
              <a:rPr lang="en-US" sz="2800" dirty="0" smtClean="0"/>
              <a:t>			5(24)                   120                                           </a:t>
            </a:r>
            <a:r>
              <a:rPr lang="el-GR" sz="2800" dirty="0" smtClean="0"/>
              <a:t>ῤ </a:t>
            </a:r>
            <a:r>
              <a:rPr lang="en-US" sz="2800" dirty="0" smtClean="0"/>
              <a:t>=   +0.8</a:t>
            </a:r>
          </a:p>
          <a:p>
            <a:pPr lvl="2">
              <a:buNone/>
            </a:pPr>
            <a:endParaRPr lang="en-US" sz="2800" dirty="0" smtClean="0"/>
          </a:p>
          <a:p>
            <a:pPr lvl="2"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of </a:t>
            </a:r>
            <a:r>
              <a:rPr lang="en-US" dirty="0" smtClean="0">
                <a:solidFill>
                  <a:srgbClr val="FF0000"/>
                </a:solidFill>
              </a:rPr>
              <a:t>relationship of two or more variables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 The travelling time depends on speed. When the speed is low the travelling time is high. when the speed is high the travelling time is low. </a:t>
            </a:r>
          </a:p>
          <a:p>
            <a:r>
              <a:rPr lang="en-US" dirty="0" smtClean="0"/>
              <a:t>Analyze the relationship between the time and speed is a correlation.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Positive/direct correlation</a:t>
            </a:r>
            <a:r>
              <a:rPr lang="en-US" dirty="0" smtClean="0"/>
              <a:t>: If two variables move together in the same direction. There is an increase/decrease in one variable is accompanied by the increase/decrease in the other variable </a:t>
            </a:r>
            <a:r>
              <a:rPr lang="en-US" dirty="0" err="1" smtClean="0"/>
              <a:t>Eg.Height</a:t>
            </a:r>
            <a:r>
              <a:rPr lang="en-US" dirty="0" smtClean="0"/>
              <a:t> &amp; weight of an individual </a:t>
            </a:r>
          </a:p>
          <a:p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Negative/inverse correlation</a:t>
            </a:r>
            <a:r>
              <a:rPr lang="en-US" dirty="0" smtClean="0"/>
              <a:t>: If two variables tend   to move in opposite direction. There is an increase/decrease in one variable is accompanied by the decrease/increase in the other variable. </a:t>
            </a:r>
            <a:r>
              <a:rPr lang="en-US" dirty="0" err="1" smtClean="0"/>
              <a:t>Eg</a:t>
            </a:r>
            <a:r>
              <a:rPr lang="en-US" dirty="0" smtClean="0"/>
              <a:t>. Time &amp; speed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methods of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1.Karl </a:t>
            </a:r>
            <a:r>
              <a:rPr lang="en-US" i="1" dirty="0" err="1" smtClean="0">
                <a:solidFill>
                  <a:srgbClr val="FF0000"/>
                </a:solidFill>
              </a:rPr>
              <a:t>pearson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coefficient of correlation</a:t>
            </a:r>
            <a:r>
              <a:rPr lang="en-US" dirty="0" smtClean="0"/>
              <a:t>:         It explains the degree of relationship between two variables. It always lies between +1 and -1 1. if it is + value positive correlation </a:t>
            </a:r>
          </a:p>
          <a:p>
            <a:r>
              <a:rPr lang="en-US" dirty="0" smtClean="0"/>
              <a:t>2. If the value is in – the </a:t>
            </a:r>
            <a:r>
              <a:rPr lang="en-US" dirty="0" err="1" smtClean="0"/>
              <a:t>correation</a:t>
            </a:r>
            <a:r>
              <a:rPr lang="en-US" dirty="0" smtClean="0"/>
              <a:t> is negative 3.If it is 0 there is no relationship between two variables.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8229600" cy="4525963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2.Spearman's Rank correlation coefficient</a:t>
            </a:r>
            <a:r>
              <a:rPr lang="en-US" b="1" dirty="0" smtClean="0"/>
              <a:t>:</a:t>
            </a:r>
          </a:p>
          <a:p>
            <a:r>
              <a:rPr lang="en-US" sz="2800" b="1" dirty="0" smtClean="0"/>
              <a:t> (1904 by </a:t>
            </a:r>
            <a:r>
              <a:rPr lang="en-US" sz="2800" b="1" i="1" dirty="0" smtClean="0"/>
              <a:t>Charles Edward Spearman)</a:t>
            </a:r>
          </a:p>
          <a:p>
            <a:r>
              <a:rPr lang="en-US" sz="2800" dirty="0" smtClean="0"/>
              <a:t>It ascertain coefficient of correlation by ranks.                       This method is useful in dealing with </a:t>
            </a:r>
            <a:r>
              <a:rPr lang="en-US" sz="2800" dirty="0" smtClean="0">
                <a:solidFill>
                  <a:srgbClr val="FF0000"/>
                </a:solidFill>
              </a:rPr>
              <a:t>qualitative characteristics </a:t>
            </a:r>
            <a:r>
              <a:rPr lang="en-US" sz="2800" dirty="0" smtClean="0"/>
              <a:t>such as </a:t>
            </a:r>
            <a:r>
              <a:rPr lang="en-US" sz="2800" dirty="0" smtClean="0">
                <a:solidFill>
                  <a:srgbClr val="FF0000"/>
                </a:solidFill>
              </a:rPr>
              <a:t>intelligence, beauty, honesty, efficiency, morality character etc., </a:t>
            </a:r>
          </a:p>
          <a:p>
            <a:r>
              <a:rPr lang="en-US" sz="2800" dirty="0" smtClean="0"/>
              <a:t> It </a:t>
            </a:r>
            <a:r>
              <a:rPr lang="en-US" sz="2800" dirty="0" smtClean="0">
                <a:solidFill>
                  <a:srgbClr val="FF0000"/>
                </a:solidFill>
              </a:rPr>
              <a:t>can’t</a:t>
            </a:r>
            <a:r>
              <a:rPr lang="en-US" sz="2800" dirty="0" smtClean="0"/>
              <a:t> be measured </a:t>
            </a:r>
            <a:r>
              <a:rPr lang="en-US" sz="2800" dirty="0" smtClean="0">
                <a:solidFill>
                  <a:srgbClr val="FF0000"/>
                </a:solidFill>
              </a:rPr>
              <a:t>quantitatively</a:t>
            </a:r>
            <a:r>
              <a:rPr lang="en-US" sz="2800" dirty="0" smtClean="0"/>
              <a:t> it is based on rank </a:t>
            </a:r>
          </a:p>
          <a:p>
            <a:r>
              <a:rPr lang="en-US" sz="2800" dirty="0" smtClean="0"/>
              <a:t>The rank correlation is only applicable to </a:t>
            </a:r>
            <a:r>
              <a:rPr lang="en-US" sz="2800" dirty="0" smtClean="0">
                <a:solidFill>
                  <a:srgbClr val="FF0000"/>
                </a:solidFill>
              </a:rPr>
              <a:t>individual observations </a:t>
            </a:r>
          </a:p>
          <a:p>
            <a:r>
              <a:rPr lang="en-US" sz="2800" dirty="0" smtClean="0"/>
              <a:t>The result we get from this method is only  an approximate one  because in ranking method original value is not taking into account.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0500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smtClean="0"/>
              <a:t>Formula for Rank correlation</a:t>
            </a:r>
          </a:p>
          <a:p>
            <a:endParaRPr lang="en-US" sz="2800" dirty="0" smtClean="0"/>
          </a:p>
          <a:p>
            <a:pPr lvl="2"/>
            <a:r>
              <a:rPr lang="en-US" sz="2800" dirty="0" smtClean="0"/>
              <a:t>           6∑D2</a:t>
            </a:r>
          </a:p>
          <a:p>
            <a:r>
              <a:rPr lang="el-GR" sz="2800" dirty="0" smtClean="0"/>
              <a:t>ῤ</a:t>
            </a:r>
            <a:r>
              <a:rPr lang="en-US" sz="2800" dirty="0" smtClean="0"/>
              <a:t>(rho) = 1-  --------------</a:t>
            </a:r>
          </a:p>
          <a:p>
            <a:pPr lvl="2"/>
            <a:r>
              <a:rPr lang="en-US" sz="2800" dirty="0" smtClean="0"/>
              <a:t>           N(N2-1)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With Ranks: Where ranks are given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Step1</a:t>
            </a:r>
            <a:r>
              <a:rPr lang="en-US" dirty="0" smtClean="0"/>
              <a:t>:Compute the difference of two ranks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Step2</a:t>
            </a:r>
            <a:r>
              <a:rPr lang="en-US" dirty="0" smtClean="0"/>
              <a:t>: Square the D and get ∑D2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Step3</a:t>
            </a:r>
            <a:r>
              <a:rPr lang="en-US" dirty="0" smtClean="0"/>
              <a:t>: Substitute the values in formula</a:t>
            </a:r>
          </a:p>
          <a:p>
            <a:r>
              <a:rPr lang="en-US" i="1" dirty="0" err="1" smtClean="0"/>
              <a:t>Eg</a:t>
            </a:r>
            <a:r>
              <a:rPr lang="en-US" dirty="0" smtClean="0"/>
              <a:t>: Compute the rank correlation for the following rank obtained by 10 students in two subjects the biostatistics and biochemistry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4294967295"/>
          </p:nvPr>
        </p:nvGraphicFramePr>
        <p:xfrm>
          <a:off x="0" y="1676400"/>
          <a:ext cx="9144002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0667"/>
                <a:gridCol w="561878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  <a:gridCol w="8312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Bio statistics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7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5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Biochemistry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9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10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7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5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8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152400" y="914400"/>
          <a:ext cx="8763000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2650"/>
                <a:gridCol w="2152650"/>
                <a:gridCol w="2152650"/>
                <a:gridCol w="2305050"/>
              </a:tblGrid>
              <a:tr h="853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Rank of biostatistics(X)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Rank of biochemistry (y)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 = (x-y)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D2</a:t>
                      </a:r>
                      <a:endParaRPr lang="en-US" sz="1800" dirty="0"/>
                    </a:p>
                  </a:txBody>
                  <a:tcPr/>
                </a:tc>
              </a:tr>
              <a:tr h="3415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</a:tr>
              <a:tr h="3415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3415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3415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/>
                </a:tc>
              </a:tr>
              <a:tr h="3415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3415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</a:tr>
              <a:tr h="3415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/>
                </a:tc>
              </a:tr>
              <a:tr h="3415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</a:tr>
              <a:tr h="3415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  <a:tr h="34150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</a:tr>
              <a:tr h="341506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∑D2 = 36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555</Words>
  <Application>Microsoft Office PowerPoint</Application>
  <PresentationFormat>On-screen Show (4:3)</PresentationFormat>
  <Paragraphs>172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STATISTICS                          Correlation Analysis</vt:lpstr>
      <vt:lpstr>Correlation</vt:lpstr>
      <vt:lpstr>Types of correlation</vt:lpstr>
      <vt:lpstr>Measuring methods of correlation</vt:lpstr>
      <vt:lpstr>Slide 5</vt:lpstr>
      <vt:lpstr>Slide 6</vt:lpstr>
      <vt:lpstr>Types of problem</vt:lpstr>
      <vt:lpstr>Slide 8</vt:lpstr>
      <vt:lpstr>Slide 9</vt:lpstr>
      <vt:lpstr>Solution</vt:lpstr>
      <vt:lpstr>Slide 11</vt:lpstr>
      <vt:lpstr>Slide 12</vt:lpstr>
      <vt:lpstr>Solution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</dc:creator>
  <cp:lastModifiedBy>GOD</cp:lastModifiedBy>
  <cp:revision>38</cp:revision>
  <dcterms:created xsi:type="dcterms:W3CDTF">2006-08-16T00:00:00Z</dcterms:created>
  <dcterms:modified xsi:type="dcterms:W3CDTF">2020-09-26T05:13:28Z</dcterms:modified>
</cp:coreProperties>
</file>