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6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01" autoAdjust="0"/>
    <p:restoredTop sz="94660"/>
  </p:normalViewPr>
  <p:slideViewPr>
    <p:cSldViewPr>
      <p:cViewPr varScale="1">
        <p:scale>
          <a:sx n="73" d="100"/>
          <a:sy n="73" d="100"/>
        </p:scale>
        <p:origin x="-1578"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4E522AF-E44F-4F5D-A9E5-0E419F22380F}" type="datetimeFigureOut">
              <a:rPr lang="en-IN" smtClean="0"/>
              <a:pPr/>
              <a:t>19-10-2020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95D31C-212F-4683-A9F0-B1AB91479D90}" type="slidenum">
              <a:rPr lang="en-IN" smtClean="0"/>
              <a:pPr/>
              <a:t>‹#›</a:t>
            </a:fld>
            <a:endParaRPr lang="en-IN"/>
          </a:p>
        </p:txBody>
      </p:sp>
    </p:spTree>
    <p:extLst>
      <p:ext uri="{BB962C8B-B14F-4D97-AF65-F5344CB8AC3E}">
        <p14:creationId xmlns="" xmlns:p14="http://schemas.microsoft.com/office/powerpoint/2010/main" val="154449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4E522AF-E44F-4F5D-A9E5-0E419F22380F}" type="datetimeFigureOut">
              <a:rPr lang="en-IN" smtClean="0"/>
              <a:pPr/>
              <a:t>19-10-2020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95D31C-212F-4683-A9F0-B1AB91479D90}" type="slidenum">
              <a:rPr lang="en-IN" smtClean="0"/>
              <a:pPr/>
              <a:t>‹#›</a:t>
            </a:fld>
            <a:endParaRPr lang="en-IN"/>
          </a:p>
        </p:txBody>
      </p:sp>
    </p:spTree>
    <p:extLst>
      <p:ext uri="{BB962C8B-B14F-4D97-AF65-F5344CB8AC3E}">
        <p14:creationId xmlns="" xmlns:p14="http://schemas.microsoft.com/office/powerpoint/2010/main" val="413268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4E522AF-E44F-4F5D-A9E5-0E419F22380F}" type="datetimeFigureOut">
              <a:rPr lang="en-IN" smtClean="0"/>
              <a:pPr/>
              <a:t>19-10-2020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95D31C-212F-4683-A9F0-B1AB91479D90}" type="slidenum">
              <a:rPr lang="en-IN" smtClean="0"/>
              <a:pPr/>
              <a:t>‹#›</a:t>
            </a:fld>
            <a:endParaRPr lang="en-IN"/>
          </a:p>
        </p:txBody>
      </p:sp>
    </p:spTree>
    <p:extLst>
      <p:ext uri="{BB962C8B-B14F-4D97-AF65-F5344CB8AC3E}">
        <p14:creationId xmlns="" xmlns:p14="http://schemas.microsoft.com/office/powerpoint/2010/main" val="425043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4E522AF-E44F-4F5D-A9E5-0E419F22380F}" type="datetimeFigureOut">
              <a:rPr lang="en-IN" smtClean="0"/>
              <a:pPr/>
              <a:t>19-10-2020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95D31C-212F-4683-A9F0-B1AB91479D90}" type="slidenum">
              <a:rPr lang="en-IN" smtClean="0"/>
              <a:pPr/>
              <a:t>‹#›</a:t>
            </a:fld>
            <a:endParaRPr lang="en-IN"/>
          </a:p>
        </p:txBody>
      </p:sp>
    </p:spTree>
    <p:extLst>
      <p:ext uri="{BB962C8B-B14F-4D97-AF65-F5344CB8AC3E}">
        <p14:creationId xmlns="" xmlns:p14="http://schemas.microsoft.com/office/powerpoint/2010/main" val="150180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522AF-E44F-4F5D-A9E5-0E419F22380F}" type="datetimeFigureOut">
              <a:rPr lang="en-IN" smtClean="0"/>
              <a:pPr/>
              <a:t>19-10-2020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95D31C-212F-4683-A9F0-B1AB91479D90}" type="slidenum">
              <a:rPr lang="en-IN" smtClean="0"/>
              <a:pPr/>
              <a:t>‹#›</a:t>
            </a:fld>
            <a:endParaRPr lang="en-IN"/>
          </a:p>
        </p:txBody>
      </p:sp>
    </p:spTree>
    <p:extLst>
      <p:ext uri="{BB962C8B-B14F-4D97-AF65-F5344CB8AC3E}">
        <p14:creationId xmlns="" xmlns:p14="http://schemas.microsoft.com/office/powerpoint/2010/main" val="329277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4E522AF-E44F-4F5D-A9E5-0E419F22380F}" type="datetimeFigureOut">
              <a:rPr lang="en-IN" smtClean="0"/>
              <a:pPr/>
              <a:t>19-10-2020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095D31C-212F-4683-A9F0-B1AB91479D90}" type="slidenum">
              <a:rPr lang="en-IN" smtClean="0"/>
              <a:pPr/>
              <a:t>‹#›</a:t>
            </a:fld>
            <a:endParaRPr lang="en-IN"/>
          </a:p>
        </p:txBody>
      </p:sp>
    </p:spTree>
    <p:extLst>
      <p:ext uri="{BB962C8B-B14F-4D97-AF65-F5344CB8AC3E}">
        <p14:creationId xmlns="" xmlns:p14="http://schemas.microsoft.com/office/powerpoint/2010/main" val="47333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4E522AF-E44F-4F5D-A9E5-0E419F22380F}" type="datetimeFigureOut">
              <a:rPr lang="en-IN" smtClean="0"/>
              <a:pPr/>
              <a:t>19-10-2020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095D31C-212F-4683-A9F0-B1AB91479D90}" type="slidenum">
              <a:rPr lang="en-IN" smtClean="0"/>
              <a:pPr/>
              <a:t>‹#›</a:t>
            </a:fld>
            <a:endParaRPr lang="en-IN"/>
          </a:p>
        </p:txBody>
      </p:sp>
    </p:spTree>
    <p:extLst>
      <p:ext uri="{BB962C8B-B14F-4D97-AF65-F5344CB8AC3E}">
        <p14:creationId xmlns="" xmlns:p14="http://schemas.microsoft.com/office/powerpoint/2010/main" val="146247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4E522AF-E44F-4F5D-A9E5-0E419F22380F}" type="datetimeFigureOut">
              <a:rPr lang="en-IN" smtClean="0"/>
              <a:pPr/>
              <a:t>19-10-2020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095D31C-212F-4683-A9F0-B1AB91479D90}" type="slidenum">
              <a:rPr lang="en-IN" smtClean="0"/>
              <a:pPr/>
              <a:t>‹#›</a:t>
            </a:fld>
            <a:endParaRPr lang="en-IN"/>
          </a:p>
        </p:txBody>
      </p:sp>
    </p:spTree>
    <p:extLst>
      <p:ext uri="{BB962C8B-B14F-4D97-AF65-F5344CB8AC3E}">
        <p14:creationId xmlns="" xmlns:p14="http://schemas.microsoft.com/office/powerpoint/2010/main" val="121221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522AF-E44F-4F5D-A9E5-0E419F22380F}" type="datetimeFigureOut">
              <a:rPr lang="en-IN" smtClean="0"/>
              <a:pPr/>
              <a:t>19-10-2020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095D31C-212F-4683-A9F0-B1AB91479D90}" type="slidenum">
              <a:rPr lang="en-IN" smtClean="0"/>
              <a:pPr/>
              <a:t>‹#›</a:t>
            </a:fld>
            <a:endParaRPr lang="en-IN"/>
          </a:p>
        </p:txBody>
      </p:sp>
    </p:spTree>
    <p:extLst>
      <p:ext uri="{BB962C8B-B14F-4D97-AF65-F5344CB8AC3E}">
        <p14:creationId xmlns="" xmlns:p14="http://schemas.microsoft.com/office/powerpoint/2010/main" val="361103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522AF-E44F-4F5D-A9E5-0E419F22380F}" type="datetimeFigureOut">
              <a:rPr lang="en-IN" smtClean="0"/>
              <a:pPr/>
              <a:t>19-10-2020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095D31C-212F-4683-A9F0-B1AB91479D90}" type="slidenum">
              <a:rPr lang="en-IN" smtClean="0"/>
              <a:pPr/>
              <a:t>‹#›</a:t>
            </a:fld>
            <a:endParaRPr lang="en-IN"/>
          </a:p>
        </p:txBody>
      </p:sp>
    </p:spTree>
    <p:extLst>
      <p:ext uri="{BB962C8B-B14F-4D97-AF65-F5344CB8AC3E}">
        <p14:creationId xmlns="" xmlns:p14="http://schemas.microsoft.com/office/powerpoint/2010/main" val="91002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522AF-E44F-4F5D-A9E5-0E419F22380F}" type="datetimeFigureOut">
              <a:rPr lang="en-IN" smtClean="0"/>
              <a:pPr/>
              <a:t>19-10-2020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095D31C-212F-4683-A9F0-B1AB91479D90}" type="slidenum">
              <a:rPr lang="en-IN" smtClean="0"/>
              <a:pPr/>
              <a:t>‹#›</a:t>
            </a:fld>
            <a:endParaRPr lang="en-IN"/>
          </a:p>
        </p:txBody>
      </p:sp>
    </p:spTree>
    <p:extLst>
      <p:ext uri="{BB962C8B-B14F-4D97-AF65-F5344CB8AC3E}">
        <p14:creationId xmlns="" xmlns:p14="http://schemas.microsoft.com/office/powerpoint/2010/main" val="64568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522AF-E44F-4F5D-A9E5-0E419F22380F}" type="datetimeFigureOut">
              <a:rPr lang="en-IN" smtClean="0"/>
              <a:pPr/>
              <a:t>19-10-2020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5D31C-212F-4683-A9F0-B1AB91479D90}" type="slidenum">
              <a:rPr lang="en-IN" smtClean="0"/>
              <a:pPr/>
              <a:t>‹#›</a:t>
            </a:fld>
            <a:endParaRPr lang="en-IN"/>
          </a:p>
        </p:txBody>
      </p:sp>
    </p:spTree>
    <p:extLst>
      <p:ext uri="{BB962C8B-B14F-4D97-AF65-F5344CB8AC3E}">
        <p14:creationId xmlns="" xmlns:p14="http://schemas.microsoft.com/office/powerpoint/2010/main" val="2515346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COCKROACH – Morphology &amp; Anatomy</a:t>
            </a:r>
            <a:endParaRPr lang="en-US" sz="4800" dirty="0"/>
          </a:p>
        </p:txBody>
      </p:sp>
      <p:sp>
        <p:nvSpPr>
          <p:cNvPr id="4" name="Subtitle 3"/>
          <p:cNvSpPr>
            <a:spLocks noGrp="1"/>
          </p:cNvSpPr>
          <p:nvPr>
            <p:ph type="subTitle" idx="1"/>
          </p:nvPr>
        </p:nvSpPr>
        <p:spPr>
          <a:xfrm>
            <a:off x="1960900" y="4495800"/>
            <a:ext cx="5222199" cy="185281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tx1"/>
                </a:solidFill>
                <a:effectLst>
                  <a:outerShdw blurRad="50800" dist="39000" dir="5460000" algn="tl">
                    <a:srgbClr val="000000">
                      <a:alpha val="38000"/>
                    </a:srgbClr>
                  </a:outerShdw>
                </a:effectLst>
              </a:rPr>
              <a:t>Dr. M. ASHIQ UR RAHMAN</a:t>
            </a:r>
          </a:p>
          <a:p>
            <a:pPr algn="ctr"/>
            <a:r>
              <a:rPr lang="en-US" sz="2400" b="1" cap="none" spc="0" dirty="0" smtClean="0">
                <a:ln w="11430"/>
                <a:solidFill>
                  <a:schemeClr val="tx1"/>
                </a:solidFill>
                <a:effectLst>
                  <a:outerShdw blurRad="50800" dist="39000" dir="5460000" algn="tl">
                    <a:srgbClr val="000000">
                      <a:alpha val="38000"/>
                    </a:srgbClr>
                  </a:outerShdw>
                </a:effectLst>
              </a:rPr>
              <a:t>Assistant Professor of Zoology</a:t>
            </a:r>
          </a:p>
          <a:p>
            <a:pPr algn="ctr"/>
            <a:r>
              <a:rPr lang="en-US" sz="2400" b="1" dirty="0" err="1" smtClean="0">
                <a:ln w="11430"/>
                <a:solidFill>
                  <a:schemeClr val="tx1"/>
                </a:solidFill>
                <a:effectLst>
                  <a:outerShdw blurRad="50800" dist="39000" dir="5460000" algn="tl">
                    <a:srgbClr val="000000">
                      <a:alpha val="38000"/>
                    </a:srgbClr>
                  </a:outerShdw>
                </a:effectLst>
              </a:rPr>
              <a:t>Hajee</a:t>
            </a:r>
            <a:r>
              <a:rPr lang="en-US" sz="2400" b="1" dirty="0" smtClean="0">
                <a:ln w="11430"/>
                <a:solidFill>
                  <a:schemeClr val="tx1"/>
                </a:solidFill>
                <a:effectLst>
                  <a:outerShdw blurRad="50800" dist="39000" dir="5460000" algn="tl">
                    <a:srgbClr val="000000">
                      <a:alpha val="38000"/>
                    </a:srgbClr>
                  </a:outerShdw>
                </a:effectLst>
              </a:rPr>
              <a:t> </a:t>
            </a:r>
            <a:r>
              <a:rPr lang="en-US" sz="2400" b="1" dirty="0" err="1" smtClean="0">
                <a:ln w="11430"/>
                <a:solidFill>
                  <a:schemeClr val="tx1"/>
                </a:solidFill>
                <a:effectLst>
                  <a:outerShdw blurRad="50800" dist="39000" dir="5460000" algn="tl">
                    <a:srgbClr val="000000">
                      <a:alpha val="38000"/>
                    </a:srgbClr>
                  </a:outerShdw>
                </a:effectLst>
              </a:rPr>
              <a:t>Karutha</a:t>
            </a:r>
            <a:r>
              <a:rPr lang="en-US" sz="2400" b="1" dirty="0" smtClean="0">
                <a:ln w="11430"/>
                <a:solidFill>
                  <a:schemeClr val="tx1"/>
                </a:solidFill>
                <a:effectLst>
                  <a:outerShdw blurRad="50800" dist="39000" dir="5460000" algn="tl">
                    <a:srgbClr val="000000">
                      <a:alpha val="38000"/>
                    </a:srgbClr>
                  </a:outerShdw>
                </a:effectLst>
              </a:rPr>
              <a:t> </a:t>
            </a:r>
            <a:r>
              <a:rPr lang="en-US" sz="2400" b="1" dirty="0" err="1" smtClean="0">
                <a:ln w="11430"/>
                <a:solidFill>
                  <a:schemeClr val="tx1"/>
                </a:solidFill>
                <a:effectLst>
                  <a:outerShdw blurRad="50800" dist="39000" dir="5460000" algn="tl">
                    <a:srgbClr val="000000">
                      <a:alpha val="38000"/>
                    </a:srgbClr>
                  </a:outerShdw>
                </a:effectLst>
              </a:rPr>
              <a:t>Rowther</a:t>
            </a:r>
            <a:r>
              <a:rPr lang="en-US" sz="2400" b="1" dirty="0" smtClean="0">
                <a:ln w="11430"/>
                <a:solidFill>
                  <a:schemeClr val="tx1"/>
                </a:solidFill>
                <a:effectLst>
                  <a:outerShdw blurRad="50800" dist="39000" dir="5460000" algn="tl">
                    <a:srgbClr val="000000">
                      <a:alpha val="38000"/>
                    </a:srgbClr>
                  </a:outerShdw>
                </a:effectLst>
              </a:rPr>
              <a:t> </a:t>
            </a:r>
            <a:r>
              <a:rPr lang="en-US" sz="2400" b="1" dirty="0" err="1" smtClean="0">
                <a:ln w="11430"/>
                <a:solidFill>
                  <a:schemeClr val="tx1"/>
                </a:solidFill>
                <a:effectLst>
                  <a:outerShdw blurRad="50800" dist="39000" dir="5460000" algn="tl">
                    <a:srgbClr val="000000">
                      <a:alpha val="38000"/>
                    </a:srgbClr>
                  </a:outerShdw>
                </a:effectLst>
              </a:rPr>
              <a:t>Howdia</a:t>
            </a:r>
            <a:r>
              <a:rPr lang="en-US" sz="2400" b="1" dirty="0" smtClean="0">
                <a:ln w="11430"/>
                <a:solidFill>
                  <a:schemeClr val="tx1"/>
                </a:solidFill>
                <a:effectLst>
                  <a:outerShdw blurRad="50800" dist="39000" dir="5460000" algn="tl">
                    <a:srgbClr val="000000">
                      <a:alpha val="38000"/>
                    </a:srgbClr>
                  </a:outerShdw>
                </a:effectLst>
              </a:rPr>
              <a:t> College</a:t>
            </a:r>
          </a:p>
          <a:p>
            <a:pPr algn="ctr"/>
            <a:r>
              <a:rPr lang="en-US" sz="2400" b="1" cap="none" spc="0" dirty="0" err="1" smtClean="0">
                <a:ln w="11430"/>
                <a:solidFill>
                  <a:schemeClr val="tx1"/>
                </a:solidFill>
                <a:effectLst>
                  <a:outerShdw blurRad="50800" dist="39000" dir="5460000" algn="tl">
                    <a:srgbClr val="000000">
                      <a:alpha val="38000"/>
                    </a:srgbClr>
                  </a:outerShdw>
                </a:effectLst>
              </a:rPr>
              <a:t>Uthamapalayam</a:t>
            </a:r>
            <a:r>
              <a:rPr lang="en-US" sz="2400" b="1" cap="none" spc="0" dirty="0" smtClean="0">
                <a:ln w="11430"/>
                <a:solidFill>
                  <a:schemeClr val="tx1"/>
                </a:solidFill>
                <a:effectLst>
                  <a:outerShdw blurRad="50800" dist="39000" dir="5460000" algn="tl">
                    <a:srgbClr val="000000">
                      <a:alpha val="38000"/>
                    </a:srgbClr>
                  </a:outerShdw>
                </a:effectLst>
              </a:rPr>
              <a:t> - 625533</a:t>
            </a:r>
            <a:endParaRPr lang="en-US" sz="2400" b="1" cap="none" spc="0" dirty="0">
              <a:ln w="11430"/>
              <a:solidFill>
                <a:schemeClr val="tx1"/>
              </a:solidFill>
              <a:effectLst>
                <a:outerShdw blurRad="50800" dist="39000" dir="5460000" algn="tl">
                  <a:srgbClr val="000000">
                    <a:alpha val="38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3691074"/>
          <a:ext cx="8229600" cy="344214"/>
        </p:xfrm>
        <a:graphic>
          <a:graphicData uri="http://schemas.openxmlformats.org/drawingml/2006/table">
            <a:tbl>
              <a:tblPr/>
              <a:tblGrid>
                <a:gridCol w="4114800"/>
                <a:gridCol w="4114800"/>
              </a:tblGrid>
              <a:tr h="340535">
                <a:tc>
                  <a:txBody>
                    <a:bodyPr/>
                    <a:lstStyle/>
                    <a:p>
                      <a:pPr algn="ctr" fontAlgn="t"/>
                      <a:endParaRPr lang="en-IN" sz="1700" dirty="0">
                        <a:effectLst/>
                      </a:endParaRPr>
                    </a:p>
                  </a:txBody>
                  <a:tcPr marL="133022" marR="133022" marT="42567" marB="42567">
                    <a:lnL>
                      <a:noFill/>
                    </a:lnL>
                    <a:lnR>
                      <a:noFill/>
                    </a:lnR>
                    <a:lnT>
                      <a:noFill/>
                    </a:lnT>
                    <a:lnB>
                      <a:noFill/>
                    </a:lnB>
                  </a:tcPr>
                </a:tc>
                <a:tc>
                  <a:txBody>
                    <a:bodyPr/>
                    <a:lstStyle/>
                    <a:p>
                      <a:pPr algn="ctr" fontAlgn="t"/>
                      <a:endParaRPr lang="en-IN" sz="1700" dirty="0">
                        <a:effectLst/>
                      </a:endParaRPr>
                    </a:p>
                  </a:txBody>
                  <a:tcPr marL="133022" marR="133022" marT="42567" marB="42567">
                    <a:lnL>
                      <a:noFill/>
                    </a:lnL>
                    <a:lnR>
                      <a:noFill/>
                    </a:lnR>
                    <a:lnT>
                      <a:noFill/>
                    </a:lnT>
                    <a:lnB>
                      <a:noFill/>
                    </a:lnB>
                  </a:tcPr>
                </a:tc>
              </a:tr>
            </a:tbl>
          </a:graphicData>
        </a:graphic>
      </p:graphicFrame>
      <p:pic>
        <p:nvPicPr>
          <p:cNvPr id="9218" name="Picture 2" descr="Pict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67750" y="-1695450"/>
            <a:ext cx="3028950" cy="5267325"/>
          </a:xfrm>
          <a:prstGeom prst="rect">
            <a:avLst/>
          </a:prstGeom>
          <a:noFill/>
          <a:extLst>
            <a:ext uri="{909E8E84-426E-40DD-AFC4-6F175D3DCCD1}">
              <a14:hiddenFill xmlns="" xmlns:a14="http://schemas.microsoft.com/office/drawing/2010/main">
                <a:solidFill>
                  <a:srgbClr val="FFFFFF"/>
                </a:solidFill>
              </a14:hiddenFill>
            </a:ext>
          </a:extLst>
        </p:spPr>
      </p:pic>
      <p:pic>
        <p:nvPicPr>
          <p:cNvPr id="9219" name="Picture 3" descr="Pictur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40763" y="-1695450"/>
            <a:ext cx="2313041" cy="3044952"/>
          </a:xfrm>
          <a:prstGeom prst="rect">
            <a:avLst/>
          </a:prstGeom>
          <a:noFill/>
          <a:extLst>
            <a:ext uri="{909E8E84-426E-40DD-AFC4-6F175D3DCCD1}">
              <a14:hiddenFill xmlns="" xmlns:a14="http://schemas.microsoft.com/office/drawing/2010/main">
                <a:solidFill>
                  <a:srgbClr val="FFFFFF"/>
                </a:solidFill>
              </a14:hiddenFill>
            </a:ext>
          </a:extLst>
        </p:spPr>
      </p:pic>
      <p:pic>
        <p:nvPicPr>
          <p:cNvPr id="9221" name="Picture 5" descr="Pict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685800"/>
            <a:ext cx="2743200" cy="3675459"/>
          </a:xfrm>
          <a:prstGeom prst="rect">
            <a:avLst/>
          </a:prstGeom>
          <a:noFill/>
          <a:extLst>
            <a:ext uri="{909E8E84-426E-40DD-AFC4-6F175D3DCCD1}">
              <a14:hiddenFill xmlns="" xmlns:a14="http://schemas.microsoft.com/office/drawing/2010/main">
                <a:solidFill>
                  <a:srgbClr val="FFFFFF"/>
                </a:solidFill>
              </a14:hiddenFill>
            </a:ext>
          </a:extLst>
        </p:spPr>
      </p:pic>
      <p:pic>
        <p:nvPicPr>
          <p:cNvPr id="9223" name="Picture 7" descr="Pictur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7800" y="4544644"/>
            <a:ext cx="1676400" cy="220685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810000" y="838200"/>
            <a:ext cx="4572000" cy="5863144"/>
          </a:xfrm>
          <a:prstGeom prst="rect">
            <a:avLst/>
          </a:prstGeom>
        </p:spPr>
        <p:txBody>
          <a:bodyPr>
            <a:spAutoFit/>
          </a:bodyPr>
          <a:lstStyle/>
          <a:p>
            <a:r>
              <a:rPr lang="en-IN" sz="1500" dirty="0" smtClean="0"/>
              <a:t>The alimentary canal is long and somewhat coiled divisible into three main parts namely foregut, midgut and hindgut.</a:t>
            </a:r>
          </a:p>
          <a:p>
            <a:r>
              <a:rPr lang="en-IN" sz="1500" dirty="0" smtClean="0"/>
              <a:t>Foregut (</a:t>
            </a:r>
            <a:r>
              <a:rPr lang="en-IN" sz="1500" dirty="0" err="1" smtClean="0"/>
              <a:t>stomadaeum</a:t>
            </a:r>
            <a:r>
              <a:rPr lang="en-IN" sz="1500" dirty="0" smtClean="0"/>
              <a:t>) is differentiated into five parts: Buccal chamber, pharynx, oesophagus, crop and gizzard.</a:t>
            </a:r>
          </a:p>
          <a:p>
            <a:r>
              <a:rPr lang="en-IN" sz="1500" dirty="0" smtClean="0"/>
              <a:t>Gizzard is muscular and internally provided with six </a:t>
            </a:r>
            <a:r>
              <a:rPr lang="en-IN" sz="1500" dirty="0" err="1" smtClean="0"/>
              <a:t>cutical</a:t>
            </a:r>
            <a:r>
              <a:rPr lang="en-IN" sz="1500" dirty="0" smtClean="0"/>
              <a:t> teeth which crushes the food.</a:t>
            </a:r>
          </a:p>
          <a:p>
            <a:r>
              <a:rPr lang="en-IN" sz="1500" dirty="0" smtClean="0"/>
              <a:t>A </a:t>
            </a:r>
            <a:r>
              <a:rPr lang="en-IN" sz="1500" dirty="0" err="1" smtClean="0"/>
              <a:t>stomodaeal</a:t>
            </a:r>
            <a:r>
              <a:rPr lang="en-IN" sz="1500" dirty="0" smtClean="0"/>
              <a:t> valve is present between gizzard and </a:t>
            </a:r>
            <a:r>
              <a:rPr lang="en-IN" sz="1500" dirty="0" err="1" smtClean="0"/>
              <a:t>mesenteron</a:t>
            </a:r>
            <a:r>
              <a:rPr lang="en-IN" sz="1500" dirty="0" smtClean="0"/>
              <a:t>.</a:t>
            </a:r>
          </a:p>
          <a:p>
            <a:r>
              <a:rPr lang="en-IN" sz="1500" dirty="0" smtClean="0"/>
              <a:t>Midgut (</a:t>
            </a:r>
            <a:r>
              <a:rPr lang="en-IN" sz="1500" dirty="0" err="1" smtClean="0"/>
              <a:t>mesenteron</a:t>
            </a:r>
            <a:r>
              <a:rPr lang="en-IN" sz="1500" dirty="0" smtClean="0"/>
              <a:t> or </a:t>
            </a:r>
            <a:r>
              <a:rPr lang="en-IN" sz="1500" dirty="0" err="1" smtClean="0"/>
              <a:t>ventriculus</a:t>
            </a:r>
            <a:r>
              <a:rPr lang="en-IN" sz="1500" dirty="0" smtClean="0"/>
              <a:t>) is short, tubular lined with glandular endoderm.</a:t>
            </a:r>
          </a:p>
          <a:p>
            <a:r>
              <a:rPr lang="en-IN" sz="1500" dirty="0" smtClean="0"/>
              <a:t>At anterior end of </a:t>
            </a:r>
            <a:r>
              <a:rPr lang="en-IN" sz="1500" dirty="0" err="1" smtClean="0"/>
              <a:t>mesenteron</a:t>
            </a:r>
            <a:r>
              <a:rPr lang="en-IN" sz="1500" dirty="0" smtClean="0"/>
              <a:t> there are eight blind glandular hepatic </a:t>
            </a:r>
            <a:r>
              <a:rPr lang="en-IN" sz="1500" dirty="0" err="1" smtClean="0"/>
              <a:t>caecae</a:t>
            </a:r>
            <a:r>
              <a:rPr lang="en-IN" sz="1500" dirty="0" smtClean="0"/>
              <a:t> which secrete digestive enzymes.</a:t>
            </a:r>
          </a:p>
          <a:p>
            <a:r>
              <a:rPr lang="en-IN" sz="1500" dirty="0" smtClean="0"/>
              <a:t>Hindgut (proctodaeum) comprises ileum, colon and rectum.</a:t>
            </a:r>
          </a:p>
          <a:p>
            <a:r>
              <a:rPr lang="en-IN" sz="1500" dirty="0" smtClean="0"/>
              <a:t>The wall of rectum is provided with six rectal papillae. They help in the absorption of water and salts.</a:t>
            </a:r>
          </a:p>
          <a:p>
            <a:r>
              <a:rPr lang="en-IN" sz="1500" dirty="0" smtClean="0"/>
              <a:t>Cockroach is omnivorous feeds on all sorts of organic debris.</a:t>
            </a:r>
          </a:p>
          <a:p>
            <a:r>
              <a:rPr lang="en-IN" sz="1500" dirty="0" smtClean="0"/>
              <a:t>The digestive enzymes of saliva are mainly </a:t>
            </a:r>
            <a:r>
              <a:rPr lang="en-IN" sz="1500" dirty="0" err="1" smtClean="0"/>
              <a:t>zymase</a:t>
            </a:r>
            <a:r>
              <a:rPr lang="en-IN" sz="1500" dirty="0" smtClean="0"/>
              <a:t> and amylase.</a:t>
            </a:r>
          </a:p>
          <a:p>
            <a:r>
              <a:rPr lang="en-IN" sz="1500" dirty="0" smtClean="0"/>
              <a:t>Most of the nutrients of food are digested in the crop.</a:t>
            </a:r>
          </a:p>
          <a:p>
            <a:r>
              <a:rPr lang="en-IN" sz="1500" dirty="0" smtClean="0"/>
              <a:t>Absorption of digested food takes place in </a:t>
            </a:r>
            <a:r>
              <a:rPr lang="en-IN" sz="1500" dirty="0" err="1" smtClean="0"/>
              <a:t>mesenteron</a:t>
            </a:r>
            <a:r>
              <a:rPr lang="en-IN" sz="1500" dirty="0" smtClean="0"/>
              <a:t>.</a:t>
            </a:r>
          </a:p>
          <a:p>
            <a:r>
              <a:rPr lang="en-IN" sz="1500" dirty="0" smtClean="0"/>
              <a:t> </a:t>
            </a:r>
            <a:endParaRPr lang="en-IN" sz="1500" dirty="0"/>
          </a:p>
        </p:txBody>
      </p:sp>
      <p:sp>
        <p:nvSpPr>
          <p:cNvPr id="5" name="TextBox 4"/>
          <p:cNvSpPr txBox="1"/>
          <p:nvPr/>
        </p:nvSpPr>
        <p:spPr>
          <a:xfrm>
            <a:off x="3124200" y="180945"/>
            <a:ext cx="2193101" cy="400110"/>
          </a:xfrm>
          <a:prstGeom prst="rect">
            <a:avLst/>
          </a:prstGeom>
          <a:noFill/>
        </p:spPr>
        <p:txBody>
          <a:bodyPr wrap="none" rtlCol="0">
            <a:spAutoFit/>
          </a:bodyPr>
          <a:lstStyle/>
          <a:p>
            <a:r>
              <a:rPr lang="en-US" sz="2000" b="1" dirty="0" smtClean="0"/>
              <a:t>DIGESTIVE SYSTEM</a:t>
            </a:r>
            <a:endParaRPr lang="en-IN" sz="2000" b="1" dirty="0"/>
          </a:p>
        </p:txBody>
      </p:sp>
    </p:spTree>
    <p:extLst>
      <p:ext uri="{BB962C8B-B14F-4D97-AF65-F5344CB8AC3E}">
        <p14:creationId xmlns="" xmlns:p14="http://schemas.microsoft.com/office/powerpoint/2010/main" val="3553306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275" y="1752600"/>
            <a:ext cx="4407325" cy="16747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2895600" y="191831"/>
            <a:ext cx="2544479" cy="400110"/>
          </a:xfrm>
          <a:prstGeom prst="rect">
            <a:avLst/>
          </a:prstGeom>
          <a:noFill/>
        </p:spPr>
        <p:txBody>
          <a:bodyPr wrap="none" rtlCol="0">
            <a:spAutoFit/>
          </a:bodyPr>
          <a:lstStyle/>
          <a:p>
            <a:r>
              <a:rPr lang="en-US" sz="2000" b="1" dirty="0" smtClean="0"/>
              <a:t>CIRCULATORY SYSTEM</a:t>
            </a:r>
            <a:endParaRPr lang="en-IN" sz="2000" b="1" dirty="0"/>
          </a:p>
        </p:txBody>
      </p:sp>
      <p:sp>
        <p:nvSpPr>
          <p:cNvPr id="4" name="Rectangle 3"/>
          <p:cNvSpPr/>
          <p:nvPr/>
        </p:nvSpPr>
        <p:spPr>
          <a:xfrm>
            <a:off x="4561114" y="1143000"/>
            <a:ext cx="4572000" cy="5170646"/>
          </a:xfrm>
          <a:prstGeom prst="rect">
            <a:avLst/>
          </a:prstGeom>
        </p:spPr>
        <p:txBody>
          <a:bodyPr>
            <a:spAutoFit/>
          </a:bodyPr>
          <a:lstStyle/>
          <a:p>
            <a:r>
              <a:rPr lang="en-IN" sz="1500" dirty="0" smtClean="0"/>
              <a:t>Blood vascular system is open and lacunar type. Body cavity contains blood, which bathes viscera in it therefore known as </a:t>
            </a:r>
            <a:r>
              <a:rPr lang="en-IN" sz="1500" dirty="0" err="1" smtClean="0"/>
              <a:t>Haemocoel</a:t>
            </a:r>
            <a:r>
              <a:rPr lang="en-IN" sz="1500" dirty="0" smtClean="0"/>
              <a:t>.</a:t>
            </a:r>
          </a:p>
          <a:p>
            <a:endParaRPr lang="en-IN" sz="1500" dirty="0" smtClean="0"/>
          </a:p>
          <a:p>
            <a:r>
              <a:rPr lang="en-IN" sz="1500" dirty="0" smtClean="0"/>
              <a:t>Blood vascular system consists of a tubular heart, a blood vessel called anterior aorta and a system of ill defined blood spaces or sinuses.</a:t>
            </a:r>
          </a:p>
          <a:p>
            <a:r>
              <a:rPr lang="en-IN" sz="1500" dirty="0" smtClean="0"/>
              <a:t>The Blood Sinuses</a:t>
            </a:r>
          </a:p>
          <a:p>
            <a:r>
              <a:rPr lang="en-IN" sz="1500" dirty="0" smtClean="0"/>
              <a:t>The large body cavity or </a:t>
            </a:r>
            <a:r>
              <a:rPr lang="en-IN" sz="1500" dirty="0" err="1" smtClean="0"/>
              <a:t>haemocoel</a:t>
            </a:r>
            <a:r>
              <a:rPr lang="en-IN" sz="1500" dirty="0" smtClean="0"/>
              <a:t> is divided by two membranous horizontal partitions, into three wide and flattened sinuses-the dorsal pericardial sinus containing the 'heart', the middle </a:t>
            </a:r>
            <a:r>
              <a:rPr lang="en-IN" sz="1500" dirty="0" err="1" smtClean="0"/>
              <a:t>perivisceral</a:t>
            </a:r>
            <a:r>
              <a:rPr lang="en-IN" sz="1500" dirty="0" smtClean="0"/>
              <a:t> sinus containing the gut, and the ventral </a:t>
            </a:r>
            <a:r>
              <a:rPr lang="en-IN" sz="1500" dirty="0" err="1" smtClean="0"/>
              <a:t>perineural</a:t>
            </a:r>
            <a:r>
              <a:rPr lang="en-IN" sz="1500" dirty="0" smtClean="0"/>
              <a:t> sinus or sternal sinus containing the nerve cord. The partition between pericardial and </a:t>
            </a:r>
            <a:r>
              <a:rPr lang="en-IN" sz="1500" dirty="0" err="1" smtClean="0"/>
              <a:t>perivisceral</a:t>
            </a:r>
            <a:r>
              <a:rPr lang="en-IN" sz="1500" dirty="0" smtClean="0"/>
              <a:t> sinuses is called dorsal diaphragm and between </a:t>
            </a:r>
            <a:r>
              <a:rPr lang="en-IN" sz="1500" dirty="0" err="1" smtClean="0"/>
              <a:t>perivisceral</a:t>
            </a:r>
            <a:r>
              <a:rPr lang="en-IN" sz="1500" dirty="0" smtClean="0"/>
              <a:t> and </a:t>
            </a:r>
            <a:r>
              <a:rPr lang="en-IN" sz="1500" dirty="0" err="1" smtClean="0"/>
              <a:t>perineural</a:t>
            </a:r>
            <a:r>
              <a:rPr lang="en-IN" sz="1500" dirty="0" smtClean="0"/>
              <a:t> sinuses is called ventral diaphragm. The sinuses intercommunicate by pores in the respective </a:t>
            </a:r>
            <a:r>
              <a:rPr lang="en-IN" sz="1500" dirty="0" err="1" smtClean="0"/>
              <a:t>diaphrams</a:t>
            </a:r>
            <a:r>
              <a:rPr lang="en-IN" sz="1500" dirty="0" smtClean="0"/>
              <a:t>. A pair of fan like, triangular alary muscles in the floor of the pericardial sinus in each segment reinforce the dorsal </a:t>
            </a:r>
            <a:r>
              <a:rPr lang="en-IN" sz="1500" dirty="0" err="1" smtClean="0"/>
              <a:t>diaphrams</a:t>
            </a:r>
            <a:r>
              <a:rPr lang="en-IN" sz="1500" dirty="0" smtClean="0"/>
              <a:t> by their broad bases and also connect it, by their pointed tips with the </a:t>
            </a:r>
            <a:r>
              <a:rPr lang="en-IN" sz="1500" dirty="0" err="1" smtClean="0"/>
              <a:t>tergite</a:t>
            </a:r>
            <a:r>
              <a:rPr lang="en-IN" sz="1500" dirty="0" smtClean="0"/>
              <a:t> of the segment.</a:t>
            </a:r>
            <a:endParaRPr lang="en-IN" sz="1500" dirty="0"/>
          </a:p>
        </p:txBody>
      </p:sp>
    </p:spTree>
    <p:extLst>
      <p:ext uri="{BB962C8B-B14F-4D97-AF65-F5344CB8AC3E}">
        <p14:creationId xmlns="" xmlns:p14="http://schemas.microsoft.com/office/powerpoint/2010/main" val="2086735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66800"/>
            <a:ext cx="6781800" cy="4708981"/>
          </a:xfrm>
          <a:prstGeom prst="rect">
            <a:avLst/>
          </a:prstGeom>
        </p:spPr>
        <p:txBody>
          <a:bodyPr wrap="square">
            <a:spAutoFit/>
          </a:bodyPr>
          <a:lstStyle/>
          <a:p>
            <a:r>
              <a:rPr lang="en-IN" sz="1500" b="1" dirty="0"/>
              <a:t>Circulation of Haemolymph</a:t>
            </a:r>
            <a:br>
              <a:rPr lang="en-IN" sz="1500" b="1" dirty="0"/>
            </a:br>
            <a:r>
              <a:rPr lang="en-IN" sz="1500" dirty="0"/>
              <a:t>The pumping force that propels the haemolymph is provided by the pulsations of the </a:t>
            </a:r>
            <a:r>
              <a:rPr lang="en-IN" sz="1500" b="1" dirty="0"/>
              <a:t>'heart'</a:t>
            </a:r>
            <a:r>
              <a:rPr lang="en-IN" sz="1500" dirty="0"/>
              <a:t>. The respiratory movements of abdomen and contraction of alary muscles increase this force.</a:t>
            </a:r>
            <a:r>
              <a:rPr lang="en-IN" sz="1500" dirty="0" smtClean="0"/>
              <a:t/>
            </a:r>
            <a:br>
              <a:rPr lang="en-IN" sz="1500" dirty="0" smtClean="0"/>
            </a:br>
            <a:r>
              <a:rPr lang="en-IN" sz="1500" dirty="0"/>
              <a:t>From the pericardial sinus, the haemolymph enters into heart through ostia. </a:t>
            </a:r>
            <a:br>
              <a:rPr lang="en-IN" sz="1500" dirty="0"/>
            </a:br>
            <a:endParaRPr lang="en-IN" sz="1500" dirty="0"/>
          </a:p>
          <a:p>
            <a:r>
              <a:rPr lang="en-IN" sz="1500" dirty="0"/>
              <a:t>The valve like ostia close, preventing back flow of haemolymph into the pericardial sinus. Therefore, some of its haemolymph is pumped into segmental vessels, while most of its poured into the head sinus through the terminally opening anterior aorta.</a:t>
            </a:r>
            <a:br>
              <a:rPr lang="en-IN" sz="1500" dirty="0"/>
            </a:br>
            <a:endParaRPr lang="en-IN" sz="1500" dirty="0"/>
          </a:p>
          <a:p>
            <a:r>
              <a:rPr lang="en-IN" sz="1500" dirty="0"/>
              <a:t>From the head sinus, the haemolymph flows backward into the thorax and abdomen. While flowing backwards from head sinus, the haemolymph remains in the ventral part due to presence of Oesophagus in dorsal part and so it fills into the </a:t>
            </a:r>
            <a:r>
              <a:rPr lang="en-IN" sz="1500" dirty="0" err="1"/>
              <a:t>perineural</a:t>
            </a:r>
            <a:r>
              <a:rPr lang="en-IN" sz="1500" dirty="0"/>
              <a:t> sinus.</a:t>
            </a:r>
            <a:br>
              <a:rPr lang="en-IN" sz="1500" dirty="0"/>
            </a:br>
            <a:endParaRPr lang="en-IN" sz="1500" dirty="0"/>
          </a:p>
          <a:p>
            <a:r>
              <a:rPr lang="en-IN" sz="1500" dirty="0"/>
              <a:t>From the </a:t>
            </a:r>
            <a:r>
              <a:rPr lang="en-IN" sz="1500" dirty="0" err="1"/>
              <a:t>perineural</a:t>
            </a:r>
            <a:r>
              <a:rPr lang="en-IN" sz="1500" dirty="0"/>
              <a:t> sinus, the haemolymph, now, flows into the </a:t>
            </a:r>
            <a:r>
              <a:rPr lang="en-IN" sz="1500" dirty="0" err="1"/>
              <a:t>perivisceral</a:t>
            </a:r>
            <a:r>
              <a:rPr lang="en-IN" sz="1500" dirty="0"/>
              <a:t> sinus through the pores of ventral </a:t>
            </a:r>
            <a:r>
              <a:rPr lang="en-IN" sz="1500" dirty="0" err="1"/>
              <a:t>diaphram</a:t>
            </a:r>
            <a:r>
              <a:rPr lang="en-IN" sz="1500" dirty="0"/>
              <a:t> in abdominal region.</a:t>
            </a:r>
            <a:br>
              <a:rPr lang="en-IN" sz="1500" dirty="0"/>
            </a:br>
            <a:endParaRPr lang="en-IN" sz="1500" dirty="0"/>
          </a:p>
          <a:p>
            <a:r>
              <a:rPr lang="en-IN" sz="1500" dirty="0"/>
              <a:t>Then from </a:t>
            </a:r>
            <a:r>
              <a:rPr lang="en-IN" sz="1500" dirty="0" err="1"/>
              <a:t>perivisceral</a:t>
            </a:r>
            <a:r>
              <a:rPr lang="en-IN" sz="1500" dirty="0"/>
              <a:t> sinus, it flows into pericardial sinus through the pores of dorsal </a:t>
            </a:r>
            <a:r>
              <a:rPr lang="en-IN" sz="1500" dirty="0" err="1"/>
              <a:t>diaphram</a:t>
            </a:r>
            <a:r>
              <a:rPr lang="en-IN" sz="1500" dirty="0"/>
              <a:t>. Then, during heart's diastole, it fills in the heart through the ostia.</a:t>
            </a:r>
          </a:p>
        </p:txBody>
      </p:sp>
    </p:spTree>
    <p:extLst>
      <p:ext uri="{BB962C8B-B14F-4D97-AF65-F5344CB8AC3E}">
        <p14:creationId xmlns="" xmlns:p14="http://schemas.microsoft.com/office/powerpoint/2010/main" val="2001058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US" dirty="0" smtClean="0"/>
              <a:t>THANK YOU</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1711" y="152400"/>
            <a:ext cx="3520579" cy="400110"/>
          </a:xfrm>
          <a:prstGeom prst="rect">
            <a:avLst/>
          </a:prstGeom>
        </p:spPr>
        <p:txBody>
          <a:bodyPr wrap="none">
            <a:spAutoFit/>
          </a:bodyPr>
          <a:lstStyle/>
          <a:p>
            <a:pPr algn="ctr"/>
            <a:r>
              <a:rPr lang="en-IN" sz="2000" b="1" dirty="0" smtClean="0"/>
              <a:t>MORPHOLOGY</a:t>
            </a:r>
            <a:r>
              <a:rPr lang="en-IN" sz="2000" dirty="0" smtClean="0"/>
              <a:t> </a:t>
            </a:r>
            <a:r>
              <a:rPr lang="en-IN" sz="2000" b="1" dirty="0" smtClean="0"/>
              <a:t>OF</a:t>
            </a:r>
            <a:r>
              <a:rPr lang="en-IN" sz="2000" dirty="0" smtClean="0"/>
              <a:t> </a:t>
            </a:r>
            <a:r>
              <a:rPr lang="en-IN" sz="2000" b="1" dirty="0" smtClean="0"/>
              <a:t>COCKROACH</a:t>
            </a:r>
            <a:endParaRPr lang="en-IN" sz="2000" b="1" dirty="0"/>
          </a:p>
        </p:txBody>
      </p:sp>
      <p:pic>
        <p:nvPicPr>
          <p:cNvPr id="2049" name="Picture 1" descr="Pict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9225" y="2133600"/>
            <a:ext cx="4944775" cy="31242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Pictur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4172" y="2247900"/>
            <a:ext cx="3940628" cy="2895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410989" y="1611868"/>
            <a:ext cx="1496051" cy="369332"/>
          </a:xfrm>
          <a:prstGeom prst="rect">
            <a:avLst/>
          </a:prstGeom>
          <a:noFill/>
        </p:spPr>
        <p:txBody>
          <a:bodyPr wrap="none" rtlCol="0">
            <a:spAutoFit/>
          </a:bodyPr>
          <a:lstStyle/>
          <a:p>
            <a:pPr algn="ctr"/>
            <a:r>
              <a:rPr lang="en-US" dirty="0" smtClean="0"/>
              <a:t>DORSAL VIEW</a:t>
            </a:r>
            <a:endParaRPr lang="en-IN" dirty="0"/>
          </a:p>
        </p:txBody>
      </p:sp>
      <p:sp>
        <p:nvSpPr>
          <p:cNvPr id="5" name="TextBox 4"/>
          <p:cNvSpPr txBox="1"/>
          <p:nvPr/>
        </p:nvSpPr>
        <p:spPr>
          <a:xfrm>
            <a:off x="5938873" y="1611868"/>
            <a:ext cx="1604927" cy="369332"/>
          </a:xfrm>
          <a:prstGeom prst="rect">
            <a:avLst/>
          </a:prstGeom>
          <a:noFill/>
        </p:spPr>
        <p:txBody>
          <a:bodyPr wrap="none" rtlCol="0">
            <a:spAutoFit/>
          </a:bodyPr>
          <a:lstStyle/>
          <a:p>
            <a:pPr algn="ctr"/>
            <a:r>
              <a:rPr lang="en-US" dirty="0" smtClean="0"/>
              <a:t>VENTRAL VIEW</a:t>
            </a:r>
            <a:endParaRPr lang="en-IN" dirty="0"/>
          </a:p>
        </p:txBody>
      </p:sp>
    </p:spTree>
    <p:extLst>
      <p:ext uri="{BB962C8B-B14F-4D97-AF65-F5344CB8AC3E}">
        <p14:creationId xmlns="" xmlns:p14="http://schemas.microsoft.com/office/powerpoint/2010/main" val="3579911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Cockroach – Morphology &amp; Anatomy</a:t>
            </a:r>
            <a:endParaRPr lang="en-US" dirty="0"/>
          </a:p>
        </p:txBody>
      </p:sp>
      <p:sp>
        <p:nvSpPr>
          <p:cNvPr id="4" name="Subtitle 2"/>
          <p:cNvSpPr>
            <a:spLocks noGrp="1"/>
          </p:cNvSpPr>
          <p:nvPr>
            <p:ph type="subTitle" idx="1"/>
          </p:nvPr>
        </p:nvSpPr>
        <p:spPr>
          <a:xfrm>
            <a:off x="0" y="5105400"/>
            <a:ext cx="6400800" cy="1752600"/>
          </a:xfrm>
        </p:spPr>
        <p:txBody>
          <a:bodyPr/>
          <a:lstStyle/>
          <a:p>
            <a:pPr algn="l"/>
            <a:r>
              <a:rPr lang="en-US" sz="2400" dirty="0" smtClean="0">
                <a:solidFill>
                  <a:schemeClr val="tx1"/>
                </a:solidFill>
              </a:rPr>
              <a:t>Dr. M. Ashiq Ur Rahman</a:t>
            </a:r>
          </a:p>
          <a:p>
            <a:pPr algn="l"/>
            <a:r>
              <a:rPr lang="en-US" sz="2000" dirty="0" smtClean="0">
                <a:solidFill>
                  <a:schemeClr val="tx1"/>
                </a:solidFill>
              </a:rPr>
              <a:t>Assistant Professor of Zoology</a:t>
            </a:r>
          </a:p>
          <a:p>
            <a:pPr algn="l"/>
            <a:r>
              <a:rPr lang="en-US" sz="2000" dirty="0" err="1" smtClean="0">
                <a:solidFill>
                  <a:schemeClr val="tx1"/>
                </a:solidFill>
              </a:rPr>
              <a:t>Hajee</a:t>
            </a:r>
            <a:r>
              <a:rPr lang="en-US" sz="2000" dirty="0" smtClean="0">
                <a:solidFill>
                  <a:schemeClr val="tx1"/>
                </a:solidFill>
              </a:rPr>
              <a:t> </a:t>
            </a:r>
            <a:r>
              <a:rPr lang="en-US" sz="2000" dirty="0" err="1" smtClean="0">
                <a:solidFill>
                  <a:schemeClr val="tx1"/>
                </a:solidFill>
              </a:rPr>
              <a:t>Karutha</a:t>
            </a:r>
            <a:r>
              <a:rPr lang="en-US" sz="2000" dirty="0" smtClean="0">
                <a:solidFill>
                  <a:schemeClr val="tx1"/>
                </a:solidFill>
              </a:rPr>
              <a:t> </a:t>
            </a:r>
            <a:r>
              <a:rPr lang="en-US" sz="2000" dirty="0" err="1" smtClean="0">
                <a:solidFill>
                  <a:schemeClr val="tx1"/>
                </a:solidFill>
              </a:rPr>
              <a:t>Rowther</a:t>
            </a:r>
            <a:r>
              <a:rPr lang="en-US" sz="2000" dirty="0" smtClean="0">
                <a:solidFill>
                  <a:schemeClr val="tx1"/>
                </a:solidFill>
              </a:rPr>
              <a:t> </a:t>
            </a:r>
            <a:r>
              <a:rPr lang="en-US" sz="2000" dirty="0" err="1" smtClean="0">
                <a:solidFill>
                  <a:schemeClr val="tx1"/>
                </a:solidFill>
              </a:rPr>
              <a:t>Howdia</a:t>
            </a:r>
            <a:r>
              <a:rPr lang="en-US" sz="2000" dirty="0" smtClean="0">
                <a:solidFill>
                  <a:schemeClr val="tx1"/>
                </a:solidFill>
              </a:rPr>
              <a:t> College</a:t>
            </a:r>
          </a:p>
          <a:p>
            <a:pPr algn="l"/>
            <a:r>
              <a:rPr lang="en-US" sz="2000" dirty="0" err="1" smtClean="0">
                <a:solidFill>
                  <a:schemeClr val="tx1"/>
                </a:solidFill>
              </a:rPr>
              <a:t>Uthamapalayam</a:t>
            </a:r>
            <a:r>
              <a:rPr lang="en-US" sz="2000" dirty="0" smtClean="0">
                <a:solidFill>
                  <a:schemeClr val="tx1"/>
                </a:solidFill>
              </a:rPr>
              <a:t> - 625533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2039511"/>
            <a:ext cx="3060093" cy="304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93879" y="152400"/>
            <a:ext cx="2352247" cy="400110"/>
          </a:xfrm>
          <a:prstGeom prst="rect">
            <a:avLst/>
          </a:prstGeom>
        </p:spPr>
        <p:txBody>
          <a:bodyPr wrap="none">
            <a:spAutoFit/>
          </a:bodyPr>
          <a:lstStyle/>
          <a:p>
            <a:pPr algn="ctr"/>
            <a:r>
              <a:rPr lang="en-IN" sz="2000" dirty="0" smtClean="0"/>
              <a:t>EXTERNAL FEATURES</a:t>
            </a:r>
            <a:endParaRPr lang="en-IN" sz="2000" dirty="0"/>
          </a:p>
        </p:txBody>
      </p:sp>
      <p:sp>
        <p:nvSpPr>
          <p:cNvPr id="3" name="Rectangle 2"/>
          <p:cNvSpPr/>
          <p:nvPr/>
        </p:nvSpPr>
        <p:spPr>
          <a:xfrm>
            <a:off x="3733800" y="685800"/>
            <a:ext cx="4953000" cy="5755422"/>
          </a:xfrm>
          <a:prstGeom prst="rect">
            <a:avLst/>
          </a:prstGeom>
        </p:spPr>
        <p:txBody>
          <a:bodyPr wrap="square">
            <a:spAutoFit/>
          </a:bodyPr>
          <a:lstStyle/>
          <a:p>
            <a:r>
              <a:rPr lang="en-IN" sz="1600" dirty="0"/>
              <a:t>The body of the cockroach is elongated and segmented. </a:t>
            </a:r>
            <a:r>
              <a:rPr lang="en-IN" sz="1600" dirty="0" smtClean="0"/>
              <a:t/>
            </a:r>
            <a:br>
              <a:rPr lang="en-IN" sz="1600" dirty="0" smtClean="0"/>
            </a:br>
            <a:r>
              <a:rPr lang="en-IN" sz="1600" dirty="0"/>
              <a:t>It is dark brown or reddish brown in colour.</a:t>
            </a:r>
            <a:r>
              <a:rPr lang="en-IN" sz="1600" dirty="0" smtClean="0"/>
              <a:t/>
            </a:r>
            <a:br>
              <a:rPr lang="en-IN" sz="1600" dirty="0" smtClean="0"/>
            </a:br>
            <a:r>
              <a:rPr lang="en-IN" sz="1600" dirty="0"/>
              <a:t>The exoskeleton is thick and hard made up of calcareous plates </a:t>
            </a:r>
            <a:r>
              <a:rPr lang="en-IN" sz="1600" dirty="0" err="1"/>
              <a:t>calledsclerites</a:t>
            </a:r>
            <a:r>
              <a:rPr lang="en-IN" sz="1600" dirty="0"/>
              <a:t>. There are 10 segments. The segments on </a:t>
            </a:r>
            <a:r>
              <a:rPr lang="en-IN" sz="1600" dirty="0" smtClean="0"/>
              <a:t/>
            </a:r>
            <a:br>
              <a:rPr lang="en-IN" sz="1600" dirty="0" smtClean="0"/>
            </a:br>
            <a:r>
              <a:rPr lang="en-IN" sz="1600" dirty="0"/>
              <a:t>— on dorsal side (or notum) are called Tergum</a:t>
            </a:r>
            <a:r>
              <a:rPr lang="en-IN" sz="1600" dirty="0" smtClean="0"/>
              <a:t/>
            </a:r>
            <a:br>
              <a:rPr lang="en-IN" sz="1600" dirty="0" smtClean="0"/>
            </a:br>
            <a:r>
              <a:rPr lang="en-IN" sz="1600" dirty="0"/>
              <a:t>—on ventral side are called Sternum.</a:t>
            </a:r>
            <a:r>
              <a:rPr lang="en-IN" sz="1600" dirty="0" smtClean="0"/>
              <a:t/>
            </a:r>
            <a:br>
              <a:rPr lang="en-IN" sz="1600" dirty="0" smtClean="0"/>
            </a:br>
            <a:r>
              <a:rPr lang="en-IN" sz="1600" dirty="0"/>
              <a:t>The exoskeleton is coated with wax impermeable to water. It protects the body from loss of water and provides rigidity and surface for attachment of body muscles.</a:t>
            </a:r>
            <a:r>
              <a:rPr lang="en-IN" sz="1600" dirty="0" smtClean="0"/>
              <a:t/>
            </a:r>
            <a:br>
              <a:rPr lang="en-IN" sz="1600" dirty="0" smtClean="0"/>
            </a:br>
            <a:r>
              <a:rPr lang="en-IN" sz="1600" dirty="0"/>
              <a:t>The adjacent segments are joined by thin, soft and flexible </a:t>
            </a:r>
            <a:r>
              <a:rPr lang="en-IN" sz="1600" dirty="0" err="1"/>
              <a:t>arthroidal</a:t>
            </a:r>
            <a:r>
              <a:rPr lang="en-IN" sz="1600" dirty="0"/>
              <a:t> membrane.</a:t>
            </a:r>
            <a:r>
              <a:rPr lang="en-IN" sz="1600" dirty="0" smtClean="0"/>
              <a:t/>
            </a:r>
            <a:br>
              <a:rPr lang="en-IN" sz="1600" dirty="0" smtClean="0"/>
            </a:br>
            <a:r>
              <a:rPr lang="en-IN" sz="1600" dirty="0"/>
              <a:t>The body is divisible into head, thorax and abdomen.</a:t>
            </a:r>
            <a:r>
              <a:rPr lang="en-IN" sz="1600" dirty="0" smtClean="0"/>
              <a:t/>
            </a:r>
            <a:br>
              <a:rPr lang="en-IN" sz="1600" dirty="0" smtClean="0"/>
            </a:br>
            <a:r>
              <a:rPr lang="en-IN" sz="1600" dirty="0"/>
              <a:t>The cockroach has three pairs of jointed appendages and two pairs of wings.</a:t>
            </a:r>
            <a:r>
              <a:rPr lang="en-IN" sz="1600" dirty="0" smtClean="0"/>
              <a:t/>
            </a:r>
            <a:br>
              <a:rPr lang="en-IN" sz="1600" dirty="0" smtClean="0"/>
            </a:br>
            <a:r>
              <a:rPr lang="en-IN" sz="1600" dirty="0"/>
              <a:t>The fore wings are </a:t>
            </a:r>
            <a:r>
              <a:rPr lang="en-IN" sz="1600" dirty="0" err="1"/>
              <a:t>mesothoracic</a:t>
            </a:r>
            <a:r>
              <a:rPr lang="en-IN" sz="1600" dirty="0"/>
              <a:t> and are called wing covers or </a:t>
            </a:r>
            <a:r>
              <a:rPr lang="en-IN" sz="1600" dirty="0" err="1"/>
              <a:t>tegmina</a:t>
            </a:r>
            <a:r>
              <a:rPr lang="en-IN" sz="1600" dirty="0"/>
              <a:t> or elytra. They cover the hindwings and are protective in function. These are dark stiff opaque and leathery.</a:t>
            </a:r>
            <a:r>
              <a:rPr lang="en-IN" sz="1600" dirty="0" smtClean="0"/>
              <a:t/>
            </a:r>
            <a:br>
              <a:rPr lang="en-IN" sz="1600" dirty="0" smtClean="0"/>
            </a:br>
            <a:r>
              <a:rPr lang="en-IN" sz="1600" dirty="0"/>
              <a:t>The hind wings are large, thin, membranous and transparent. They are kept folded below the </a:t>
            </a:r>
            <a:r>
              <a:rPr lang="en-IN" sz="1600" dirty="0" err="1"/>
              <a:t>tegmina</a:t>
            </a:r>
            <a:r>
              <a:rPr lang="en-IN" sz="1600" dirty="0"/>
              <a:t> and are used for flying.</a:t>
            </a:r>
          </a:p>
        </p:txBody>
      </p:sp>
    </p:spTree>
    <p:extLst>
      <p:ext uri="{BB962C8B-B14F-4D97-AF65-F5344CB8AC3E}">
        <p14:creationId xmlns="" xmlns:p14="http://schemas.microsoft.com/office/powerpoint/2010/main" val="3341181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3691074"/>
          <a:ext cx="8229600" cy="344214"/>
        </p:xfrm>
        <a:graphic>
          <a:graphicData uri="http://schemas.openxmlformats.org/drawingml/2006/table">
            <a:tbl>
              <a:tblPr/>
              <a:tblGrid>
                <a:gridCol w="8229600"/>
              </a:tblGrid>
              <a:tr h="340535">
                <a:tc>
                  <a:txBody>
                    <a:bodyPr/>
                    <a:lstStyle/>
                    <a:p>
                      <a:pPr algn="ctr" fontAlgn="t"/>
                      <a:endParaRPr lang="en-IN" sz="1700" dirty="0">
                        <a:effectLst/>
                      </a:endParaRPr>
                    </a:p>
                  </a:txBody>
                  <a:tcPr marL="133022" marR="133022" marT="42567" marB="42567">
                    <a:lnL>
                      <a:noFill/>
                    </a:lnL>
                    <a:lnR>
                      <a:noFill/>
                    </a:lnR>
                    <a:lnT>
                      <a:noFill/>
                    </a:lnT>
                    <a:lnB>
                      <a:noFill/>
                    </a:lnB>
                  </a:tcPr>
                </a:tc>
              </a:tr>
            </a:tbl>
          </a:graphicData>
        </a:graphic>
      </p:graphicFrame>
      <p:pic>
        <p:nvPicPr>
          <p:cNvPr id="4098" name="Picture 2" descr="Pict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 y="762000"/>
            <a:ext cx="4000500" cy="2017058"/>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Pictur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0550" y="3227720"/>
            <a:ext cx="2895600" cy="332547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209800" y="212474"/>
            <a:ext cx="4343400" cy="369332"/>
          </a:xfrm>
          <a:prstGeom prst="rect">
            <a:avLst/>
          </a:prstGeom>
        </p:spPr>
        <p:txBody>
          <a:bodyPr wrap="square">
            <a:spAutoFit/>
          </a:bodyPr>
          <a:lstStyle/>
          <a:p>
            <a:pPr lvl="0" algn="ctr" fontAlgn="base">
              <a:spcBef>
                <a:spcPct val="0"/>
              </a:spcBef>
              <a:spcAft>
                <a:spcPct val="0"/>
              </a:spcAft>
            </a:pPr>
            <a:r>
              <a:rPr lang="en-US" altLang="en-US" dirty="0" smtClean="0">
                <a:latin typeface="Georgia" pitchFamily="18" charset="0"/>
                <a:cs typeface="Arial" pitchFamily="34" charset="0"/>
              </a:rPr>
              <a:t>MOUTH PARTS OF COCKROACH</a:t>
            </a:r>
            <a:endParaRPr lang="en-US" altLang="en-US" dirty="0">
              <a:latin typeface="Georgia" pitchFamily="18" charset="0"/>
              <a:cs typeface="Arial" pitchFamily="34" charset="0"/>
            </a:endParaRPr>
          </a:p>
        </p:txBody>
      </p:sp>
      <p:sp>
        <p:nvSpPr>
          <p:cNvPr id="5" name="Rectangle 4"/>
          <p:cNvSpPr/>
          <p:nvPr/>
        </p:nvSpPr>
        <p:spPr>
          <a:xfrm>
            <a:off x="4381500" y="859333"/>
            <a:ext cx="4572000" cy="5893921"/>
          </a:xfrm>
          <a:prstGeom prst="rect">
            <a:avLst/>
          </a:prstGeom>
        </p:spPr>
        <p:txBody>
          <a:bodyPr>
            <a:spAutoFit/>
          </a:bodyPr>
          <a:lstStyle/>
          <a:p>
            <a:r>
              <a:rPr lang="en-IN" sz="1450" dirty="0"/>
              <a:t>Ventrally, an opening called mouth is present on the </a:t>
            </a:r>
            <a:r>
              <a:rPr lang="en-IN" sz="1450" dirty="0" smtClean="0"/>
              <a:t>head that </a:t>
            </a:r>
            <a:r>
              <a:rPr lang="en-IN" sz="1450" dirty="0"/>
              <a:t>remains surrounded by the mouth parts consisting of a pair of mandibles, first maxillae, labium or fused second maxillae, hypopharynx and </a:t>
            </a:r>
            <a:r>
              <a:rPr lang="en-IN" sz="1450" dirty="0" err="1"/>
              <a:t>labrum</a:t>
            </a:r>
            <a:r>
              <a:rPr lang="en-IN" sz="1450" dirty="0"/>
              <a:t>.</a:t>
            </a:r>
            <a:r>
              <a:rPr lang="en-IN" sz="1450" dirty="0" smtClean="0"/>
              <a:t/>
            </a:r>
            <a:br>
              <a:rPr lang="en-IN" sz="1450" dirty="0" smtClean="0"/>
            </a:br>
            <a:r>
              <a:rPr lang="en-IN" sz="1450" dirty="0"/>
              <a:t>The mouth parts of the cockroach help in 'biting and chewing' its food.</a:t>
            </a:r>
            <a:r>
              <a:rPr lang="en-IN" sz="1450" dirty="0" smtClean="0"/>
              <a:t/>
            </a:r>
            <a:br>
              <a:rPr lang="en-IN" sz="1450" dirty="0" smtClean="0"/>
            </a:br>
            <a:r>
              <a:rPr lang="en-IN" sz="1450" dirty="0"/>
              <a:t>Functions of the mouth parts:</a:t>
            </a:r>
            <a:r>
              <a:rPr lang="en-IN" sz="1450" dirty="0" smtClean="0"/>
              <a:t/>
            </a:r>
            <a:br>
              <a:rPr lang="en-IN" sz="1450" dirty="0" smtClean="0"/>
            </a:br>
            <a:r>
              <a:rPr lang="en-IN" sz="1450" b="1" dirty="0" err="1"/>
              <a:t>Labrum</a:t>
            </a:r>
            <a:r>
              <a:rPr lang="en-IN" sz="1450" dirty="0"/>
              <a:t>: It is the broad, flattened terminal </a:t>
            </a:r>
            <a:r>
              <a:rPr lang="en-IN" sz="1450" dirty="0" err="1"/>
              <a:t>sclerite</a:t>
            </a:r>
            <a:r>
              <a:rPr lang="en-IN" sz="1450" dirty="0"/>
              <a:t> of the dorsal side of head capsule, movably articulated to the clypeus acts as upper lip. It has </a:t>
            </a:r>
            <a:r>
              <a:rPr lang="en-IN" sz="1450" dirty="0" err="1"/>
              <a:t>epipharynx</a:t>
            </a:r>
            <a:r>
              <a:rPr lang="en-IN" sz="1450" dirty="0"/>
              <a:t> (chemoreceptors) on its inner side</a:t>
            </a:r>
            <a:r>
              <a:rPr lang="en-IN" sz="1450" dirty="0" smtClean="0"/>
              <a:t>.</a:t>
            </a:r>
            <a:endParaRPr lang="en-IN" sz="1450" dirty="0"/>
          </a:p>
          <a:p>
            <a:r>
              <a:rPr lang="en-IN" sz="1450" b="1" dirty="0"/>
              <a:t>Mandibles</a:t>
            </a:r>
            <a:r>
              <a:rPr lang="en-IN" sz="1450" dirty="0"/>
              <a:t>: Thick hard and triangular appendages beneath the </a:t>
            </a:r>
            <a:r>
              <a:rPr lang="en-IN" sz="1450" dirty="0" err="1"/>
              <a:t>labrum</a:t>
            </a:r>
            <a:r>
              <a:rPr lang="en-IN" sz="1450" dirty="0"/>
              <a:t>, on each lateral side of the mouth, which bear pointed, teeth like processes called </a:t>
            </a:r>
            <a:r>
              <a:rPr lang="en-IN" sz="1450" b="1" dirty="0" err="1"/>
              <a:t>denticles</a:t>
            </a:r>
            <a:r>
              <a:rPr lang="en-IN" sz="1450" b="1" dirty="0" smtClean="0"/>
              <a:t>.</a:t>
            </a:r>
            <a:endParaRPr lang="en-IN" sz="1450" dirty="0"/>
          </a:p>
          <a:p>
            <a:r>
              <a:rPr lang="en-IN" sz="1450" b="1" dirty="0"/>
              <a:t>First maxillae</a:t>
            </a:r>
            <a:r>
              <a:rPr lang="en-IN" sz="1450" dirty="0"/>
              <a:t>: Located on each side of the mouth next to mandibles for cutting and chewing. They also bear olfactory receptors</a:t>
            </a:r>
            <a:r>
              <a:rPr lang="en-IN" sz="1450" dirty="0" smtClean="0"/>
              <a:t>.</a:t>
            </a:r>
            <a:endParaRPr lang="en-IN" sz="1450" dirty="0"/>
          </a:p>
          <a:p>
            <a:r>
              <a:rPr lang="en-IN" sz="1450" b="1" dirty="0"/>
              <a:t>Labium</a:t>
            </a:r>
            <a:r>
              <a:rPr lang="en-IN" sz="1450" dirty="0"/>
              <a:t>: The </a:t>
            </a:r>
            <a:r>
              <a:rPr lang="en-IN" sz="1450" b="1" dirty="0"/>
              <a:t>second maxillae</a:t>
            </a:r>
            <a:r>
              <a:rPr lang="en-IN" sz="1450" dirty="0"/>
              <a:t> are fused together forming a single large structure which covers the mouth from ventral side, hence called the 'lower lip' or</a:t>
            </a:r>
            <a:r>
              <a:rPr lang="en-IN" sz="1450" b="1" dirty="0"/>
              <a:t> labium</a:t>
            </a:r>
            <a:r>
              <a:rPr lang="en-IN" sz="1450" dirty="0"/>
              <a:t>. It bears </a:t>
            </a:r>
            <a:r>
              <a:rPr lang="en-IN" sz="1450" dirty="0" err="1"/>
              <a:t>tacticle</a:t>
            </a:r>
            <a:r>
              <a:rPr lang="en-IN" sz="1450" dirty="0"/>
              <a:t> and gustatory sensory setae</a:t>
            </a:r>
            <a:r>
              <a:rPr lang="en-IN" sz="1450" dirty="0" smtClean="0"/>
              <a:t>.</a:t>
            </a:r>
            <a:endParaRPr lang="en-IN" sz="1450" dirty="0"/>
          </a:p>
          <a:p>
            <a:r>
              <a:rPr lang="en-IN" sz="1450" b="1" dirty="0"/>
              <a:t>Hypopharynx</a:t>
            </a:r>
            <a:r>
              <a:rPr lang="en-IN" sz="1450" dirty="0"/>
              <a:t>: It is a small, cylindrical mouthpart, sand witched between first maxillae and covered by </a:t>
            </a:r>
            <a:r>
              <a:rPr lang="en-IN" sz="1450" dirty="0" err="1"/>
              <a:t>labrum</a:t>
            </a:r>
            <a:r>
              <a:rPr lang="en-IN" sz="1450" dirty="0"/>
              <a:t> and labium on dorsal and ventral sides respectively. It bears several sensory setae on its free end, and the opening of common salivary duct upon its basal part.</a:t>
            </a:r>
          </a:p>
        </p:txBody>
      </p:sp>
    </p:spTree>
    <p:extLst>
      <p:ext uri="{BB962C8B-B14F-4D97-AF65-F5344CB8AC3E}">
        <p14:creationId xmlns="" xmlns:p14="http://schemas.microsoft.com/office/powerpoint/2010/main" val="560113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3691074"/>
          <a:ext cx="8229600" cy="344214"/>
        </p:xfrm>
        <a:graphic>
          <a:graphicData uri="http://schemas.openxmlformats.org/drawingml/2006/table">
            <a:tbl>
              <a:tblPr/>
              <a:tblGrid>
                <a:gridCol w="4114800"/>
                <a:gridCol w="4114800"/>
              </a:tblGrid>
              <a:tr h="340535">
                <a:tc>
                  <a:txBody>
                    <a:bodyPr/>
                    <a:lstStyle/>
                    <a:p>
                      <a:pPr algn="ctr" fontAlgn="t"/>
                      <a:endParaRPr lang="en-IN" sz="1700">
                        <a:effectLst/>
                      </a:endParaRPr>
                    </a:p>
                  </a:txBody>
                  <a:tcPr marL="133022" marR="133022" marT="42567" marB="42567">
                    <a:lnL>
                      <a:noFill/>
                    </a:lnL>
                    <a:lnR>
                      <a:noFill/>
                    </a:lnR>
                    <a:lnT>
                      <a:noFill/>
                    </a:lnT>
                    <a:lnB>
                      <a:noFill/>
                    </a:lnB>
                  </a:tcPr>
                </a:tc>
                <a:tc>
                  <a:txBody>
                    <a:bodyPr/>
                    <a:lstStyle/>
                    <a:p>
                      <a:pPr algn="ctr" fontAlgn="t"/>
                      <a:endParaRPr lang="en-IN" sz="1700" dirty="0">
                        <a:effectLst/>
                      </a:endParaRPr>
                    </a:p>
                  </a:txBody>
                  <a:tcPr marL="133022" marR="133022" marT="42567" marB="42567">
                    <a:lnL>
                      <a:noFill/>
                    </a:lnL>
                    <a:lnR>
                      <a:noFill/>
                    </a:lnR>
                    <a:lnT>
                      <a:noFill/>
                    </a:lnT>
                    <a:lnB>
                      <a:noFill/>
                    </a:lnB>
                  </a:tcPr>
                </a:tc>
              </a:tr>
            </a:tbl>
          </a:graphicData>
        </a:graphic>
      </p:graphicFrame>
      <p:pic>
        <p:nvPicPr>
          <p:cNvPr id="5122" name="Picture 2" descr="Pict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1066800"/>
            <a:ext cx="3896882" cy="27432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Pictur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 y="4114800"/>
            <a:ext cx="4561053" cy="2514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126229" y="223322"/>
            <a:ext cx="2055371" cy="369332"/>
          </a:xfrm>
          <a:prstGeom prst="rect">
            <a:avLst/>
          </a:prstGeom>
        </p:spPr>
        <p:txBody>
          <a:bodyPr wrap="none">
            <a:spAutoFit/>
          </a:bodyPr>
          <a:lstStyle/>
          <a:p>
            <a:pPr lvl="0" fontAlgn="base">
              <a:spcBef>
                <a:spcPct val="0"/>
              </a:spcBef>
              <a:spcAft>
                <a:spcPct val="0"/>
              </a:spcAft>
            </a:pPr>
            <a:r>
              <a:rPr lang="en-US" altLang="en-US" dirty="0">
                <a:latin typeface="Georgia" pitchFamily="18" charset="0"/>
                <a:cs typeface="Arial" pitchFamily="34" charset="0"/>
              </a:rPr>
              <a:t>COMPOUND EYE</a:t>
            </a:r>
          </a:p>
        </p:txBody>
      </p:sp>
      <p:sp>
        <p:nvSpPr>
          <p:cNvPr id="5" name="Rectangle 4"/>
          <p:cNvSpPr/>
          <p:nvPr/>
        </p:nvSpPr>
        <p:spPr>
          <a:xfrm>
            <a:off x="4153914" y="1099457"/>
            <a:ext cx="4572000" cy="2585323"/>
          </a:xfrm>
          <a:prstGeom prst="rect">
            <a:avLst/>
          </a:prstGeom>
        </p:spPr>
        <p:txBody>
          <a:bodyPr>
            <a:spAutoFit/>
          </a:bodyPr>
          <a:lstStyle/>
          <a:p>
            <a:r>
              <a:rPr lang="en-IN" dirty="0" smtClean="0"/>
              <a:t>The compound eyes are situated at the dorsal surface of the head. Each eye consists of about 2000 hexagonal </a:t>
            </a:r>
            <a:r>
              <a:rPr lang="en-IN" dirty="0" err="1" smtClean="0"/>
              <a:t>ommatidia</a:t>
            </a:r>
            <a:r>
              <a:rPr lang="en-IN" dirty="0" smtClean="0"/>
              <a:t> (sing.: </a:t>
            </a:r>
            <a:r>
              <a:rPr lang="en-IN" dirty="0" err="1" smtClean="0"/>
              <a:t>ommatidium</a:t>
            </a:r>
            <a:r>
              <a:rPr lang="en-IN" dirty="0" smtClean="0"/>
              <a:t>). With the help of several </a:t>
            </a:r>
            <a:r>
              <a:rPr lang="en-IN" dirty="0" err="1" smtClean="0"/>
              <a:t>ommatidia</a:t>
            </a:r>
            <a:r>
              <a:rPr lang="en-IN" dirty="0" smtClean="0"/>
              <a:t>, a cockroach can receive several images of an object. This kind of vision is known as mosaic vision with more sensitivity but less resolution, being common during night (hence called nocturnal vision).</a:t>
            </a:r>
            <a:endParaRPr lang="en-IN" dirty="0"/>
          </a:p>
        </p:txBody>
      </p:sp>
    </p:spTree>
    <p:extLst>
      <p:ext uri="{BB962C8B-B14F-4D97-AF65-F5344CB8AC3E}">
        <p14:creationId xmlns="" xmlns:p14="http://schemas.microsoft.com/office/powerpoint/2010/main" val="262587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905000"/>
            <a:ext cx="3810000" cy="3810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800600" y="533192"/>
            <a:ext cx="3810000" cy="6324808"/>
          </a:xfrm>
          <a:prstGeom prst="rect">
            <a:avLst/>
          </a:prstGeom>
        </p:spPr>
        <p:txBody>
          <a:bodyPr wrap="square">
            <a:spAutoFit/>
          </a:bodyPr>
          <a:lstStyle/>
          <a:p>
            <a:r>
              <a:rPr lang="en-IN" sz="1500" dirty="0"/>
              <a:t>A cockroach's </a:t>
            </a:r>
            <a:r>
              <a:rPr lang="en-IN" sz="1500" b="1" dirty="0"/>
              <a:t>thorax</a:t>
            </a:r>
            <a:r>
              <a:rPr lang="en-IN" sz="1500" dirty="0"/>
              <a:t> attaches  three pairs of legs. Each of the three pairs of legs is named after the region of the thorax to which it attaches:</a:t>
            </a:r>
            <a:r>
              <a:rPr lang="en-IN" sz="1500" dirty="0" smtClean="0"/>
              <a:t/>
            </a:r>
            <a:br>
              <a:rPr lang="en-IN" sz="1500" dirty="0" smtClean="0"/>
            </a:br>
            <a:r>
              <a:rPr lang="en-IN" sz="1500" dirty="0"/>
              <a:t>The </a:t>
            </a:r>
            <a:r>
              <a:rPr lang="en-IN" sz="1500" b="1" dirty="0"/>
              <a:t>prothoracic legs</a:t>
            </a:r>
            <a:r>
              <a:rPr lang="en-IN" sz="1500" dirty="0"/>
              <a:t> are closest to the cockroach's head. These are the shortest legs, and they act like brakes when the roach runs. The middle legs are the </a:t>
            </a:r>
            <a:r>
              <a:rPr lang="en-IN" sz="1500" b="1" dirty="0" err="1"/>
              <a:t>mesothoracic</a:t>
            </a:r>
            <a:r>
              <a:rPr lang="en-IN" sz="1500" b="1" dirty="0"/>
              <a:t> legs</a:t>
            </a:r>
            <a:r>
              <a:rPr lang="en-IN" sz="1500" dirty="0"/>
              <a:t>. They move back and forth to either speed the roach up or slow it down.</a:t>
            </a:r>
            <a:r>
              <a:rPr lang="en-IN" sz="1500" dirty="0" smtClean="0"/>
              <a:t/>
            </a:r>
            <a:br>
              <a:rPr lang="en-IN" sz="1500" dirty="0" smtClean="0"/>
            </a:br>
            <a:r>
              <a:rPr lang="en-IN" sz="1500" dirty="0"/>
              <a:t>The very long </a:t>
            </a:r>
            <a:r>
              <a:rPr lang="en-IN" sz="1500" b="1" dirty="0" err="1"/>
              <a:t>metathoracic</a:t>
            </a:r>
            <a:r>
              <a:rPr lang="en-IN" sz="1500" b="1" dirty="0"/>
              <a:t> legs</a:t>
            </a:r>
            <a:r>
              <a:rPr lang="en-IN" sz="1500" dirty="0"/>
              <a:t> are the cockroach's back legs, and they move the cockroach forward. </a:t>
            </a:r>
            <a:r>
              <a:rPr lang="en-IN" sz="1500" dirty="0" smtClean="0"/>
              <a:t/>
            </a:r>
            <a:br>
              <a:rPr lang="en-IN" sz="1500" dirty="0" smtClean="0"/>
            </a:br>
            <a:r>
              <a:rPr lang="en-IN" sz="1500" dirty="0"/>
              <a:t>These three pairs of legs, are substantially different in lengths and functions, but they have the same parts and move the same way. The upper portion of the leg, called the </a:t>
            </a:r>
            <a:r>
              <a:rPr lang="en-IN" sz="1500" b="1" dirty="0"/>
              <a:t>coxa</a:t>
            </a:r>
            <a:r>
              <a:rPr lang="en-IN" sz="1500" dirty="0"/>
              <a:t>, attaches the leg to the thorax. The other parts of the leg approximate parts of a human leg:</a:t>
            </a:r>
            <a:r>
              <a:rPr lang="en-IN" sz="1500" dirty="0" smtClean="0"/>
              <a:t/>
            </a:r>
            <a:br>
              <a:rPr lang="en-IN" sz="1500" dirty="0" smtClean="0"/>
            </a:br>
            <a:r>
              <a:rPr lang="en-IN" sz="1500" dirty="0"/>
              <a:t>The </a:t>
            </a:r>
            <a:r>
              <a:rPr lang="en-IN" sz="1500" b="1" dirty="0"/>
              <a:t>trochanter</a:t>
            </a:r>
            <a:r>
              <a:rPr lang="en-IN" sz="1500" dirty="0"/>
              <a:t> acts like a knee and lets the cockroach bend its leg.</a:t>
            </a:r>
            <a:r>
              <a:rPr lang="en-IN" sz="1500" dirty="0" smtClean="0"/>
              <a:t/>
            </a:r>
            <a:br>
              <a:rPr lang="en-IN" sz="1500" dirty="0" smtClean="0"/>
            </a:br>
            <a:r>
              <a:rPr lang="en-IN" sz="1500" dirty="0"/>
              <a:t>The </a:t>
            </a:r>
            <a:r>
              <a:rPr lang="en-IN" sz="1500" b="1" dirty="0"/>
              <a:t>femur and tibia</a:t>
            </a:r>
            <a:r>
              <a:rPr lang="en-IN" sz="1500" dirty="0"/>
              <a:t> resemble thigh and shin bones.</a:t>
            </a:r>
            <a:r>
              <a:rPr lang="en-IN" sz="1500" dirty="0" smtClean="0"/>
              <a:t/>
            </a:r>
            <a:br>
              <a:rPr lang="en-IN" sz="1500" dirty="0" smtClean="0"/>
            </a:br>
            <a:r>
              <a:rPr lang="en-IN" sz="1500" dirty="0"/>
              <a:t>The segmented </a:t>
            </a:r>
            <a:r>
              <a:rPr lang="en-IN" sz="1500" b="1" dirty="0"/>
              <a:t>tarsus</a:t>
            </a:r>
            <a:r>
              <a:rPr lang="en-IN" sz="1500" dirty="0"/>
              <a:t> acts like an ankle and foot. The hook-like tarsus also helps cockroaches climb walls and walk upside down on ceilings.</a:t>
            </a:r>
          </a:p>
        </p:txBody>
      </p:sp>
      <p:sp>
        <p:nvSpPr>
          <p:cNvPr id="5" name="TextBox 4"/>
          <p:cNvSpPr txBox="1"/>
          <p:nvPr/>
        </p:nvSpPr>
        <p:spPr>
          <a:xfrm>
            <a:off x="2743200" y="163860"/>
            <a:ext cx="2737921" cy="400110"/>
          </a:xfrm>
          <a:prstGeom prst="rect">
            <a:avLst/>
          </a:prstGeom>
          <a:noFill/>
        </p:spPr>
        <p:txBody>
          <a:bodyPr wrap="square" rtlCol="0">
            <a:spAutoFit/>
          </a:bodyPr>
          <a:lstStyle/>
          <a:p>
            <a:pPr algn="ctr"/>
            <a:r>
              <a:rPr lang="en-US" sz="2000" dirty="0" smtClean="0"/>
              <a:t>LEG OF COCKROACH</a:t>
            </a:r>
            <a:endParaRPr lang="en-IN" sz="2000" dirty="0"/>
          </a:p>
        </p:txBody>
      </p:sp>
    </p:spTree>
    <p:extLst>
      <p:ext uri="{BB962C8B-B14F-4D97-AF65-F5344CB8AC3E}">
        <p14:creationId xmlns="" xmlns:p14="http://schemas.microsoft.com/office/powerpoint/2010/main" val="366092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85780" y="1219200"/>
            <a:ext cx="4234070" cy="36576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627080" y="228600"/>
            <a:ext cx="3905621" cy="400110"/>
          </a:xfrm>
          <a:prstGeom prst="rect">
            <a:avLst/>
          </a:prstGeom>
          <a:noFill/>
        </p:spPr>
        <p:txBody>
          <a:bodyPr wrap="none" rtlCol="0">
            <a:spAutoFit/>
          </a:bodyPr>
          <a:lstStyle/>
          <a:p>
            <a:r>
              <a:rPr lang="en-US" sz="2000" dirty="0" smtClean="0"/>
              <a:t>POSTERIAL ABDOMINAL SEGMENTS</a:t>
            </a:r>
            <a:endParaRPr lang="en-IN" sz="2000" dirty="0"/>
          </a:p>
        </p:txBody>
      </p:sp>
      <p:sp>
        <p:nvSpPr>
          <p:cNvPr id="4" name="Rectangle 3"/>
          <p:cNvSpPr/>
          <p:nvPr/>
        </p:nvSpPr>
        <p:spPr>
          <a:xfrm>
            <a:off x="2105025" y="4977509"/>
            <a:ext cx="4572000" cy="646331"/>
          </a:xfrm>
          <a:prstGeom prst="rect">
            <a:avLst/>
          </a:prstGeom>
        </p:spPr>
        <p:txBody>
          <a:bodyPr>
            <a:spAutoFit/>
          </a:bodyPr>
          <a:lstStyle/>
          <a:p>
            <a:r>
              <a:rPr lang="en-IN" dirty="0" smtClean="0"/>
              <a:t>(a) Male dorsal view (b) Male ventral view (c) Female dorsal view (d) Female ventral view.</a:t>
            </a:r>
            <a:endParaRPr lang="en-IN" dirty="0"/>
          </a:p>
        </p:txBody>
      </p:sp>
    </p:spTree>
    <p:extLst>
      <p:ext uri="{BB962C8B-B14F-4D97-AF65-F5344CB8AC3E}">
        <p14:creationId xmlns="" xmlns:p14="http://schemas.microsoft.com/office/powerpoint/2010/main" val="215421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ct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04950" y="1600200"/>
            <a:ext cx="6134100" cy="42481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074570" y="385894"/>
            <a:ext cx="2994859" cy="400110"/>
          </a:xfrm>
          <a:prstGeom prst="rect">
            <a:avLst/>
          </a:prstGeom>
          <a:noFill/>
        </p:spPr>
        <p:txBody>
          <a:bodyPr wrap="none" rtlCol="0">
            <a:spAutoFit/>
          </a:bodyPr>
          <a:lstStyle/>
          <a:p>
            <a:r>
              <a:rPr lang="en-US" sz="2000" dirty="0" smtClean="0"/>
              <a:t>SIDE VIEW OF COCKROACH</a:t>
            </a:r>
            <a:endParaRPr lang="en-IN" sz="2000" dirty="0"/>
          </a:p>
        </p:txBody>
      </p:sp>
    </p:spTree>
    <p:extLst>
      <p:ext uri="{BB962C8B-B14F-4D97-AF65-F5344CB8AC3E}">
        <p14:creationId xmlns="" xmlns:p14="http://schemas.microsoft.com/office/powerpoint/2010/main" val="764405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576</Words>
  <Application>Microsoft Office PowerPoint</Application>
  <PresentationFormat>On-screen Show (4:3)</PresentationFormat>
  <Paragraphs>54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COCKROACH – Morphology &amp; Anatomy</vt:lpstr>
      <vt:lpstr>Slide 2</vt:lpstr>
      <vt:lpstr>Cockroach – Morphology &amp; Anatomy</vt:lpstr>
      <vt:lpstr>Slide 4</vt:lpstr>
      <vt:lpstr>Slide 5</vt:lpstr>
      <vt:lpstr>Slide 6</vt:lpstr>
      <vt:lpstr>Slide 7</vt:lpstr>
      <vt:lpstr>Slide 8</vt:lpstr>
      <vt:lpstr>Slide 9</vt:lpstr>
      <vt:lpstr>Slide 10</vt:lpstr>
      <vt:lpstr>Slide 11</vt:lpstr>
      <vt:lpstr>Slide 12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Bojjas' KIDS</dc:creator>
  <cp:lastModifiedBy>M. Ashiq Ur Rahman</cp:lastModifiedBy>
  <cp:revision>7</cp:revision>
  <dcterms:created xsi:type="dcterms:W3CDTF">2016-09-05T09:36:26Z</dcterms:created>
  <dcterms:modified xsi:type="dcterms:W3CDTF">2020-10-19T17:18:19Z</dcterms:modified>
</cp:coreProperties>
</file>