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7" r:id="rId3"/>
    <p:sldId id="263" r:id="rId4"/>
    <p:sldId id="259" r:id="rId5"/>
    <p:sldId id="260" r:id="rId6"/>
    <p:sldId id="262" r:id="rId7"/>
    <p:sldId id="261" r:id="rId8"/>
    <p:sldId id="264" r:id="rId9"/>
    <p:sldId id="265" r:id="rId10"/>
    <p:sldId id="266" r:id="rId11"/>
    <p:sldId id="267" r:id="rId12"/>
    <p:sldId id="269" r:id="rId13"/>
    <p:sldId id="268" r:id="rId14"/>
    <p:sldId id="270" r:id="rId15"/>
    <p:sldId id="271" r:id="rId16"/>
    <p:sldId id="272" r:id="rId17"/>
    <p:sldId id="273" r:id="rId18"/>
    <p:sldId id="275" r:id="rId19"/>
    <p:sldId id="274" r:id="rId20"/>
    <p:sldId id="276" r:id="rId21"/>
    <p:sldId id="277" r:id="rId22"/>
    <p:sldId id="278" r:id="rId23"/>
    <p:sldId id="279" r:id="rId2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E69F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 d="2"/>
          <a:sy n="1" d="2"/>
        </p:scale>
        <p:origin x="-1176" y="10"/>
      </p:cViewPr>
      <p:guideLst>
        <p:guide orient="horz" pos="2160"/>
        <p:guide pos="2880"/>
      </p:guideLst>
    </p:cSldViewPr>
  </p:slideViewPr>
  <p:notesTextViewPr>
    <p:cViewPr>
      <p:scale>
        <a:sx n="100" d="100"/>
        <a:sy n="100" d="100"/>
      </p:scale>
      <p:origin x="0" y="0"/>
    </p:cViewPr>
  </p:notesTextViewPr>
  <p:notesViewPr>
    <p:cSldViewPr>
      <p:cViewPr>
        <p:scale>
          <a:sx n="1" d="2"/>
          <a:sy n="1" d="2"/>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921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921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21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921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921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7DB156B-B966-43AC-8E67-96234C23AD4C}" type="slidenum">
              <a:rPr lang="ru-RU"/>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23850" y="1439863"/>
            <a:ext cx="6048375" cy="1109662"/>
          </a:xfrm>
        </p:spPr>
        <p:txBody>
          <a:bodyPr/>
          <a:lstStyle>
            <a:lvl1pPr>
              <a:defRPr sz="3200" b="1">
                <a:solidFill>
                  <a:schemeClr val="bg1"/>
                </a:solidFill>
              </a:defRPr>
            </a:lvl1pPr>
          </a:lstStyle>
          <a:p>
            <a:r>
              <a:rPr lang="ru-RU"/>
              <a:t>Click to edit Master title style</a:t>
            </a:r>
          </a:p>
        </p:txBody>
      </p:sp>
      <p:sp>
        <p:nvSpPr>
          <p:cNvPr id="5123" name="Rectangle 3"/>
          <p:cNvSpPr>
            <a:spLocks noGrp="1" noChangeArrowheads="1"/>
          </p:cNvSpPr>
          <p:nvPr>
            <p:ph type="subTitle" idx="1"/>
          </p:nvPr>
        </p:nvSpPr>
        <p:spPr>
          <a:xfrm>
            <a:off x="323850" y="2300288"/>
            <a:ext cx="6048375" cy="696912"/>
          </a:xfrm>
        </p:spPr>
        <p:txBody>
          <a:bodyPr/>
          <a:lstStyle>
            <a:lvl1pPr marL="0" indent="0">
              <a:buFontTx/>
              <a:buNone/>
              <a:defRPr sz="2400" b="1">
                <a:solidFill>
                  <a:schemeClr val="bg1"/>
                </a:solidFill>
              </a:defRPr>
            </a:lvl1pPr>
          </a:lstStyle>
          <a:p>
            <a:r>
              <a:rPr lang="ru-RU"/>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910388" y="1844675"/>
            <a:ext cx="1909762" cy="46069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1176338" y="1844675"/>
            <a:ext cx="5581650" cy="46069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1176338" y="2420938"/>
            <a:ext cx="3744912" cy="4030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5073650" y="2420938"/>
            <a:ext cx="3746500" cy="4030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7450" y="1844675"/>
            <a:ext cx="6553200" cy="508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Click to edit Master title style</a:t>
            </a:r>
          </a:p>
        </p:txBody>
      </p:sp>
      <p:sp>
        <p:nvSpPr>
          <p:cNvPr id="1032" name="Rectangle 8"/>
          <p:cNvSpPr>
            <a:spLocks noChangeArrowheads="1"/>
          </p:cNvSpPr>
          <p:nvPr/>
        </p:nvSpPr>
        <p:spPr bwMode="auto">
          <a:xfrm>
            <a:off x="0" y="5516563"/>
            <a:ext cx="9144000" cy="1341437"/>
          </a:xfrm>
          <a:prstGeom prst="rect">
            <a:avLst/>
          </a:prstGeom>
          <a:gradFill rotWithShape="1">
            <a:gsLst>
              <a:gs pos="0">
                <a:srgbClr val="765E2F">
                  <a:alpha val="0"/>
                </a:srgbClr>
              </a:gs>
              <a:gs pos="100000">
                <a:schemeClr val="folHlink"/>
              </a:gs>
            </a:gsLst>
            <a:lin ang="5400000" scaled="1"/>
          </a:gradFill>
          <a:ln w="9525">
            <a:noFill/>
            <a:miter lim="800000"/>
            <a:headEnd/>
            <a:tailEnd/>
          </a:ln>
          <a:effectLst/>
        </p:spPr>
        <p:txBody>
          <a:bodyPr wrap="none" anchor="ctr"/>
          <a:lstStyle/>
          <a:p>
            <a:pPr algn="ctr"/>
            <a:endParaRPr lang="uk-UA"/>
          </a:p>
        </p:txBody>
      </p:sp>
      <p:sp>
        <p:nvSpPr>
          <p:cNvPr id="1027" name="Rectangle 3"/>
          <p:cNvSpPr>
            <a:spLocks noGrp="1" noChangeArrowheads="1"/>
          </p:cNvSpPr>
          <p:nvPr>
            <p:ph type="body" idx="1"/>
          </p:nvPr>
        </p:nvSpPr>
        <p:spPr bwMode="auto">
          <a:xfrm>
            <a:off x="1176338" y="2420938"/>
            <a:ext cx="7643812" cy="4030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3600">
          <a:solidFill>
            <a:schemeClr val="accent1"/>
          </a:solidFill>
          <a:latin typeface="+mj-lt"/>
          <a:ea typeface="+mj-ea"/>
          <a:cs typeface="+mj-cs"/>
        </a:defRPr>
      </a:lvl1pPr>
      <a:lvl2pPr algn="l" rtl="0" fontAlgn="base">
        <a:spcBef>
          <a:spcPct val="0"/>
        </a:spcBef>
        <a:spcAft>
          <a:spcPct val="0"/>
        </a:spcAft>
        <a:defRPr sz="3600">
          <a:solidFill>
            <a:schemeClr val="accent1"/>
          </a:solidFill>
          <a:latin typeface="Arial" charset="0"/>
        </a:defRPr>
      </a:lvl2pPr>
      <a:lvl3pPr algn="l" rtl="0" fontAlgn="base">
        <a:spcBef>
          <a:spcPct val="0"/>
        </a:spcBef>
        <a:spcAft>
          <a:spcPct val="0"/>
        </a:spcAft>
        <a:defRPr sz="3600">
          <a:solidFill>
            <a:schemeClr val="accent1"/>
          </a:solidFill>
          <a:latin typeface="Arial" charset="0"/>
        </a:defRPr>
      </a:lvl3pPr>
      <a:lvl4pPr algn="l" rtl="0" fontAlgn="base">
        <a:spcBef>
          <a:spcPct val="0"/>
        </a:spcBef>
        <a:spcAft>
          <a:spcPct val="0"/>
        </a:spcAft>
        <a:defRPr sz="3600">
          <a:solidFill>
            <a:schemeClr val="accent1"/>
          </a:solidFill>
          <a:latin typeface="Arial" charset="0"/>
        </a:defRPr>
      </a:lvl4pPr>
      <a:lvl5pPr algn="l" rtl="0" fontAlgn="base">
        <a:spcBef>
          <a:spcPct val="0"/>
        </a:spcBef>
        <a:spcAft>
          <a:spcPct val="0"/>
        </a:spcAft>
        <a:defRPr sz="3600">
          <a:solidFill>
            <a:schemeClr val="accent1"/>
          </a:solidFill>
          <a:latin typeface="Arial" charset="0"/>
        </a:defRPr>
      </a:lvl5pPr>
      <a:lvl6pPr marL="457200" algn="l" rtl="0" fontAlgn="base">
        <a:spcBef>
          <a:spcPct val="0"/>
        </a:spcBef>
        <a:spcAft>
          <a:spcPct val="0"/>
        </a:spcAft>
        <a:defRPr sz="3600">
          <a:solidFill>
            <a:schemeClr val="accent1"/>
          </a:solidFill>
          <a:latin typeface="Arial" charset="0"/>
        </a:defRPr>
      </a:lvl6pPr>
      <a:lvl7pPr marL="914400" algn="l" rtl="0" fontAlgn="base">
        <a:spcBef>
          <a:spcPct val="0"/>
        </a:spcBef>
        <a:spcAft>
          <a:spcPct val="0"/>
        </a:spcAft>
        <a:defRPr sz="3600">
          <a:solidFill>
            <a:schemeClr val="accent1"/>
          </a:solidFill>
          <a:latin typeface="Arial" charset="0"/>
        </a:defRPr>
      </a:lvl7pPr>
      <a:lvl8pPr marL="1371600" algn="l" rtl="0" fontAlgn="base">
        <a:spcBef>
          <a:spcPct val="0"/>
        </a:spcBef>
        <a:spcAft>
          <a:spcPct val="0"/>
        </a:spcAft>
        <a:defRPr sz="3600">
          <a:solidFill>
            <a:schemeClr val="accent1"/>
          </a:solidFill>
          <a:latin typeface="Arial" charset="0"/>
        </a:defRPr>
      </a:lvl8pPr>
      <a:lvl9pPr marL="1828800" algn="l" rtl="0" fontAlgn="base">
        <a:spcBef>
          <a:spcPct val="0"/>
        </a:spcBef>
        <a:spcAft>
          <a:spcPct val="0"/>
        </a:spcAft>
        <a:defRPr sz="3600">
          <a:solidFill>
            <a:schemeClr val="accent1"/>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b="1">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a:xfrm>
            <a:off x="214282" y="3000372"/>
            <a:ext cx="5072098" cy="1643074"/>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0" y="1752580"/>
            <a:ext cx="6929454" cy="100013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Title 3"/>
          <p:cNvSpPr>
            <a:spLocks noGrp="1"/>
          </p:cNvSpPr>
          <p:nvPr>
            <p:ph type="ctrTitle"/>
          </p:nvPr>
        </p:nvSpPr>
        <p:spPr>
          <a:xfrm>
            <a:off x="-47615" y="1714488"/>
            <a:ext cx="6834193" cy="1109662"/>
          </a:xfrm>
        </p:spPr>
        <p:txBody>
          <a:bodyPr/>
          <a:lstStyle/>
          <a:p>
            <a:pPr algn="ctr"/>
            <a:r>
              <a:rPr lang="en-IN" dirty="0" smtClean="0">
                <a:effectLst>
                  <a:outerShdw blurRad="38100" dist="38100" dir="2700000" algn="tl">
                    <a:srgbClr val="000000">
                      <a:alpha val="43137"/>
                    </a:srgbClr>
                  </a:outerShdw>
                </a:effectLst>
                <a:latin typeface="Georgia" pitchFamily="18" charset="0"/>
                <a:ea typeface="Batang" pitchFamily="18" charset="-127"/>
              </a:rPr>
              <a:t>THE STORY OF </a:t>
            </a:r>
            <a:r>
              <a:rPr lang="en-IN" dirty="0" smtClean="0">
                <a:effectLst>
                  <a:outerShdw blurRad="38100" dist="38100" dir="2700000" algn="tl">
                    <a:srgbClr val="000000">
                      <a:alpha val="43137"/>
                    </a:srgbClr>
                  </a:outerShdw>
                </a:effectLst>
                <a:latin typeface="Georgia" pitchFamily="18" charset="0"/>
                <a:ea typeface="Batang" pitchFamily="18" charset="-127"/>
              </a:rPr>
              <a:t>TWO FREINDS </a:t>
            </a:r>
            <a:br>
              <a:rPr lang="en-IN" dirty="0" smtClean="0">
                <a:effectLst>
                  <a:outerShdw blurRad="38100" dist="38100" dir="2700000" algn="tl">
                    <a:srgbClr val="000000">
                      <a:alpha val="43137"/>
                    </a:srgbClr>
                  </a:outerShdw>
                </a:effectLst>
                <a:latin typeface="Georgia" pitchFamily="18" charset="0"/>
                <a:ea typeface="Batang" pitchFamily="18" charset="-127"/>
              </a:rPr>
            </a:br>
            <a:r>
              <a:rPr lang="en-IN" sz="2400" dirty="0" smtClean="0">
                <a:effectLst>
                  <a:outerShdw blurRad="38100" dist="38100" dir="2700000" algn="tl">
                    <a:srgbClr val="000000">
                      <a:alpha val="43137"/>
                    </a:srgbClr>
                  </a:outerShdw>
                </a:effectLst>
                <a:latin typeface="Georgia" pitchFamily="18" charset="0"/>
                <a:ea typeface="Batang" pitchFamily="18" charset="-127"/>
              </a:rPr>
              <a:t>IN </a:t>
            </a:r>
            <a:r>
              <a:rPr lang="en-IN" sz="2400" dirty="0" smtClean="0">
                <a:effectLst>
                  <a:outerShdw blurRad="38100" dist="38100" dir="2700000" algn="tl">
                    <a:srgbClr val="000000">
                      <a:alpha val="43137"/>
                    </a:srgbClr>
                  </a:outerShdw>
                </a:effectLst>
                <a:latin typeface="Georgia" pitchFamily="18" charset="0"/>
                <a:ea typeface="Batang" pitchFamily="18" charset="-127"/>
              </a:rPr>
              <a:t>THE </a:t>
            </a:r>
            <a:r>
              <a:rPr lang="en-IN" sz="2400" dirty="0" smtClean="0">
                <a:effectLst>
                  <a:outerShdw blurRad="38100" dist="38100" dir="2700000" algn="tl">
                    <a:srgbClr val="000000">
                      <a:alpha val="43137"/>
                    </a:srgbClr>
                  </a:outerShdw>
                </a:effectLst>
                <a:latin typeface="Georgia" pitchFamily="18" charset="0"/>
                <a:ea typeface="Batang" pitchFamily="18" charset="-127"/>
              </a:rPr>
              <a:t>LIGHT OF </a:t>
            </a:r>
            <a:r>
              <a:rPr lang="en-IN" sz="2400" dirty="0" smtClean="0">
                <a:effectLst>
                  <a:outerShdw blurRad="38100" dist="38100" dir="2700000" algn="tl">
                    <a:srgbClr val="000000">
                      <a:alpha val="43137"/>
                    </a:srgbClr>
                  </a:outerShdw>
                </a:effectLst>
                <a:latin typeface="Georgia" pitchFamily="18" charset="0"/>
                <a:ea typeface="Batang" pitchFamily="18" charset="-127"/>
              </a:rPr>
              <a:t>SURATHUL KAHF</a:t>
            </a:r>
            <a:endParaRPr lang="en-IN" sz="2400" dirty="0">
              <a:effectLst>
                <a:outerShdw blurRad="38100" dist="38100" dir="2700000" algn="tl">
                  <a:srgbClr val="000000">
                    <a:alpha val="43137"/>
                  </a:srgbClr>
                </a:outerShdw>
              </a:effectLst>
              <a:latin typeface="Georgia" pitchFamily="18" charset="0"/>
              <a:ea typeface="Batang" pitchFamily="18" charset="-127"/>
            </a:endParaRPr>
          </a:p>
        </p:txBody>
      </p:sp>
      <p:pic>
        <p:nvPicPr>
          <p:cNvPr id="6" name="Picture 5" descr="College Logo.jpg"/>
          <p:cNvPicPr>
            <a:picLocks noChangeAspect="1"/>
          </p:cNvPicPr>
          <p:nvPr/>
        </p:nvPicPr>
        <p:blipFill>
          <a:blip r:embed="rId2"/>
          <a:stretch>
            <a:fillRect/>
          </a:stretch>
        </p:blipFill>
        <p:spPr>
          <a:xfrm>
            <a:off x="71406" y="571480"/>
            <a:ext cx="778137" cy="944880"/>
          </a:xfrm>
          <a:prstGeom prst="rect">
            <a:avLst/>
          </a:prstGeom>
        </p:spPr>
      </p:pic>
      <p:pic>
        <p:nvPicPr>
          <p:cNvPr id="7" name="Picture 6" descr="Founder.jpg"/>
          <p:cNvPicPr>
            <a:picLocks noChangeAspect="1"/>
          </p:cNvPicPr>
          <p:nvPr/>
        </p:nvPicPr>
        <p:blipFill>
          <a:blip r:embed="rId3"/>
          <a:stretch>
            <a:fillRect/>
          </a:stretch>
        </p:blipFill>
        <p:spPr>
          <a:xfrm>
            <a:off x="928662" y="571480"/>
            <a:ext cx="790687" cy="960120"/>
          </a:xfrm>
          <a:prstGeom prst="rect">
            <a:avLst/>
          </a:prstGeom>
        </p:spPr>
      </p:pic>
      <p:sp>
        <p:nvSpPr>
          <p:cNvPr id="8" name="Rectangle 7"/>
          <p:cNvSpPr/>
          <p:nvPr/>
        </p:nvSpPr>
        <p:spPr>
          <a:xfrm>
            <a:off x="0" y="-24"/>
            <a:ext cx="8929718" cy="1292662"/>
          </a:xfrm>
          <a:prstGeom prst="rect">
            <a:avLst/>
          </a:prstGeom>
        </p:spPr>
        <p:txBody>
          <a:bodyPr wrap="square">
            <a:spAutoFit/>
          </a:bodyPr>
          <a:lstStyle/>
          <a:p>
            <a:pPr algn="ctr"/>
            <a:r>
              <a:rPr lang="en-IN" sz="3000" b="1" dirty="0" err="1" smtClean="0">
                <a:solidFill>
                  <a:schemeClr val="bg1"/>
                </a:solidFill>
                <a:latin typeface="Bookman Old Style" pitchFamily="18" charset="0"/>
              </a:rPr>
              <a:t>Hajee</a:t>
            </a:r>
            <a:r>
              <a:rPr lang="en-IN" sz="3000" b="1" dirty="0" smtClean="0">
                <a:solidFill>
                  <a:schemeClr val="bg1"/>
                </a:solidFill>
                <a:latin typeface="Bookman Old Style" pitchFamily="18" charset="0"/>
              </a:rPr>
              <a:t> </a:t>
            </a:r>
            <a:r>
              <a:rPr lang="en-IN" sz="3000" b="1" dirty="0" err="1" smtClean="0">
                <a:solidFill>
                  <a:schemeClr val="bg1"/>
                </a:solidFill>
                <a:latin typeface="Bookman Old Style" pitchFamily="18" charset="0"/>
              </a:rPr>
              <a:t>Karutha</a:t>
            </a:r>
            <a:r>
              <a:rPr lang="en-IN" sz="3000" b="1" dirty="0" smtClean="0">
                <a:solidFill>
                  <a:schemeClr val="bg1"/>
                </a:solidFill>
                <a:latin typeface="Bookman Old Style" pitchFamily="18" charset="0"/>
              </a:rPr>
              <a:t> </a:t>
            </a:r>
            <a:r>
              <a:rPr lang="en-IN" sz="3000" b="1" dirty="0" err="1" smtClean="0">
                <a:solidFill>
                  <a:schemeClr val="bg1"/>
                </a:solidFill>
                <a:latin typeface="Bookman Old Style" pitchFamily="18" charset="0"/>
              </a:rPr>
              <a:t>Rowther</a:t>
            </a:r>
            <a:r>
              <a:rPr lang="en-IN" sz="3000" dirty="0" smtClean="0">
                <a:solidFill>
                  <a:schemeClr val="bg1"/>
                </a:solidFill>
                <a:latin typeface="Bookman Old Style" pitchFamily="18" charset="0"/>
              </a:rPr>
              <a:t> </a:t>
            </a:r>
            <a:r>
              <a:rPr lang="en-IN" sz="3000" b="1" dirty="0" err="1" smtClean="0">
                <a:solidFill>
                  <a:schemeClr val="bg1"/>
                </a:solidFill>
                <a:latin typeface="Bookman Old Style" pitchFamily="18" charset="0"/>
              </a:rPr>
              <a:t>Howdia</a:t>
            </a:r>
            <a:r>
              <a:rPr lang="en-IN" sz="3000" b="1" dirty="0" smtClean="0">
                <a:solidFill>
                  <a:schemeClr val="bg1"/>
                </a:solidFill>
                <a:latin typeface="Bookman Old Style" pitchFamily="18" charset="0"/>
              </a:rPr>
              <a:t> College (Autonomous) </a:t>
            </a:r>
          </a:p>
          <a:p>
            <a:pPr algn="ctr"/>
            <a:r>
              <a:rPr lang="en-IN" sz="1800" dirty="0" err="1" smtClean="0">
                <a:solidFill>
                  <a:schemeClr val="bg1"/>
                </a:solidFill>
                <a:latin typeface="Bookman Old Style" pitchFamily="18" charset="0"/>
              </a:rPr>
              <a:t>Uthamapalayam</a:t>
            </a:r>
            <a:r>
              <a:rPr lang="en-IN" sz="1800" dirty="0" smtClean="0">
                <a:solidFill>
                  <a:schemeClr val="bg1"/>
                </a:solidFill>
                <a:latin typeface="Bookman Old Style" pitchFamily="18" charset="0"/>
              </a:rPr>
              <a:t>. 625 533  </a:t>
            </a:r>
            <a:r>
              <a:rPr lang="en-IN" sz="1800" dirty="0" err="1" smtClean="0">
                <a:solidFill>
                  <a:schemeClr val="bg1"/>
                </a:solidFill>
                <a:latin typeface="Bookman Old Style" pitchFamily="18" charset="0"/>
              </a:rPr>
              <a:t>Theni</a:t>
            </a:r>
            <a:r>
              <a:rPr lang="en-IN" sz="1800" dirty="0" smtClean="0">
                <a:solidFill>
                  <a:schemeClr val="bg1"/>
                </a:solidFill>
                <a:latin typeface="Bookman Old Style" pitchFamily="18" charset="0"/>
              </a:rPr>
              <a:t> District.</a:t>
            </a:r>
            <a:endParaRPr lang="en-IN" sz="1800" dirty="0">
              <a:solidFill>
                <a:schemeClr val="bg1"/>
              </a:solidFill>
              <a:latin typeface="Bookman Old Style" pitchFamily="18" charset="0"/>
            </a:endParaRPr>
          </a:p>
        </p:txBody>
      </p:sp>
      <p:sp>
        <p:nvSpPr>
          <p:cNvPr id="10" name="Rectangle 8"/>
          <p:cNvSpPr txBox="1">
            <a:spLocks noChangeArrowheads="1"/>
          </p:cNvSpPr>
          <p:nvPr/>
        </p:nvSpPr>
        <p:spPr>
          <a:xfrm>
            <a:off x="142844" y="3143248"/>
            <a:ext cx="5286380" cy="1214446"/>
          </a:xfrm>
          <a:prstGeom prst="rect">
            <a:avLst/>
          </a:prstGeom>
          <a:noFill/>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Font typeface="Arial" pitchFamily="34" charset="0"/>
              <a:buNone/>
            </a:pPr>
            <a:r>
              <a:rPr lang="en-US" sz="2000" b="1" dirty="0" smtClean="0">
                <a:solidFill>
                  <a:srgbClr val="C00000"/>
                </a:solidFill>
                <a:latin typeface="Times New Roman" pitchFamily="18" charset="0"/>
                <a:cs typeface="Times New Roman" pitchFamily="18" charset="0"/>
              </a:rPr>
              <a:t>Mr. A. </a:t>
            </a:r>
            <a:r>
              <a:rPr lang="en-US" sz="2000" b="1" dirty="0" err="1" smtClean="0">
                <a:solidFill>
                  <a:srgbClr val="C00000"/>
                </a:solidFill>
                <a:latin typeface="Times New Roman" pitchFamily="18" charset="0"/>
                <a:cs typeface="Times New Roman" pitchFamily="18" charset="0"/>
              </a:rPr>
              <a:t>Ahamed</a:t>
            </a:r>
            <a:r>
              <a:rPr lang="en-US" sz="2000" b="1" dirty="0" smtClean="0">
                <a:solidFill>
                  <a:srgbClr val="C00000"/>
                </a:solidFill>
                <a:latin typeface="Times New Roman" pitchFamily="18" charset="0"/>
                <a:cs typeface="Times New Roman" pitchFamily="18" charset="0"/>
              </a:rPr>
              <a:t> </a:t>
            </a:r>
            <a:r>
              <a:rPr lang="en-US" sz="2000" b="1" dirty="0" err="1" smtClean="0">
                <a:solidFill>
                  <a:srgbClr val="C00000"/>
                </a:solidFill>
                <a:latin typeface="Times New Roman" pitchFamily="18" charset="0"/>
                <a:cs typeface="Times New Roman" pitchFamily="18" charset="0"/>
              </a:rPr>
              <a:t>Faize</a:t>
            </a:r>
            <a:r>
              <a:rPr lang="en-US" sz="1800" dirty="0" smtClean="0">
                <a:solidFill>
                  <a:srgbClr val="C00000"/>
                </a:solidFill>
                <a:latin typeface="Times New Roman" pitchFamily="18" charset="0"/>
                <a:cs typeface="Times New Roman" pitchFamily="18" charset="0"/>
              </a:rPr>
              <a:t> </a:t>
            </a:r>
            <a:r>
              <a:rPr lang="en-US" sz="1200" dirty="0" smtClean="0">
                <a:solidFill>
                  <a:srgbClr val="C00000"/>
                </a:solidFill>
                <a:latin typeface="Times New Roman" pitchFamily="18" charset="0"/>
                <a:cs typeface="Times New Roman" pitchFamily="18" charset="0"/>
              </a:rPr>
              <a:t>M.A., </a:t>
            </a:r>
            <a:r>
              <a:rPr lang="en-US" sz="1200" dirty="0" err="1" smtClean="0">
                <a:solidFill>
                  <a:srgbClr val="C00000"/>
                </a:solidFill>
                <a:latin typeface="Times New Roman" pitchFamily="18" charset="0"/>
                <a:cs typeface="Times New Roman" pitchFamily="18" charset="0"/>
              </a:rPr>
              <a:t>M.Phil</a:t>
            </a:r>
            <a:endParaRPr lang="en-US" sz="1200" dirty="0" smtClean="0">
              <a:solidFill>
                <a:srgbClr val="C00000"/>
              </a:solidFill>
              <a:latin typeface="Times New Roman" pitchFamily="18" charset="0"/>
              <a:cs typeface="Times New Roman" pitchFamily="18" charset="0"/>
            </a:endParaRPr>
          </a:p>
          <a:p>
            <a:pPr marL="0" indent="0" algn="ctr">
              <a:spcBef>
                <a:spcPts val="0"/>
              </a:spcBef>
              <a:buFont typeface="Arial" pitchFamily="34" charset="0"/>
              <a:buNone/>
            </a:pPr>
            <a:r>
              <a:rPr lang="en-US" sz="1600" dirty="0" smtClean="0">
                <a:solidFill>
                  <a:srgbClr val="C00000"/>
                </a:solidFill>
                <a:latin typeface="Times New Roman" pitchFamily="18" charset="0"/>
                <a:cs typeface="Times New Roman" pitchFamily="18" charset="0"/>
              </a:rPr>
              <a:t>Assistant Professor of Arabic, </a:t>
            </a:r>
          </a:p>
          <a:p>
            <a:pPr marL="0" indent="0" algn="ctr">
              <a:spcBef>
                <a:spcPts val="0"/>
              </a:spcBef>
              <a:buFont typeface="Arial" pitchFamily="34" charset="0"/>
              <a:buNone/>
            </a:pPr>
            <a:r>
              <a:rPr lang="en-US" sz="1600" dirty="0" err="1" smtClean="0">
                <a:solidFill>
                  <a:srgbClr val="C00000"/>
                </a:solidFill>
                <a:latin typeface="Times New Roman" pitchFamily="18" charset="0"/>
                <a:cs typeface="Times New Roman" pitchFamily="18" charset="0"/>
              </a:rPr>
              <a:t>Hajee</a:t>
            </a:r>
            <a:r>
              <a:rPr lang="en-US" sz="1600" dirty="0" smtClean="0">
                <a:solidFill>
                  <a:srgbClr val="C00000"/>
                </a:solidFill>
                <a:latin typeface="Times New Roman" pitchFamily="18" charset="0"/>
                <a:cs typeface="Times New Roman" pitchFamily="18" charset="0"/>
              </a:rPr>
              <a:t> </a:t>
            </a:r>
            <a:r>
              <a:rPr lang="en-US" sz="1600" dirty="0" err="1" smtClean="0">
                <a:solidFill>
                  <a:srgbClr val="C00000"/>
                </a:solidFill>
                <a:latin typeface="Times New Roman" pitchFamily="18" charset="0"/>
                <a:cs typeface="Times New Roman" pitchFamily="18" charset="0"/>
              </a:rPr>
              <a:t>Karutha</a:t>
            </a:r>
            <a:r>
              <a:rPr lang="en-US" sz="1600" dirty="0" smtClean="0">
                <a:solidFill>
                  <a:srgbClr val="C00000"/>
                </a:solidFill>
                <a:latin typeface="Times New Roman" pitchFamily="18" charset="0"/>
                <a:cs typeface="Times New Roman" pitchFamily="18" charset="0"/>
              </a:rPr>
              <a:t> </a:t>
            </a:r>
            <a:r>
              <a:rPr lang="en-US" sz="1600" dirty="0" err="1" smtClean="0">
                <a:solidFill>
                  <a:srgbClr val="C00000"/>
                </a:solidFill>
                <a:latin typeface="Times New Roman" pitchFamily="18" charset="0"/>
                <a:cs typeface="Times New Roman" pitchFamily="18" charset="0"/>
              </a:rPr>
              <a:t>Rowther</a:t>
            </a:r>
            <a:r>
              <a:rPr lang="en-US" sz="1600" dirty="0" smtClean="0">
                <a:solidFill>
                  <a:srgbClr val="C00000"/>
                </a:solidFill>
                <a:latin typeface="Times New Roman" pitchFamily="18" charset="0"/>
                <a:cs typeface="Times New Roman" pitchFamily="18" charset="0"/>
              </a:rPr>
              <a:t>  </a:t>
            </a:r>
            <a:r>
              <a:rPr lang="en-US" sz="1600" dirty="0" err="1" smtClean="0">
                <a:solidFill>
                  <a:srgbClr val="C00000"/>
                </a:solidFill>
                <a:latin typeface="Times New Roman" pitchFamily="18" charset="0"/>
                <a:cs typeface="Times New Roman" pitchFamily="18" charset="0"/>
              </a:rPr>
              <a:t>Howdia</a:t>
            </a:r>
            <a:r>
              <a:rPr lang="en-US" sz="1600" dirty="0" smtClean="0">
                <a:solidFill>
                  <a:srgbClr val="C00000"/>
                </a:solidFill>
                <a:latin typeface="Times New Roman" pitchFamily="18" charset="0"/>
                <a:cs typeface="Times New Roman" pitchFamily="18" charset="0"/>
              </a:rPr>
              <a:t> College (</a:t>
            </a:r>
            <a:r>
              <a:rPr lang="en-US" sz="1600" dirty="0" err="1" smtClean="0">
                <a:solidFill>
                  <a:srgbClr val="C00000"/>
                </a:solidFill>
                <a:latin typeface="Times New Roman" pitchFamily="18" charset="0"/>
                <a:cs typeface="Times New Roman" pitchFamily="18" charset="0"/>
              </a:rPr>
              <a:t>Autonomus</a:t>
            </a:r>
            <a:r>
              <a:rPr lang="en-US" sz="1600" dirty="0" smtClean="0">
                <a:solidFill>
                  <a:srgbClr val="C00000"/>
                </a:solidFill>
                <a:latin typeface="Times New Roman" pitchFamily="18" charset="0"/>
                <a:cs typeface="Times New Roman" pitchFamily="18" charset="0"/>
              </a:rPr>
              <a:t>) </a:t>
            </a:r>
            <a:r>
              <a:rPr lang="en-US" sz="1600" dirty="0" err="1" smtClean="0">
                <a:solidFill>
                  <a:srgbClr val="C00000"/>
                </a:solidFill>
                <a:latin typeface="Times New Roman" pitchFamily="18" charset="0"/>
                <a:cs typeface="Times New Roman" pitchFamily="18" charset="0"/>
              </a:rPr>
              <a:t>Uthamapalayam</a:t>
            </a:r>
            <a:r>
              <a:rPr lang="en-US" sz="1600" dirty="0" smtClean="0">
                <a:solidFill>
                  <a:srgbClr val="C00000"/>
                </a:solidFill>
                <a:latin typeface="Times New Roman" pitchFamily="18" charset="0"/>
                <a:cs typeface="Times New Roman" pitchFamily="18" charset="0"/>
              </a:rPr>
              <a:t>.</a:t>
            </a:r>
          </a:p>
          <a:p>
            <a:pPr marL="0" indent="0" algn="ctr">
              <a:spcBef>
                <a:spcPts val="0"/>
              </a:spcBef>
              <a:buFont typeface="Arial" pitchFamily="34" charset="0"/>
              <a:buNone/>
            </a:pPr>
            <a:r>
              <a:rPr lang="en-US" sz="1600" dirty="0" smtClean="0">
                <a:solidFill>
                  <a:srgbClr val="C00000"/>
                </a:solidFill>
                <a:latin typeface="Times New Roman" pitchFamily="18" charset="0"/>
                <a:cs typeface="Times New Roman" pitchFamily="18" charset="0"/>
              </a:rPr>
              <a:t>Blog ID: www.sathaki90.blogspot.com</a:t>
            </a:r>
            <a:endParaRPr lang="ru-RU" sz="16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285720" y="2538459"/>
            <a:ext cx="8534430" cy="4105251"/>
          </a:xfrm>
        </p:spPr>
        <p:txBody>
          <a:bodyPr/>
          <a:lstStyle/>
          <a:p>
            <a:pPr algn="just">
              <a:spcBef>
                <a:spcPts val="1000"/>
              </a:spcBef>
              <a:buNone/>
            </a:pPr>
            <a:r>
              <a:rPr lang="en-IN" dirty="0" smtClean="0">
                <a:latin typeface="Book Antiqua" pitchFamily="18" charset="0"/>
              </a:rPr>
              <a:t>	</a:t>
            </a:r>
            <a:r>
              <a:rPr lang="en-IN" dirty="0" smtClean="0">
                <a:latin typeface="Book Antiqua" pitchFamily="18" charset="0"/>
              </a:rPr>
              <a:t>	Long </a:t>
            </a:r>
            <a:r>
              <a:rPr lang="en-IN" dirty="0" smtClean="0">
                <a:latin typeface="Book Antiqua" pitchFamily="18" charset="0"/>
              </a:rPr>
              <a:t>story short, and bottom-line: a wealthy person begins to slowly think/believe that his wealth will last forever, and that Allah has given him so much  in this world because He is pleased with him.</a:t>
            </a:r>
          </a:p>
          <a:p>
            <a:pPr algn="just">
              <a:spcBef>
                <a:spcPts val="1000"/>
              </a:spcBef>
              <a:buNone/>
            </a:pPr>
            <a:r>
              <a:rPr lang="en-IN" dirty="0" smtClean="0">
                <a:latin typeface="Book Antiqua" pitchFamily="18" charset="0"/>
              </a:rPr>
              <a:t>	 </a:t>
            </a:r>
            <a:r>
              <a:rPr lang="en-IN" dirty="0" smtClean="0">
                <a:latin typeface="Book Antiqua" pitchFamily="18" charset="0"/>
              </a:rPr>
              <a:t>	As </a:t>
            </a:r>
            <a:r>
              <a:rPr lang="en-IN" dirty="0" smtClean="0">
                <a:latin typeface="Book Antiqua" pitchFamily="18" charset="0"/>
              </a:rPr>
              <a:t>the test commenced, the man who owned the two fertile, yield-producing gardens (I will call him “Mr Rich Guy” from now on) started enjoying the fruits of his land</a:t>
            </a:r>
            <a:r>
              <a:rPr lang="en-IN" dirty="0" smtClean="0">
                <a:latin typeface="Book Antiqua" pitchFamily="18" charset="0"/>
              </a:rPr>
              <a:t>:</a:t>
            </a:r>
            <a:endParaRPr lang="en-IN" dirty="0">
              <a:latin typeface="Book Antiqu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285720" y="2571744"/>
            <a:ext cx="8534430" cy="4176665"/>
          </a:xfrm>
        </p:spPr>
        <p:txBody>
          <a:bodyPr/>
          <a:lstStyle/>
          <a:p>
            <a:pPr algn="just">
              <a:spcBef>
                <a:spcPts val="1000"/>
              </a:spcBef>
              <a:buNone/>
            </a:pPr>
            <a:r>
              <a:rPr lang="en-IN" dirty="0" smtClean="0">
                <a:latin typeface="Book Antiqua" pitchFamily="18" charset="0"/>
              </a:rPr>
              <a:t>	</a:t>
            </a:r>
            <a:r>
              <a:rPr lang="en-IN" dirty="0" smtClean="0">
                <a:latin typeface="Book Antiqua" pitchFamily="18" charset="0"/>
              </a:rPr>
              <a:t>	</a:t>
            </a:r>
            <a:r>
              <a:rPr lang="en-IN" dirty="0" err="1" smtClean="0">
                <a:latin typeface="Book Antiqua" pitchFamily="18" charset="0"/>
              </a:rPr>
              <a:t>وَكَانَ</a:t>
            </a:r>
            <a:r>
              <a:rPr lang="en-IN" dirty="0" smtClean="0">
                <a:latin typeface="Book Antiqua" pitchFamily="18" charset="0"/>
              </a:rPr>
              <a:t> </a:t>
            </a:r>
            <a:r>
              <a:rPr lang="en-IN" dirty="0" err="1" smtClean="0">
                <a:latin typeface="Book Antiqua" pitchFamily="18" charset="0"/>
              </a:rPr>
              <a:t>لَهُ</a:t>
            </a:r>
            <a:r>
              <a:rPr lang="en-IN" dirty="0" smtClean="0">
                <a:latin typeface="Book Antiqua" pitchFamily="18" charset="0"/>
              </a:rPr>
              <a:t> </a:t>
            </a:r>
            <a:r>
              <a:rPr lang="en-IN" dirty="0" err="1" smtClean="0">
                <a:latin typeface="Book Antiqua" pitchFamily="18" charset="0"/>
              </a:rPr>
              <a:t>ثَمَرٌ</a:t>
            </a:r>
            <a:r>
              <a:rPr lang="en-IN" dirty="0" smtClean="0">
                <a:latin typeface="Book Antiqua" pitchFamily="18" charset="0"/>
              </a:rPr>
              <a:t> </a:t>
            </a:r>
            <a:r>
              <a:rPr lang="en-IN" dirty="0" err="1" smtClean="0">
                <a:latin typeface="Book Antiqua" pitchFamily="18" charset="0"/>
              </a:rPr>
              <a:t>فَقَالَ</a:t>
            </a:r>
            <a:r>
              <a:rPr lang="en-IN" dirty="0" smtClean="0">
                <a:latin typeface="Book Antiqua" pitchFamily="18" charset="0"/>
              </a:rPr>
              <a:t> </a:t>
            </a:r>
            <a:r>
              <a:rPr lang="en-IN" dirty="0" err="1" smtClean="0">
                <a:latin typeface="Book Antiqua" pitchFamily="18" charset="0"/>
              </a:rPr>
              <a:t>لِصَاحِبِهِ</a:t>
            </a:r>
            <a:r>
              <a:rPr lang="en-IN" dirty="0" smtClean="0">
                <a:latin typeface="Book Antiqua" pitchFamily="18" charset="0"/>
              </a:rPr>
              <a:t> </a:t>
            </a:r>
            <a:r>
              <a:rPr lang="en-IN" dirty="0" err="1" smtClean="0">
                <a:latin typeface="Book Antiqua" pitchFamily="18" charset="0"/>
              </a:rPr>
              <a:t>وَهُوَ</a:t>
            </a:r>
            <a:r>
              <a:rPr lang="en-IN" dirty="0" smtClean="0">
                <a:latin typeface="Book Antiqua" pitchFamily="18" charset="0"/>
              </a:rPr>
              <a:t> </a:t>
            </a:r>
            <a:r>
              <a:rPr lang="en-IN" dirty="0" err="1" smtClean="0">
                <a:latin typeface="Book Antiqua" pitchFamily="18" charset="0"/>
              </a:rPr>
              <a:t>يُحَاوِرُهُ</a:t>
            </a:r>
            <a:r>
              <a:rPr lang="en-IN" dirty="0" smtClean="0">
                <a:latin typeface="Book Antiqua" pitchFamily="18" charset="0"/>
              </a:rPr>
              <a:t> </a:t>
            </a:r>
            <a:r>
              <a:rPr lang="en-IN" dirty="0" err="1" smtClean="0">
                <a:latin typeface="Book Antiqua" pitchFamily="18" charset="0"/>
              </a:rPr>
              <a:t>أَنَا</a:t>
            </a:r>
            <a:r>
              <a:rPr lang="en-IN" dirty="0" smtClean="0">
                <a:latin typeface="Book Antiqua" pitchFamily="18" charset="0"/>
              </a:rPr>
              <a:t> </a:t>
            </a:r>
            <a:r>
              <a:rPr lang="en-IN" dirty="0" err="1" smtClean="0">
                <a:latin typeface="Book Antiqua" pitchFamily="18" charset="0"/>
              </a:rPr>
              <a:t>أَكْثَرُ</a:t>
            </a:r>
            <a:r>
              <a:rPr lang="en-IN" dirty="0" smtClean="0">
                <a:latin typeface="Book Antiqua" pitchFamily="18" charset="0"/>
              </a:rPr>
              <a:t> </a:t>
            </a:r>
            <a:r>
              <a:rPr lang="en-IN" dirty="0" err="1" smtClean="0">
                <a:latin typeface="Book Antiqua" pitchFamily="18" charset="0"/>
              </a:rPr>
              <a:t>مِنكَ</a:t>
            </a:r>
            <a:r>
              <a:rPr lang="en-IN" dirty="0" smtClean="0">
                <a:latin typeface="Book Antiqua" pitchFamily="18" charset="0"/>
              </a:rPr>
              <a:t> </a:t>
            </a:r>
            <a:r>
              <a:rPr lang="en-IN" dirty="0" err="1" smtClean="0">
                <a:latin typeface="Book Antiqua" pitchFamily="18" charset="0"/>
              </a:rPr>
              <a:t>مَالًا</a:t>
            </a:r>
            <a:r>
              <a:rPr lang="en-IN" dirty="0" smtClean="0">
                <a:latin typeface="Book Antiqua" pitchFamily="18" charset="0"/>
              </a:rPr>
              <a:t> </a:t>
            </a:r>
            <a:r>
              <a:rPr lang="en-IN" dirty="0" err="1" smtClean="0">
                <a:latin typeface="Book Antiqua" pitchFamily="18" charset="0"/>
              </a:rPr>
              <a:t>وَأَعَزُّ</a:t>
            </a:r>
            <a:r>
              <a:rPr lang="en-IN" dirty="0" smtClean="0">
                <a:latin typeface="Book Antiqua" pitchFamily="18" charset="0"/>
              </a:rPr>
              <a:t> </a:t>
            </a:r>
            <a:r>
              <a:rPr lang="en-IN" dirty="0" err="1" smtClean="0">
                <a:latin typeface="Book Antiqua" pitchFamily="18" charset="0"/>
              </a:rPr>
              <a:t>نَفَرًا</a:t>
            </a:r>
            <a:endParaRPr lang="en-IN" dirty="0" smtClean="0">
              <a:latin typeface="Book Antiqua" pitchFamily="18" charset="0"/>
            </a:endParaRPr>
          </a:p>
          <a:p>
            <a:pPr algn="ctr">
              <a:spcBef>
                <a:spcPts val="1000"/>
              </a:spcBef>
              <a:buNone/>
            </a:pPr>
            <a:r>
              <a:rPr lang="en-IN" dirty="0" smtClean="0">
                <a:latin typeface="Book Antiqua" pitchFamily="18" charset="0"/>
              </a:rPr>
              <a:t>“</a:t>
            </a:r>
            <a:r>
              <a:rPr lang="en-IN" i="1" dirty="0" smtClean="0">
                <a:latin typeface="Book Antiqua" pitchFamily="18" charset="0"/>
              </a:rPr>
              <a:t>And he had fruit. And he said to his comrade, when he was speaking with him, </a:t>
            </a:r>
            <a:r>
              <a:rPr lang="en-IN" dirty="0" smtClean="0">
                <a:latin typeface="Book Antiqua" pitchFamily="18" charset="0"/>
              </a:rPr>
              <a:t>“</a:t>
            </a:r>
            <a:r>
              <a:rPr lang="en-IN" i="1" dirty="0" smtClean="0">
                <a:latin typeface="Book Antiqua" pitchFamily="18" charset="0"/>
              </a:rPr>
              <a:t>I am more than you in wealth, and stronger in respect of men“</a:t>
            </a:r>
            <a:r>
              <a:rPr lang="en-IN" dirty="0" smtClean="0">
                <a:latin typeface="Book Antiqua" pitchFamily="18" charset="0"/>
              </a:rPr>
              <a:t>. -” [18:34]</a:t>
            </a:r>
          </a:p>
          <a:p>
            <a:pPr algn="just">
              <a:spcBef>
                <a:spcPts val="1000"/>
              </a:spcBef>
              <a:buNone/>
            </a:pPr>
            <a:r>
              <a:rPr lang="en-IN" dirty="0" smtClean="0">
                <a:latin typeface="Book Antiqua" pitchFamily="18" charset="0"/>
              </a:rPr>
              <a:t>	</a:t>
            </a:r>
            <a:r>
              <a:rPr lang="en-IN" dirty="0" smtClean="0">
                <a:latin typeface="Book Antiqua" pitchFamily="18" charset="0"/>
              </a:rPr>
              <a:t>	The </a:t>
            </a:r>
            <a:r>
              <a:rPr lang="en-IN" dirty="0" smtClean="0">
                <a:latin typeface="Book Antiqua" pitchFamily="18" charset="0"/>
              </a:rPr>
              <a:t>above statement made by the wealthy man, to the less well-off one during the course of their conversation, sort of sums up the base human desire to act out the “if-you’ve-got-it,-flaunt-it” </a:t>
            </a:r>
            <a:r>
              <a:rPr lang="en-IN" dirty="0" smtClean="0">
                <a:latin typeface="Book Antiqua" pitchFamily="18" charset="0"/>
              </a:rPr>
              <a:t>behaviour </a:t>
            </a:r>
            <a:r>
              <a:rPr lang="en-IN" dirty="0" smtClean="0">
                <a:latin typeface="Book Antiqua" pitchFamily="18" charset="0"/>
              </a:rPr>
              <a:t>of one-upmanship.</a:t>
            </a:r>
            <a:endParaRPr lang="en-IN" dirty="0">
              <a:latin typeface="Book Antiqu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285720" y="2571744"/>
            <a:ext cx="8534430" cy="4176665"/>
          </a:xfrm>
        </p:spPr>
        <p:txBody>
          <a:bodyPr/>
          <a:lstStyle/>
          <a:p>
            <a:pPr algn="just">
              <a:spcBef>
                <a:spcPts val="1000"/>
              </a:spcBef>
              <a:buNone/>
            </a:pPr>
            <a:r>
              <a:rPr lang="en-IN" dirty="0" smtClean="0">
                <a:latin typeface="Book Antiqua" pitchFamily="18" charset="0"/>
              </a:rPr>
              <a:t>	</a:t>
            </a:r>
            <a:r>
              <a:rPr lang="en-IN" dirty="0" smtClean="0">
                <a:latin typeface="Book Antiqua" pitchFamily="18" charset="0"/>
              </a:rPr>
              <a:t>	Might </a:t>
            </a:r>
            <a:r>
              <a:rPr lang="en-IN" dirty="0" smtClean="0">
                <a:latin typeface="Book Antiqua" pitchFamily="18" charset="0"/>
              </a:rPr>
              <a:t>I add, though it is not always the case, that this competitiveness and the need to ‘show off’ develops not just as a result of affluence and possessing an abundance of provision, but rather, also often as the result of a heart that is not connected to Allah; a heart that does not </a:t>
            </a:r>
            <a:r>
              <a:rPr lang="en-IN" dirty="0" err="1" smtClean="0">
                <a:latin typeface="Book Antiqua" pitchFamily="18" charset="0"/>
              </a:rPr>
              <a:t>harbor</a:t>
            </a:r>
            <a:r>
              <a:rPr lang="en-IN" dirty="0" smtClean="0">
                <a:latin typeface="Book Antiqua" pitchFamily="18" charset="0"/>
              </a:rPr>
              <a:t> the right belief-set or </a:t>
            </a:r>
            <a:r>
              <a:rPr lang="en-IN" i="1" dirty="0" err="1" smtClean="0">
                <a:latin typeface="Book Antiqua" pitchFamily="18" charset="0"/>
              </a:rPr>
              <a:t>aqeedah</a:t>
            </a:r>
            <a:r>
              <a:rPr lang="en-IN" dirty="0" smtClean="0">
                <a:latin typeface="Book Antiqua" pitchFamily="18" charset="0"/>
              </a:rPr>
              <a:t>, and does not believe that Allah has provided it all</a:t>
            </a:r>
            <a:r>
              <a:rPr lang="en-IN" dirty="0" smtClean="0">
                <a:latin typeface="Book Antiqua" pitchFamily="18" charset="0"/>
              </a:rPr>
              <a:t>.</a:t>
            </a:r>
            <a:endParaRPr lang="en-IN" dirty="0">
              <a:latin typeface="Book Antiqu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181006" y="1967003"/>
            <a:ext cx="8820150" cy="4748145"/>
          </a:xfrm>
        </p:spPr>
        <p:txBody>
          <a:bodyPr/>
          <a:lstStyle/>
          <a:p>
            <a:pPr algn="just">
              <a:spcBef>
                <a:spcPts val="1000"/>
              </a:spcBef>
              <a:buNone/>
            </a:pPr>
            <a:r>
              <a:rPr lang="en-IN" dirty="0" smtClean="0">
                <a:latin typeface="Book Antiqua" pitchFamily="18" charset="0"/>
              </a:rPr>
              <a:t>	</a:t>
            </a:r>
            <a:r>
              <a:rPr lang="en-IN" dirty="0" smtClean="0">
                <a:latin typeface="Book Antiqua" pitchFamily="18" charset="0"/>
              </a:rPr>
              <a:t>	But </a:t>
            </a:r>
            <a:r>
              <a:rPr lang="en-IN" dirty="0" smtClean="0">
                <a:latin typeface="Book Antiqua" pitchFamily="18" charset="0"/>
              </a:rPr>
              <a:t>then I realized that some individuals might get a kick out of showing off their greater blessings to others, and they cannot enjoy doing that among people who have as much wealth, if not more, than they do. Perhaps he was bringing his companion into his gardens to deliberately show them off to him, who was obviously the lesser-off “have-not”, as his verbal statements depict. Or perhaps they </a:t>
            </a:r>
            <a:r>
              <a:rPr lang="en-IN" i="1" dirty="0" smtClean="0">
                <a:latin typeface="Book Antiqua" pitchFamily="18" charset="0"/>
              </a:rPr>
              <a:t>were</a:t>
            </a:r>
            <a:r>
              <a:rPr lang="en-IN" dirty="0" smtClean="0">
                <a:latin typeface="Book Antiqua" pitchFamily="18" charset="0"/>
              </a:rPr>
              <a:t> actually friends, and were hanging out together in the garden just having a conversation, when the topic turned to his wealth. </a:t>
            </a:r>
          </a:p>
          <a:p>
            <a:pPr algn="just">
              <a:spcBef>
                <a:spcPts val="1000"/>
              </a:spcBef>
              <a:buNone/>
            </a:pPr>
            <a:endParaRPr lang="en-IN" dirty="0">
              <a:latin typeface="Book Antiqu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181006" y="2609945"/>
            <a:ext cx="8820150" cy="4248055"/>
          </a:xfrm>
        </p:spPr>
        <p:txBody>
          <a:bodyPr/>
          <a:lstStyle/>
          <a:p>
            <a:pPr algn="ctr">
              <a:spcBef>
                <a:spcPts val="1000"/>
              </a:spcBef>
              <a:buNone/>
            </a:pPr>
            <a:r>
              <a:rPr lang="en-IN" dirty="0" smtClean="0">
                <a:latin typeface="Book Antiqua" pitchFamily="18" charset="0"/>
              </a:rPr>
              <a:t>	</a:t>
            </a:r>
            <a:r>
              <a:rPr lang="en-IN" dirty="0" err="1" smtClean="0">
                <a:latin typeface="Book Antiqua" pitchFamily="18" charset="0"/>
              </a:rPr>
              <a:t>وَدَخَلَ</a:t>
            </a:r>
            <a:r>
              <a:rPr lang="en-IN" dirty="0" smtClean="0">
                <a:latin typeface="Book Antiqua" pitchFamily="18" charset="0"/>
              </a:rPr>
              <a:t> </a:t>
            </a:r>
            <a:r>
              <a:rPr lang="en-IN" dirty="0" err="1" smtClean="0">
                <a:latin typeface="Book Antiqua" pitchFamily="18" charset="0"/>
              </a:rPr>
              <a:t>جَنَّتَهُ</a:t>
            </a:r>
            <a:r>
              <a:rPr lang="en-IN" dirty="0" smtClean="0">
                <a:latin typeface="Book Antiqua" pitchFamily="18" charset="0"/>
              </a:rPr>
              <a:t> </a:t>
            </a:r>
            <a:r>
              <a:rPr lang="en-IN" dirty="0" err="1" smtClean="0">
                <a:latin typeface="Book Antiqua" pitchFamily="18" charset="0"/>
              </a:rPr>
              <a:t>وَهُوَ</a:t>
            </a:r>
            <a:r>
              <a:rPr lang="en-IN" dirty="0" smtClean="0">
                <a:latin typeface="Book Antiqua" pitchFamily="18" charset="0"/>
              </a:rPr>
              <a:t> </a:t>
            </a:r>
            <a:r>
              <a:rPr lang="en-IN" dirty="0" err="1" smtClean="0">
                <a:latin typeface="Book Antiqua" pitchFamily="18" charset="0"/>
              </a:rPr>
              <a:t>ظَالِمٌ</a:t>
            </a:r>
            <a:r>
              <a:rPr lang="en-IN" dirty="0" smtClean="0">
                <a:latin typeface="Book Antiqua" pitchFamily="18" charset="0"/>
              </a:rPr>
              <a:t> </a:t>
            </a:r>
            <a:r>
              <a:rPr lang="en-IN" dirty="0" err="1" smtClean="0">
                <a:latin typeface="Book Antiqua" pitchFamily="18" charset="0"/>
              </a:rPr>
              <a:t>لِّنَفْسِهِ</a:t>
            </a:r>
            <a:r>
              <a:rPr lang="en-IN" dirty="0" smtClean="0">
                <a:latin typeface="Book Antiqua" pitchFamily="18" charset="0"/>
              </a:rPr>
              <a:t> </a:t>
            </a:r>
            <a:r>
              <a:rPr lang="en-IN" dirty="0" err="1" smtClean="0">
                <a:latin typeface="Book Antiqua" pitchFamily="18" charset="0"/>
              </a:rPr>
              <a:t>قَالَ</a:t>
            </a:r>
            <a:r>
              <a:rPr lang="en-IN" dirty="0" smtClean="0">
                <a:latin typeface="Book Antiqua" pitchFamily="18" charset="0"/>
              </a:rPr>
              <a:t> </a:t>
            </a:r>
            <a:r>
              <a:rPr lang="en-IN" dirty="0" err="1" smtClean="0">
                <a:latin typeface="Book Antiqua" pitchFamily="18" charset="0"/>
              </a:rPr>
              <a:t>مَا</a:t>
            </a:r>
            <a:r>
              <a:rPr lang="en-IN" dirty="0" smtClean="0">
                <a:latin typeface="Book Antiqua" pitchFamily="18" charset="0"/>
              </a:rPr>
              <a:t> </a:t>
            </a:r>
            <a:r>
              <a:rPr lang="en-IN" dirty="0" err="1" smtClean="0">
                <a:latin typeface="Book Antiqua" pitchFamily="18" charset="0"/>
              </a:rPr>
              <a:t>أَظُنُّ</a:t>
            </a:r>
            <a:r>
              <a:rPr lang="en-IN" dirty="0" smtClean="0">
                <a:latin typeface="Book Antiqua" pitchFamily="18" charset="0"/>
              </a:rPr>
              <a:t> </a:t>
            </a:r>
            <a:r>
              <a:rPr lang="en-IN" dirty="0" err="1" smtClean="0">
                <a:latin typeface="Book Antiqua" pitchFamily="18" charset="0"/>
              </a:rPr>
              <a:t>أَن</a:t>
            </a:r>
            <a:r>
              <a:rPr lang="en-IN" dirty="0" smtClean="0">
                <a:latin typeface="Book Antiqua" pitchFamily="18" charset="0"/>
              </a:rPr>
              <a:t> </a:t>
            </a:r>
            <a:r>
              <a:rPr lang="en-IN" dirty="0" err="1" smtClean="0">
                <a:latin typeface="Book Antiqua" pitchFamily="18" charset="0"/>
              </a:rPr>
              <a:t>تَبِيدَ</a:t>
            </a:r>
            <a:r>
              <a:rPr lang="en-IN" dirty="0" smtClean="0">
                <a:latin typeface="Book Antiqua" pitchFamily="18" charset="0"/>
              </a:rPr>
              <a:t> </a:t>
            </a:r>
            <a:r>
              <a:rPr lang="en-IN" dirty="0" err="1" smtClean="0">
                <a:latin typeface="Book Antiqua" pitchFamily="18" charset="0"/>
              </a:rPr>
              <a:t>هَذِهِ</a:t>
            </a:r>
            <a:r>
              <a:rPr lang="en-IN" dirty="0" smtClean="0">
                <a:latin typeface="Book Antiqua" pitchFamily="18" charset="0"/>
              </a:rPr>
              <a:t> </a:t>
            </a:r>
            <a:r>
              <a:rPr lang="en-IN" dirty="0" err="1" smtClean="0">
                <a:latin typeface="Book Antiqua" pitchFamily="18" charset="0"/>
              </a:rPr>
              <a:t>أَبَدًا</a:t>
            </a:r>
            <a:endParaRPr lang="en-IN" dirty="0" smtClean="0">
              <a:latin typeface="Book Antiqua" pitchFamily="18" charset="0"/>
            </a:endParaRPr>
          </a:p>
          <a:p>
            <a:pPr algn="ctr">
              <a:spcBef>
                <a:spcPts val="1000"/>
              </a:spcBef>
              <a:buNone/>
            </a:pPr>
            <a:r>
              <a:rPr lang="en-IN" dirty="0" smtClean="0">
                <a:latin typeface="Book Antiqua" pitchFamily="18" charset="0"/>
              </a:rPr>
              <a:t>“</a:t>
            </a:r>
            <a:r>
              <a:rPr lang="en-IN" i="1" dirty="0" smtClean="0">
                <a:latin typeface="Book Antiqua" pitchFamily="18" charset="0"/>
              </a:rPr>
              <a:t>And he went into his garden, while he </a:t>
            </a:r>
            <a:r>
              <a:rPr lang="en-IN" dirty="0" smtClean="0">
                <a:latin typeface="Book Antiqua" pitchFamily="18" charset="0"/>
              </a:rPr>
              <a:t>(</a:t>
            </a:r>
            <a:r>
              <a:rPr lang="en-IN" i="1" dirty="0" smtClean="0">
                <a:latin typeface="Book Antiqua" pitchFamily="18" charset="0"/>
              </a:rPr>
              <a:t>thus</a:t>
            </a:r>
            <a:r>
              <a:rPr lang="en-IN" dirty="0" smtClean="0">
                <a:latin typeface="Book Antiqua" pitchFamily="18" charset="0"/>
              </a:rPr>
              <a:t>)</a:t>
            </a:r>
            <a:r>
              <a:rPr lang="en-IN" i="1" dirty="0" smtClean="0">
                <a:latin typeface="Book Antiqua" pitchFamily="18" charset="0"/>
              </a:rPr>
              <a:t> wronged himself. He said</a:t>
            </a:r>
            <a:r>
              <a:rPr lang="en-IN" dirty="0" smtClean="0">
                <a:latin typeface="Book Antiqua" pitchFamily="18" charset="0"/>
              </a:rPr>
              <a:t>: “</a:t>
            </a:r>
            <a:r>
              <a:rPr lang="en-IN" i="1" dirty="0" smtClean="0">
                <a:latin typeface="Book Antiqua" pitchFamily="18" charset="0"/>
              </a:rPr>
              <a:t>I think not that all this will ever perish</a:t>
            </a:r>
            <a:r>
              <a:rPr lang="en-IN" dirty="0" smtClean="0">
                <a:latin typeface="Book Antiqua" pitchFamily="18" charset="0"/>
              </a:rPr>
              <a:t>…”” – [18:35]</a:t>
            </a:r>
          </a:p>
          <a:p>
            <a:pPr algn="ctr">
              <a:spcBef>
                <a:spcPts val="1000"/>
              </a:spcBef>
              <a:buNone/>
            </a:pPr>
            <a:r>
              <a:rPr lang="en-IN" dirty="0" err="1" smtClean="0">
                <a:latin typeface="Book Antiqua" pitchFamily="18" charset="0"/>
              </a:rPr>
              <a:t>وَمَا</a:t>
            </a:r>
            <a:r>
              <a:rPr lang="en-IN" dirty="0" smtClean="0">
                <a:latin typeface="Book Antiqua" pitchFamily="18" charset="0"/>
              </a:rPr>
              <a:t> </a:t>
            </a:r>
            <a:r>
              <a:rPr lang="en-IN" dirty="0" err="1" smtClean="0">
                <a:latin typeface="Book Antiqua" pitchFamily="18" charset="0"/>
              </a:rPr>
              <a:t>أَظُنُّ</a:t>
            </a:r>
            <a:r>
              <a:rPr lang="en-IN" dirty="0" smtClean="0">
                <a:latin typeface="Book Antiqua" pitchFamily="18" charset="0"/>
              </a:rPr>
              <a:t> </a:t>
            </a:r>
            <a:r>
              <a:rPr lang="en-IN" dirty="0" err="1" smtClean="0">
                <a:latin typeface="Book Antiqua" pitchFamily="18" charset="0"/>
              </a:rPr>
              <a:t>السَّاعَةَ</a:t>
            </a:r>
            <a:r>
              <a:rPr lang="en-IN" dirty="0" smtClean="0">
                <a:latin typeface="Book Antiqua" pitchFamily="18" charset="0"/>
              </a:rPr>
              <a:t> </a:t>
            </a:r>
            <a:r>
              <a:rPr lang="en-IN" dirty="0" err="1" smtClean="0">
                <a:latin typeface="Book Antiqua" pitchFamily="18" charset="0"/>
              </a:rPr>
              <a:t>قَائِمَةً</a:t>
            </a:r>
            <a:r>
              <a:rPr lang="en-IN" dirty="0" smtClean="0">
                <a:latin typeface="Book Antiqua" pitchFamily="18" charset="0"/>
              </a:rPr>
              <a:t> </a:t>
            </a:r>
            <a:r>
              <a:rPr lang="en-IN" dirty="0" err="1" smtClean="0">
                <a:latin typeface="Book Antiqua" pitchFamily="18" charset="0"/>
              </a:rPr>
              <a:t>وَلَئِن</a:t>
            </a:r>
            <a:r>
              <a:rPr lang="en-IN" dirty="0" smtClean="0">
                <a:latin typeface="Book Antiqua" pitchFamily="18" charset="0"/>
              </a:rPr>
              <a:t> </a:t>
            </a:r>
            <a:r>
              <a:rPr lang="en-IN" dirty="0" err="1" smtClean="0">
                <a:latin typeface="Book Antiqua" pitchFamily="18" charset="0"/>
              </a:rPr>
              <a:t>رُّدِدتُّ</a:t>
            </a:r>
            <a:r>
              <a:rPr lang="en-IN" dirty="0" smtClean="0">
                <a:latin typeface="Book Antiqua" pitchFamily="18" charset="0"/>
              </a:rPr>
              <a:t> </a:t>
            </a:r>
            <a:r>
              <a:rPr lang="en-IN" dirty="0" err="1" smtClean="0">
                <a:latin typeface="Book Antiqua" pitchFamily="18" charset="0"/>
              </a:rPr>
              <a:t>إِلَى</a:t>
            </a:r>
            <a:r>
              <a:rPr lang="en-IN" dirty="0" smtClean="0">
                <a:latin typeface="Book Antiqua" pitchFamily="18" charset="0"/>
              </a:rPr>
              <a:t> </a:t>
            </a:r>
            <a:r>
              <a:rPr lang="en-IN" dirty="0" err="1" smtClean="0">
                <a:latin typeface="Book Antiqua" pitchFamily="18" charset="0"/>
              </a:rPr>
              <a:t>رَبِّي</a:t>
            </a:r>
            <a:r>
              <a:rPr lang="en-IN" dirty="0" smtClean="0">
                <a:latin typeface="Book Antiqua" pitchFamily="18" charset="0"/>
              </a:rPr>
              <a:t> </a:t>
            </a:r>
            <a:r>
              <a:rPr lang="en-IN" dirty="0" err="1" smtClean="0">
                <a:latin typeface="Book Antiqua" pitchFamily="18" charset="0"/>
              </a:rPr>
              <a:t>لَأَجِدَنَّ</a:t>
            </a:r>
            <a:r>
              <a:rPr lang="en-IN" dirty="0" smtClean="0">
                <a:latin typeface="Book Antiqua" pitchFamily="18" charset="0"/>
              </a:rPr>
              <a:t> </a:t>
            </a:r>
            <a:r>
              <a:rPr lang="en-IN" dirty="0" err="1" smtClean="0">
                <a:latin typeface="Book Antiqua" pitchFamily="18" charset="0"/>
              </a:rPr>
              <a:t>خَيْرًا</a:t>
            </a:r>
            <a:r>
              <a:rPr lang="en-IN" dirty="0" smtClean="0">
                <a:latin typeface="Book Antiqua" pitchFamily="18" charset="0"/>
              </a:rPr>
              <a:t> </a:t>
            </a:r>
            <a:r>
              <a:rPr lang="en-IN" dirty="0" err="1" smtClean="0">
                <a:latin typeface="Book Antiqua" pitchFamily="18" charset="0"/>
              </a:rPr>
              <a:t>مِّنْهَا</a:t>
            </a:r>
            <a:r>
              <a:rPr lang="en-IN" dirty="0" smtClean="0">
                <a:latin typeface="Book Antiqua" pitchFamily="18" charset="0"/>
              </a:rPr>
              <a:t> </a:t>
            </a:r>
            <a:r>
              <a:rPr lang="en-IN" dirty="0" err="1" smtClean="0">
                <a:latin typeface="Book Antiqua" pitchFamily="18" charset="0"/>
              </a:rPr>
              <a:t>مُنقَلَبًا</a:t>
            </a:r>
            <a:endParaRPr lang="en-IN" dirty="0" smtClean="0">
              <a:latin typeface="Book Antiqua" pitchFamily="18" charset="0"/>
            </a:endParaRPr>
          </a:p>
          <a:p>
            <a:pPr algn="ctr">
              <a:spcBef>
                <a:spcPts val="1000"/>
              </a:spcBef>
              <a:buNone/>
            </a:pPr>
            <a:r>
              <a:rPr lang="en-IN" dirty="0" smtClean="0">
                <a:latin typeface="Book Antiqua" pitchFamily="18" charset="0"/>
              </a:rPr>
              <a:t>“…</a:t>
            </a:r>
            <a:r>
              <a:rPr lang="en-IN" i="1" dirty="0" smtClean="0">
                <a:latin typeface="Book Antiqua" pitchFamily="18" charset="0"/>
              </a:rPr>
              <a:t>I think not that the Hour will ever come, and if indeed I am brought back to my Lord, I  shall surely find better than this as a resort</a:t>
            </a:r>
            <a:r>
              <a:rPr lang="en-IN" dirty="0" smtClean="0">
                <a:latin typeface="Book Antiqua" pitchFamily="18" charset="0"/>
              </a:rPr>
              <a:t>.” [18:36</a:t>
            </a:r>
            <a:r>
              <a:rPr lang="en-IN" dirty="0" smtClean="0">
                <a:latin typeface="Book Antiqua" pitchFamily="18" charset="0"/>
              </a:rPr>
              <a:t>]</a:t>
            </a:r>
            <a:endParaRPr lang="en-IN" dirty="0">
              <a:latin typeface="Book Antiqu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181006" y="2467069"/>
            <a:ext cx="8820150" cy="4176641"/>
          </a:xfrm>
        </p:spPr>
        <p:txBody>
          <a:bodyPr/>
          <a:lstStyle/>
          <a:p>
            <a:pPr algn="just">
              <a:spcBef>
                <a:spcPts val="1000"/>
              </a:spcBef>
              <a:buNone/>
            </a:pPr>
            <a:r>
              <a:rPr lang="en-IN" dirty="0" smtClean="0">
                <a:latin typeface="Book Antiqua" pitchFamily="18" charset="0"/>
              </a:rPr>
              <a:t>	</a:t>
            </a:r>
            <a:r>
              <a:rPr lang="en-IN" dirty="0" smtClean="0">
                <a:latin typeface="Book Antiqua" pitchFamily="18" charset="0"/>
              </a:rPr>
              <a:t>	He stated that he never thought that his garden would perish, nor that there would be any afterlife beyond the current life of the world (and hence, no reckoning). And perchance there </a:t>
            </a:r>
            <a:r>
              <a:rPr lang="en-IN" i="1" dirty="0" smtClean="0">
                <a:latin typeface="Book Antiqua" pitchFamily="18" charset="0"/>
              </a:rPr>
              <a:t>was</a:t>
            </a:r>
            <a:r>
              <a:rPr lang="en-IN" dirty="0" smtClean="0">
                <a:latin typeface="Book Antiqua" pitchFamily="18" charset="0"/>
              </a:rPr>
              <a:t> a reckoning (even though he believed that there wouldn’t be), and that he </a:t>
            </a:r>
            <a:r>
              <a:rPr lang="en-IN" i="1" dirty="0" smtClean="0">
                <a:latin typeface="Book Antiqua" pitchFamily="18" charset="0"/>
              </a:rPr>
              <a:t>was</a:t>
            </a:r>
            <a:r>
              <a:rPr lang="en-IN" dirty="0" smtClean="0">
                <a:latin typeface="Book Antiqua" pitchFamily="18" charset="0"/>
              </a:rPr>
              <a:t> brought back to his Creator (note that he said “</a:t>
            </a:r>
            <a:r>
              <a:rPr lang="en-IN" dirty="0" err="1" smtClean="0">
                <a:latin typeface="Book Antiqua" pitchFamily="18" charset="0"/>
              </a:rPr>
              <a:t>رَبِّي</a:t>
            </a:r>
            <a:r>
              <a:rPr lang="en-IN" dirty="0" smtClean="0">
                <a:latin typeface="Book Antiqua" pitchFamily="18" charset="0"/>
              </a:rPr>
              <a:t>” – i.e. he admitted that he </a:t>
            </a:r>
            <a:r>
              <a:rPr lang="en-IN" i="1" dirty="0" smtClean="0">
                <a:latin typeface="Book Antiqua" pitchFamily="18" charset="0"/>
              </a:rPr>
              <a:t>had</a:t>
            </a:r>
            <a:r>
              <a:rPr lang="en-IN" dirty="0" smtClean="0">
                <a:latin typeface="Book Antiqua" pitchFamily="18" charset="0"/>
              </a:rPr>
              <a:t> a “</a:t>
            </a:r>
            <a:r>
              <a:rPr lang="en-IN" i="1" dirty="0" err="1" smtClean="0">
                <a:latin typeface="Book Antiqua" pitchFamily="18" charset="0"/>
              </a:rPr>
              <a:t>rabb</a:t>
            </a:r>
            <a:r>
              <a:rPr lang="en-IN" dirty="0" smtClean="0">
                <a:latin typeface="Book Antiqua" pitchFamily="18" charset="0"/>
              </a:rPr>
              <a:t>“), that he would be blessed with an even better state than the one Allah had given him in this world.</a:t>
            </a:r>
            <a:endParaRPr lang="en-IN" dirty="0">
              <a:latin typeface="Book Antiqu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181006" y="2824259"/>
            <a:ext cx="8820150" cy="3247947"/>
          </a:xfrm>
        </p:spPr>
        <p:txBody>
          <a:bodyPr/>
          <a:lstStyle/>
          <a:p>
            <a:pPr algn="ctr">
              <a:spcBef>
                <a:spcPts val="1000"/>
              </a:spcBef>
              <a:buNone/>
            </a:pPr>
            <a:r>
              <a:rPr lang="en-IN" dirty="0" smtClean="0">
                <a:latin typeface="Book Antiqua" pitchFamily="18" charset="0"/>
              </a:rPr>
              <a:t>	</a:t>
            </a:r>
            <a:r>
              <a:rPr lang="en-IN" dirty="0" err="1" smtClean="0">
                <a:latin typeface="Book Antiqua" pitchFamily="18" charset="0"/>
              </a:rPr>
              <a:t>قَالَ</a:t>
            </a:r>
            <a:r>
              <a:rPr lang="en-IN" dirty="0" smtClean="0">
                <a:latin typeface="Book Antiqua" pitchFamily="18" charset="0"/>
              </a:rPr>
              <a:t> </a:t>
            </a:r>
            <a:r>
              <a:rPr lang="en-IN" dirty="0" err="1" smtClean="0">
                <a:latin typeface="Book Antiqua" pitchFamily="18" charset="0"/>
              </a:rPr>
              <a:t>لَهُ</a:t>
            </a:r>
            <a:r>
              <a:rPr lang="en-IN" dirty="0" smtClean="0">
                <a:latin typeface="Book Antiqua" pitchFamily="18" charset="0"/>
              </a:rPr>
              <a:t> </a:t>
            </a:r>
            <a:r>
              <a:rPr lang="en-IN" dirty="0" err="1" smtClean="0">
                <a:latin typeface="Book Antiqua" pitchFamily="18" charset="0"/>
              </a:rPr>
              <a:t>صَاحِبُهُ</a:t>
            </a:r>
            <a:r>
              <a:rPr lang="en-IN" dirty="0" smtClean="0">
                <a:latin typeface="Book Antiqua" pitchFamily="18" charset="0"/>
              </a:rPr>
              <a:t> </a:t>
            </a:r>
            <a:r>
              <a:rPr lang="en-IN" dirty="0" err="1" smtClean="0">
                <a:latin typeface="Book Antiqua" pitchFamily="18" charset="0"/>
              </a:rPr>
              <a:t>وَهُوَ</a:t>
            </a:r>
            <a:r>
              <a:rPr lang="en-IN" dirty="0" smtClean="0">
                <a:latin typeface="Book Antiqua" pitchFamily="18" charset="0"/>
              </a:rPr>
              <a:t> </a:t>
            </a:r>
            <a:r>
              <a:rPr lang="en-IN" dirty="0" err="1" smtClean="0">
                <a:latin typeface="Book Antiqua" pitchFamily="18" charset="0"/>
              </a:rPr>
              <a:t>يُحَاوِرُهُ</a:t>
            </a:r>
            <a:r>
              <a:rPr lang="en-IN" dirty="0" smtClean="0">
                <a:latin typeface="Book Antiqua" pitchFamily="18" charset="0"/>
              </a:rPr>
              <a:t> </a:t>
            </a:r>
            <a:r>
              <a:rPr lang="en-IN" dirty="0" err="1" smtClean="0">
                <a:latin typeface="Book Antiqua" pitchFamily="18" charset="0"/>
              </a:rPr>
              <a:t>أَكَفَرْتَ</a:t>
            </a:r>
            <a:r>
              <a:rPr lang="en-IN" dirty="0" smtClean="0">
                <a:latin typeface="Book Antiqua" pitchFamily="18" charset="0"/>
              </a:rPr>
              <a:t> </a:t>
            </a:r>
            <a:r>
              <a:rPr lang="en-IN" dirty="0" err="1" smtClean="0">
                <a:latin typeface="Book Antiqua" pitchFamily="18" charset="0"/>
              </a:rPr>
              <a:t>بِالَّذِي</a:t>
            </a:r>
            <a:r>
              <a:rPr lang="en-IN" dirty="0" smtClean="0">
                <a:latin typeface="Book Antiqua" pitchFamily="18" charset="0"/>
              </a:rPr>
              <a:t> </a:t>
            </a:r>
            <a:r>
              <a:rPr lang="en-IN" dirty="0" err="1" smtClean="0">
                <a:latin typeface="Book Antiqua" pitchFamily="18" charset="0"/>
              </a:rPr>
              <a:t>خَلَقَكَ</a:t>
            </a:r>
            <a:r>
              <a:rPr lang="en-IN" dirty="0" smtClean="0">
                <a:latin typeface="Book Antiqua" pitchFamily="18" charset="0"/>
              </a:rPr>
              <a:t> </a:t>
            </a:r>
            <a:r>
              <a:rPr lang="en-IN" dirty="0" err="1" smtClean="0">
                <a:latin typeface="Book Antiqua" pitchFamily="18" charset="0"/>
              </a:rPr>
              <a:t>مِن</a:t>
            </a:r>
            <a:r>
              <a:rPr lang="en-IN" dirty="0" smtClean="0">
                <a:latin typeface="Book Antiqua" pitchFamily="18" charset="0"/>
              </a:rPr>
              <a:t> </a:t>
            </a:r>
            <a:r>
              <a:rPr lang="en-IN" dirty="0" err="1" smtClean="0">
                <a:latin typeface="Book Antiqua" pitchFamily="18" charset="0"/>
              </a:rPr>
              <a:t>تُرَابٍ</a:t>
            </a:r>
            <a:r>
              <a:rPr lang="en-IN" dirty="0" smtClean="0">
                <a:latin typeface="Book Antiqua" pitchFamily="18" charset="0"/>
              </a:rPr>
              <a:t> </a:t>
            </a:r>
            <a:r>
              <a:rPr lang="en-IN" dirty="0" err="1" smtClean="0">
                <a:latin typeface="Book Antiqua" pitchFamily="18" charset="0"/>
              </a:rPr>
              <a:t>ثُمَّ</a:t>
            </a:r>
            <a:r>
              <a:rPr lang="en-IN" dirty="0" smtClean="0">
                <a:latin typeface="Book Antiqua" pitchFamily="18" charset="0"/>
              </a:rPr>
              <a:t> </a:t>
            </a:r>
            <a:r>
              <a:rPr lang="en-IN" dirty="0" err="1" smtClean="0">
                <a:latin typeface="Book Antiqua" pitchFamily="18" charset="0"/>
              </a:rPr>
              <a:t>مِن</a:t>
            </a:r>
            <a:r>
              <a:rPr lang="en-IN" dirty="0" smtClean="0">
                <a:latin typeface="Book Antiqua" pitchFamily="18" charset="0"/>
              </a:rPr>
              <a:t> </a:t>
            </a:r>
            <a:r>
              <a:rPr lang="en-IN" dirty="0" err="1" smtClean="0">
                <a:latin typeface="Book Antiqua" pitchFamily="18" charset="0"/>
              </a:rPr>
              <a:t>نُّطْفَةٍ</a:t>
            </a:r>
            <a:r>
              <a:rPr lang="en-IN" dirty="0" smtClean="0">
                <a:latin typeface="Book Antiqua" pitchFamily="18" charset="0"/>
              </a:rPr>
              <a:t> </a:t>
            </a:r>
            <a:r>
              <a:rPr lang="en-IN" dirty="0" err="1" smtClean="0">
                <a:latin typeface="Book Antiqua" pitchFamily="18" charset="0"/>
              </a:rPr>
              <a:t>ثُمَّ</a:t>
            </a:r>
            <a:r>
              <a:rPr lang="en-IN" dirty="0" smtClean="0">
                <a:latin typeface="Book Antiqua" pitchFamily="18" charset="0"/>
              </a:rPr>
              <a:t> </a:t>
            </a:r>
            <a:r>
              <a:rPr lang="en-IN" dirty="0" err="1" smtClean="0">
                <a:latin typeface="Book Antiqua" pitchFamily="18" charset="0"/>
              </a:rPr>
              <a:t>سَوَّاكَ</a:t>
            </a:r>
            <a:r>
              <a:rPr lang="en-IN" dirty="0" smtClean="0">
                <a:latin typeface="Book Antiqua" pitchFamily="18" charset="0"/>
              </a:rPr>
              <a:t> </a:t>
            </a:r>
            <a:r>
              <a:rPr lang="en-IN" dirty="0" err="1" smtClean="0">
                <a:latin typeface="Book Antiqua" pitchFamily="18" charset="0"/>
              </a:rPr>
              <a:t>رَجُلًا</a:t>
            </a:r>
            <a:endParaRPr lang="en-IN" dirty="0" smtClean="0">
              <a:latin typeface="Book Antiqua" pitchFamily="18" charset="0"/>
            </a:endParaRPr>
          </a:p>
          <a:p>
            <a:pPr algn="ctr">
              <a:spcBef>
                <a:spcPts val="1000"/>
              </a:spcBef>
              <a:buNone/>
            </a:pPr>
            <a:r>
              <a:rPr lang="en-IN" dirty="0" smtClean="0">
                <a:latin typeface="Book Antiqua" pitchFamily="18" charset="0"/>
              </a:rPr>
              <a:t>“</a:t>
            </a:r>
            <a:r>
              <a:rPr lang="en-IN" i="1" dirty="0" smtClean="0">
                <a:latin typeface="Book Antiqua" pitchFamily="18" charset="0"/>
              </a:rPr>
              <a:t>And his friend answered him in the course of their argument</a:t>
            </a:r>
            <a:r>
              <a:rPr lang="en-IN" dirty="0" smtClean="0">
                <a:latin typeface="Book Antiqua" pitchFamily="18" charset="0"/>
              </a:rPr>
              <a:t>: “</a:t>
            </a:r>
            <a:r>
              <a:rPr lang="en-IN" i="1" dirty="0" smtClean="0">
                <a:latin typeface="Book Antiqua" pitchFamily="18" charset="0"/>
              </a:rPr>
              <a:t>Do you deny Him who has created you out of dust, and then out of a drop of sperm, and in the end has fashioned you into a </a:t>
            </a:r>
            <a:r>
              <a:rPr lang="en-IN" dirty="0" smtClean="0">
                <a:latin typeface="Book Antiqua" pitchFamily="18" charset="0"/>
              </a:rPr>
              <a:t>[</a:t>
            </a:r>
            <a:r>
              <a:rPr lang="en-IN" i="1" dirty="0" smtClean="0">
                <a:latin typeface="Book Antiqua" pitchFamily="18" charset="0"/>
              </a:rPr>
              <a:t>complete</a:t>
            </a:r>
            <a:r>
              <a:rPr lang="en-IN" dirty="0" smtClean="0">
                <a:latin typeface="Book Antiqua" pitchFamily="18" charset="0"/>
              </a:rPr>
              <a:t>]</a:t>
            </a:r>
            <a:r>
              <a:rPr lang="en-IN" i="1" dirty="0" smtClean="0">
                <a:latin typeface="Book Antiqua" pitchFamily="18" charset="0"/>
              </a:rPr>
              <a:t> man</a:t>
            </a:r>
            <a:r>
              <a:rPr lang="en-IN" dirty="0" smtClean="0">
                <a:latin typeface="Book Antiqua" pitchFamily="18" charset="0"/>
              </a:rPr>
              <a:t>? -” [18:37</a:t>
            </a:r>
            <a:r>
              <a:rPr lang="en-IN" dirty="0" smtClean="0">
                <a:latin typeface="Book Antiqua" pitchFamily="18" charset="0"/>
              </a:rPr>
              <a:t>]</a:t>
            </a:r>
            <a:endParaRPr lang="en-IN" dirty="0" smtClean="0">
              <a:latin typeface="Book Antiqu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181006" y="2467069"/>
            <a:ext cx="8820150" cy="4176641"/>
          </a:xfrm>
        </p:spPr>
        <p:txBody>
          <a:bodyPr/>
          <a:lstStyle/>
          <a:p>
            <a:pPr algn="just">
              <a:spcBef>
                <a:spcPts val="1000"/>
              </a:spcBef>
              <a:buNone/>
            </a:pPr>
            <a:r>
              <a:rPr lang="en-IN" dirty="0" smtClean="0">
                <a:latin typeface="Book Antiqua" pitchFamily="18" charset="0"/>
              </a:rPr>
              <a:t>		The </a:t>
            </a:r>
            <a:r>
              <a:rPr lang="en-IN" dirty="0" smtClean="0">
                <a:latin typeface="Book Antiqua" pitchFamily="18" charset="0"/>
              </a:rPr>
              <a:t>first logical counter-strike used by the Allah-fearing companion to answer Mr Rich Guy’s vain statements, was to ask him how he could deny or reject the One who created him first from dust, then out of a lowly drop of sperm, then fashioned that fertilized sperm drop into a full human man?</a:t>
            </a:r>
          </a:p>
          <a:p>
            <a:pPr algn="just">
              <a:spcBef>
                <a:spcPts val="1000"/>
              </a:spcBef>
              <a:buNone/>
            </a:pPr>
            <a:r>
              <a:rPr lang="en-IN" dirty="0" smtClean="0">
                <a:latin typeface="Book Antiqua" pitchFamily="18" charset="0"/>
              </a:rPr>
              <a:t>		The companion then went on to proclaim his own faith in Allah and stressed that he didn’t associate any partners with Him:</a:t>
            </a:r>
            <a:endParaRPr lang="en-IN" dirty="0">
              <a:latin typeface="Book Antiqua"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181006" y="2467069"/>
            <a:ext cx="8820150" cy="4176641"/>
          </a:xfrm>
        </p:spPr>
        <p:txBody>
          <a:bodyPr/>
          <a:lstStyle/>
          <a:p>
            <a:pPr algn="ctr">
              <a:spcBef>
                <a:spcPts val="1000"/>
              </a:spcBef>
              <a:buNone/>
            </a:pPr>
            <a:r>
              <a:rPr lang="en-IN" dirty="0" smtClean="0">
                <a:latin typeface="Book Antiqua" pitchFamily="18" charset="0"/>
              </a:rPr>
              <a:t>	</a:t>
            </a:r>
            <a:r>
              <a:rPr lang="en-IN" dirty="0" err="1" smtClean="0">
                <a:latin typeface="Book Antiqua" pitchFamily="18" charset="0"/>
              </a:rPr>
              <a:t>لَّكِنَّ</a:t>
            </a:r>
            <a:r>
              <a:rPr lang="en-IN" dirty="0" smtClean="0">
                <a:latin typeface="Book Antiqua" pitchFamily="18" charset="0"/>
              </a:rPr>
              <a:t> </a:t>
            </a:r>
            <a:r>
              <a:rPr lang="en-IN" dirty="0" err="1" smtClean="0">
                <a:latin typeface="Book Antiqua" pitchFamily="18" charset="0"/>
              </a:rPr>
              <a:t>هُوَ</a:t>
            </a:r>
            <a:r>
              <a:rPr lang="en-IN" dirty="0" smtClean="0">
                <a:latin typeface="Book Antiqua" pitchFamily="18" charset="0"/>
              </a:rPr>
              <a:t> </a:t>
            </a:r>
            <a:r>
              <a:rPr lang="en-IN" dirty="0" err="1" smtClean="0">
                <a:latin typeface="Book Antiqua" pitchFamily="18" charset="0"/>
              </a:rPr>
              <a:t>اللَّهُ</a:t>
            </a:r>
            <a:r>
              <a:rPr lang="en-IN" dirty="0" smtClean="0">
                <a:latin typeface="Book Antiqua" pitchFamily="18" charset="0"/>
              </a:rPr>
              <a:t> </a:t>
            </a:r>
            <a:r>
              <a:rPr lang="en-IN" dirty="0" err="1" smtClean="0">
                <a:latin typeface="Book Antiqua" pitchFamily="18" charset="0"/>
              </a:rPr>
              <a:t>رَبِّي</a:t>
            </a:r>
            <a:r>
              <a:rPr lang="en-IN" dirty="0" smtClean="0">
                <a:latin typeface="Book Antiqua" pitchFamily="18" charset="0"/>
              </a:rPr>
              <a:t> </a:t>
            </a:r>
            <a:r>
              <a:rPr lang="en-IN" dirty="0" err="1" smtClean="0">
                <a:latin typeface="Book Antiqua" pitchFamily="18" charset="0"/>
              </a:rPr>
              <a:t>وَلَا</a:t>
            </a:r>
            <a:r>
              <a:rPr lang="en-IN" dirty="0" smtClean="0">
                <a:latin typeface="Book Antiqua" pitchFamily="18" charset="0"/>
              </a:rPr>
              <a:t> </a:t>
            </a:r>
            <a:r>
              <a:rPr lang="en-IN" dirty="0" err="1" smtClean="0">
                <a:latin typeface="Book Antiqua" pitchFamily="18" charset="0"/>
              </a:rPr>
              <a:t>أُشْرِكُ</a:t>
            </a:r>
            <a:r>
              <a:rPr lang="en-IN" dirty="0" smtClean="0">
                <a:latin typeface="Book Antiqua" pitchFamily="18" charset="0"/>
              </a:rPr>
              <a:t> </a:t>
            </a:r>
            <a:r>
              <a:rPr lang="en-IN" dirty="0" err="1" smtClean="0">
                <a:latin typeface="Book Antiqua" pitchFamily="18" charset="0"/>
              </a:rPr>
              <a:t>بِرَبِّي</a:t>
            </a:r>
            <a:r>
              <a:rPr lang="en-IN" dirty="0" smtClean="0">
                <a:latin typeface="Book Antiqua" pitchFamily="18" charset="0"/>
              </a:rPr>
              <a:t> </a:t>
            </a:r>
            <a:r>
              <a:rPr lang="en-IN" dirty="0" err="1" smtClean="0">
                <a:latin typeface="Book Antiqua" pitchFamily="18" charset="0"/>
              </a:rPr>
              <a:t>أَحَدًا</a:t>
            </a:r>
            <a:endParaRPr lang="en-IN" dirty="0" smtClean="0">
              <a:latin typeface="Book Antiqua" pitchFamily="18" charset="0"/>
            </a:endParaRPr>
          </a:p>
          <a:p>
            <a:pPr algn="ctr">
              <a:spcBef>
                <a:spcPts val="1000"/>
              </a:spcBef>
              <a:buNone/>
            </a:pPr>
            <a:r>
              <a:rPr lang="en-IN" dirty="0" smtClean="0">
                <a:latin typeface="Book Antiqua" pitchFamily="18" charset="0"/>
              </a:rPr>
              <a:t>“</a:t>
            </a:r>
            <a:r>
              <a:rPr lang="en-IN" i="1" dirty="0" smtClean="0">
                <a:latin typeface="Book Antiqua" pitchFamily="18" charset="0"/>
              </a:rPr>
              <a:t>But as for myself, </a:t>
            </a:r>
            <a:r>
              <a:rPr lang="en-IN" dirty="0" smtClean="0">
                <a:latin typeface="Book Antiqua" pitchFamily="18" charset="0"/>
              </a:rPr>
              <a:t>[</a:t>
            </a:r>
            <a:r>
              <a:rPr lang="en-IN" i="1" dirty="0" smtClean="0">
                <a:latin typeface="Book Antiqua" pitchFamily="18" charset="0"/>
              </a:rPr>
              <a:t>I know that</a:t>
            </a:r>
            <a:r>
              <a:rPr lang="en-IN" dirty="0" smtClean="0">
                <a:latin typeface="Book Antiqua" pitchFamily="18" charset="0"/>
              </a:rPr>
              <a:t>]</a:t>
            </a:r>
            <a:r>
              <a:rPr lang="en-IN" i="1" dirty="0" smtClean="0">
                <a:latin typeface="Book Antiqua" pitchFamily="18" charset="0"/>
              </a:rPr>
              <a:t> He is God, my </a:t>
            </a:r>
            <a:r>
              <a:rPr lang="en-IN" i="1" dirty="0" err="1" smtClean="0">
                <a:latin typeface="Book Antiqua" pitchFamily="18" charset="0"/>
              </a:rPr>
              <a:t>Sustainer</a:t>
            </a:r>
            <a:r>
              <a:rPr lang="en-IN" i="1" dirty="0" smtClean="0">
                <a:latin typeface="Book Antiqua" pitchFamily="18" charset="0"/>
              </a:rPr>
              <a:t>; and I cannot attribute divine powers to any but my </a:t>
            </a:r>
            <a:r>
              <a:rPr lang="en-IN" i="1" dirty="0" err="1" smtClean="0">
                <a:latin typeface="Book Antiqua" pitchFamily="18" charset="0"/>
              </a:rPr>
              <a:t>Sustainer</a:t>
            </a:r>
            <a:r>
              <a:rPr lang="en-IN" dirty="0" smtClean="0">
                <a:latin typeface="Book Antiqua" pitchFamily="18" charset="0"/>
              </a:rPr>
              <a:t>.” [18:38]</a:t>
            </a:r>
          </a:p>
          <a:p>
            <a:pPr algn="just">
              <a:spcBef>
                <a:spcPts val="1000"/>
              </a:spcBef>
              <a:buNone/>
            </a:pPr>
            <a:r>
              <a:rPr lang="en-IN" dirty="0" smtClean="0">
                <a:latin typeface="Book Antiqua" pitchFamily="18" charset="0"/>
              </a:rPr>
              <a:t>	</a:t>
            </a:r>
            <a:r>
              <a:rPr lang="en-IN" dirty="0" smtClean="0">
                <a:latin typeface="Book Antiqua" pitchFamily="18" charset="0"/>
              </a:rPr>
              <a:t>	Why </a:t>
            </a:r>
            <a:r>
              <a:rPr lang="en-IN" dirty="0" smtClean="0">
                <a:latin typeface="Book Antiqua" pitchFamily="18" charset="0"/>
              </a:rPr>
              <a:t>did he bring up polytheism/</a:t>
            </a:r>
            <a:r>
              <a:rPr lang="en-IN" dirty="0" err="1" smtClean="0">
                <a:latin typeface="Book Antiqua" pitchFamily="18" charset="0"/>
              </a:rPr>
              <a:t>شرك</a:t>
            </a:r>
            <a:r>
              <a:rPr lang="en-IN" dirty="0" smtClean="0">
                <a:latin typeface="Book Antiqua" pitchFamily="18" charset="0"/>
              </a:rPr>
              <a:t> by saying </a:t>
            </a:r>
            <a:r>
              <a:rPr lang="en-IN" dirty="0" err="1" smtClean="0">
                <a:latin typeface="Book Antiqua" pitchFamily="18" charset="0"/>
              </a:rPr>
              <a:t>وَلَا</a:t>
            </a:r>
            <a:r>
              <a:rPr lang="en-IN" dirty="0" smtClean="0">
                <a:latin typeface="Book Antiqua" pitchFamily="18" charset="0"/>
              </a:rPr>
              <a:t> </a:t>
            </a:r>
            <a:r>
              <a:rPr lang="en-IN" dirty="0" err="1" smtClean="0">
                <a:latin typeface="Book Antiqua" pitchFamily="18" charset="0"/>
              </a:rPr>
              <a:t>أُشْرِكُ</a:t>
            </a:r>
            <a:r>
              <a:rPr lang="en-IN" dirty="0" smtClean="0">
                <a:latin typeface="Book Antiqua" pitchFamily="18" charset="0"/>
              </a:rPr>
              <a:t>? Well, he was reinforcing his belief in unadulterated monotheism</a:t>
            </a:r>
            <a:r>
              <a:rPr lang="en-IN" dirty="0" smtClean="0">
                <a:latin typeface="Book Antiqua" pitchFamily="18" charset="0"/>
              </a:rPr>
              <a:t>.</a:t>
            </a:r>
            <a:endParaRPr lang="en-IN" dirty="0">
              <a:latin typeface="Book Antiqu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181006" y="2467069"/>
            <a:ext cx="8820150" cy="4176641"/>
          </a:xfrm>
        </p:spPr>
        <p:txBody>
          <a:bodyPr/>
          <a:lstStyle/>
          <a:p>
            <a:pPr algn="ctr">
              <a:spcBef>
                <a:spcPts val="1000"/>
              </a:spcBef>
              <a:buNone/>
            </a:pPr>
            <a:r>
              <a:rPr lang="en-IN" dirty="0" smtClean="0">
                <a:latin typeface="Book Antiqua" pitchFamily="18" charset="0"/>
              </a:rPr>
              <a:t>	</a:t>
            </a:r>
            <a:r>
              <a:rPr lang="en-IN" dirty="0" err="1" smtClean="0">
                <a:latin typeface="Book Antiqua" pitchFamily="18" charset="0"/>
              </a:rPr>
              <a:t>وَلَوْلَا</a:t>
            </a:r>
            <a:r>
              <a:rPr lang="en-IN" dirty="0" smtClean="0">
                <a:latin typeface="Book Antiqua" pitchFamily="18" charset="0"/>
              </a:rPr>
              <a:t> </a:t>
            </a:r>
            <a:r>
              <a:rPr lang="en-IN" dirty="0" err="1" smtClean="0">
                <a:latin typeface="Book Antiqua" pitchFamily="18" charset="0"/>
              </a:rPr>
              <a:t>إِذْ</a:t>
            </a:r>
            <a:r>
              <a:rPr lang="en-IN" dirty="0" smtClean="0">
                <a:latin typeface="Book Antiqua" pitchFamily="18" charset="0"/>
              </a:rPr>
              <a:t> </a:t>
            </a:r>
            <a:r>
              <a:rPr lang="en-IN" dirty="0" err="1" smtClean="0">
                <a:latin typeface="Book Antiqua" pitchFamily="18" charset="0"/>
              </a:rPr>
              <a:t>دَخَلْتَ</a:t>
            </a:r>
            <a:r>
              <a:rPr lang="en-IN" dirty="0" smtClean="0">
                <a:latin typeface="Book Antiqua" pitchFamily="18" charset="0"/>
              </a:rPr>
              <a:t> </a:t>
            </a:r>
            <a:r>
              <a:rPr lang="en-IN" dirty="0" err="1" smtClean="0">
                <a:latin typeface="Book Antiqua" pitchFamily="18" charset="0"/>
              </a:rPr>
              <a:t>جَنَّتَكَ</a:t>
            </a:r>
            <a:r>
              <a:rPr lang="en-IN" dirty="0" smtClean="0">
                <a:latin typeface="Book Antiqua" pitchFamily="18" charset="0"/>
              </a:rPr>
              <a:t> </a:t>
            </a:r>
            <a:r>
              <a:rPr lang="en-IN" dirty="0" err="1" smtClean="0">
                <a:latin typeface="Book Antiqua" pitchFamily="18" charset="0"/>
              </a:rPr>
              <a:t>قُلْتَ</a:t>
            </a:r>
            <a:r>
              <a:rPr lang="en-IN" dirty="0" smtClean="0">
                <a:latin typeface="Book Antiqua" pitchFamily="18" charset="0"/>
              </a:rPr>
              <a:t> </a:t>
            </a:r>
            <a:r>
              <a:rPr lang="en-IN" dirty="0" err="1" smtClean="0">
                <a:latin typeface="Book Antiqua" pitchFamily="18" charset="0"/>
              </a:rPr>
              <a:t>مَا</a:t>
            </a:r>
            <a:r>
              <a:rPr lang="en-IN" dirty="0" smtClean="0">
                <a:latin typeface="Book Antiqua" pitchFamily="18" charset="0"/>
              </a:rPr>
              <a:t> </a:t>
            </a:r>
            <a:r>
              <a:rPr lang="en-IN" dirty="0" err="1" smtClean="0">
                <a:latin typeface="Book Antiqua" pitchFamily="18" charset="0"/>
              </a:rPr>
              <a:t>شَاء</a:t>
            </a:r>
            <a:r>
              <a:rPr lang="en-IN" dirty="0" smtClean="0">
                <a:latin typeface="Book Antiqua" pitchFamily="18" charset="0"/>
              </a:rPr>
              <a:t> </a:t>
            </a:r>
            <a:r>
              <a:rPr lang="en-IN" dirty="0" err="1" smtClean="0">
                <a:latin typeface="Book Antiqua" pitchFamily="18" charset="0"/>
              </a:rPr>
              <a:t>اللَّهُ</a:t>
            </a:r>
            <a:r>
              <a:rPr lang="en-IN" dirty="0" smtClean="0">
                <a:latin typeface="Book Antiqua" pitchFamily="18" charset="0"/>
              </a:rPr>
              <a:t> </a:t>
            </a:r>
            <a:r>
              <a:rPr lang="en-IN" dirty="0" err="1" smtClean="0">
                <a:latin typeface="Book Antiqua" pitchFamily="18" charset="0"/>
              </a:rPr>
              <a:t>لَا</a:t>
            </a:r>
            <a:r>
              <a:rPr lang="en-IN" dirty="0" smtClean="0">
                <a:latin typeface="Book Antiqua" pitchFamily="18" charset="0"/>
              </a:rPr>
              <a:t> </a:t>
            </a:r>
            <a:r>
              <a:rPr lang="en-IN" dirty="0" err="1" smtClean="0">
                <a:latin typeface="Book Antiqua" pitchFamily="18" charset="0"/>
              </a:rPr>
              <a:t>قُوَّةَ</a:t>
            </a:r>
            <a:r>
              <a:rPr lang="en-IN" dirty="0" smtClean="0">
                <a:latin typeface="Book Antiqua" pitchFamily="18" charset="0"/>
              </a:rPr>
              <a:t> </a:t>
            </a:r>
            <a:r>
              <a:rPr lang="en-IN" dirty="0" err="1" smtClean="0">
                <a:latin typeface="Book Antiqua" pitchFamily="18" charset="0"/>
              </a:rPr>
              <a:t>إِلَّا</a:t>
            </a:r>
            <a:r>
              <a:rPr lang="en-IN" dirty="0" smtClean="0">
                <a:latin typeface="Book Antiqua" pitchFamily="18" charset="0"/>
              </a:rPr>
              <a:t> </a:t>
            </a:r>
            <a:r>
              <a:rPr lang="en-IN" dirty="0" err="1" smtClean="0">
                <a:latin typeface="Book Antiqua" pitchFamily="18" charset="0"/>
              </a:rPr>
              <a:t>بِاللَّهِ</a:t>
            </a:r>
            <a:r>
              <a:rPr lang="en-IN" dirty="0" smtClean="0">
                <a:latin typeface="Book Antiqua" pitchFamily="18" charset="0"/>
              </a:rPr>
              <a:t> </a:t>
            </a:r>
            <a:r>
              <a:rPr lang="en-IN" dirty="0" err="1" smtClean="0">
                <a:latin typeface="Book Antiqua" pitchFamily="18" charset="0"/>
              </a:rPr>
              <a:t>إِن</a:t>
            </a:r>
            <a:r>
              <a:rPr lang="en-IN" dirty="0" smtClean="0">
                <a:latin typeface="Book Antiqua" pitchFamily="18" charset="0"/>
              </a:rPr>
              <a:t> </a:t>
            </a:r>
            <a:r>
              <a:rPr lang="en-IN" dirty="0" err="1" smtClean="0">
                <a:latin typeface="Book Antiqua" pitchFamily="18" charset="0"/>
              </a:rPr>
              <a:t>تَرَنِ</a:t>
            </a:r>
            <a:r>
              <a:rPr lang="en-IN" dirty="0" smtClean="0">
                <a:latin typeface="Book Antiqua" pitchFamily="18" charset="0"/>
              </a:rPr>
              <a:t> </a:t>
            </a:r>
            <a:r>
              <a:rPr lang="en-IN" dirty="0" err="1" smtClean="0">
                <a:latin typeface="Book Antiqua" pitchFamily="18" charset="0"/>
              </a:rPr>
              <a:t>أَنَا</a:t>
            </a:r>
            <a:r>
              <a:rPr lang="en-IN" dirty="0" smtClean="0">
                <a:latin typeface="Book Antiqua" pitchFamily="18" charset="0"/>
              </a:rPr>
              <a:t> </a:t>
            </a:r>
            <a:r>
              <a:rPr lang="en-IN" dirty="0" err="1" smtClean="0">
                <a:latin typeface="Book Antiqua" pitchFamily="18" charset="0"/>
              </a:rPr>
              <a:t>أَقَلَّ</a:t>
            </a:r>
            <a:r>
              <a:rPr lang="en-IN" dirty="0" smtClean="0">
                <a:latin typeface="Book Antiqua" pitchFamily="18" charset="0"/>
              </a:rPr>
              <a:t> </a:t>
            </a:r>
            <a:r>
              <a:rPr lang="en-IN" dirty="0" err="1" smtClean="0">
                <a:latin typeface="Book Antiqua" pitchFamily="18" charset="0"/>
              </a:rPr>
              <a:t>مِنكَ</a:t>
            </a:r>
            <a:r>
              <a:rPr lang="en-IN" dirty="0" smtClean="0">
                <a:latin typeface="Book Antiqua" pitchFamily="18" charset="0"/>
              </a:rPr>
              <a:t> </a:t>
            </a:r>
            <a:r>
              <a:rPr lang="en-IN" dirty="0" err="1" smtClean="0">
                <a:latin typeface="Book Antiqua" pitchFamily="18" charset="0"/>
              </a:rPr>
              <a:t>مَالًا</a:t>
            </a:r>
            <a:r>
              <a:rPr lang="en-IN" dirty="0" smtClean="0">
                <a:latin typeface="Book Antiqua" pitchFamily="18" charset="0"/>
              </a:rPr>
              <a:t> </a:t>
            </a:r>
            <a:r>
              <a:rPr lang="en-IN" dirty="0" err="1" smtClean="0">
                <a:latin typeface="Book Antiqua" pitchFamily="18" charset="0"/>
              </a:rPr>
              <a:t>وَوَلَدًا</a:t>
            </a:r>
            <a:endParaRPr lang="en-IN" dirty="0" smtClean="0">
              <a:latin typeface="Book Antiqua" pitchFamily="18" charset="0"/>
            </a:endParaRPr>
          </a:p>
          <a:p>
            <a:pPr algn="ctr">
              <a:spcBef>
                <a:spcPts val="1000"/>
              </a:spcBef>
              <a:buNone/>
            </a:pPr>
            <a:r>
              <a:rPr lang="en-IN" dirty="0" smtClean="0">
                <a:latin typeface="Book Antiqua" pitchFamily="18" charset="0"/>
              </a:rPr>
              <a:t>“</a:t>
            </a:r>
            <a:r>
              <a:rPr lang="en-IN" i="1" dirty="0" smtClean="0">
                <a:latin typeface="Book Antiqua" pitchFamily="18" charset="0"/>
              </a:rPr>
              <a:t>And</a:t>
            </a:r>
            <a:r>
              <a:rPr lang="en-IN" dirty="0" smtClean="0">
                <a:latin typeface="Book Antiqua" pitchFamily="18" charset="0"/>
              </a:rPr>
              <a:t> [</a:t>
            </a:r>
            <a:r>
              <a:rPr lang="en-IN" i="1" dirty="0" smtClean="0">
                <a:latin typeface="Book Antiqua" pitchFamily="18" charset="0"/>
              </a:rPr>
              <a:t>he continued</a:t>
            </a:r>
            <a:r>
              <a:rPr lang="en-IN" dirty="0" smtClean="0">
                <a:latin typeface="Book Antiqua" pitchFamily="18" charset="0"/>
              </a:rPr>
              <a:t>:] </a:t>
            </a:r>
            <a:r>
              <a:rPr lang="en-IN" i="1" dirty="0" smtClean="0">
                <a:latin typeface="Book Antiqua" pitchFamily="18" charset="0"/>
              </a:rPr>
              <a:t>“Alas, if you had but said, on entering your garden, ‘Whatever Allah wills </a:t>
            </a:r>
            <a:r>
              <a:rPr lang="en-IN" dirty="0" smtClean="0">
                <a:latin typeface="Book Antiqua" pitchFamily="18" charset="0"/>
              </a:rPr>
              <a:t>[</a:t>
            </a:r>
            <a:r>
              <a:rPr lang="en-IN" i="1" dirty="0" smtClean="0">
                <a:latin typeface="Book Antiqua" pitchFamily="18" charset="0"/>
              </a:rPr>
              <a:t>shall come to pass, for</a:t>
            </a:r>
            <a:r>
              <a:rPr lang="en-IN" dirty="0" smtClean="0">
                <a:latin typeface="Book Antiqua" pitchFamily="18" charset="0"/>
              </a:rPr>
              <a:t>]</a:t>
            </a:r>
            <a:r>
              <a:rPr lang="en-IN" i="1" dirty="0" smtClean="0">
                <a:latin typeface="Book Antiqua" pitchFamily="18" charset="0"/>
              </a:rPr>
              <a:t> there is no power save with Allah</a:t>
            </a:r>
            <a:r>
              <a:rPr lang="en-IN" dirty="0" smtClean="0">
                <a:latin typeface="Book Antiqua" pitchFamily="18" charset="0"/>
              </a:rPr>
              <a:t>!’ </a:t>
            </a:r>
            <a:r>
              <a:rPr lang="en-IN" i="1" dirty="0" smtClean="0">
                <a:latin typeface="Book Antiqua" pitchFamily="18" charset="0"/>
              </a:rPr>
              <a:t>Although, as you see, I have less wealth and offspring than you</a:t>
            </a:r>
            <a:r>
              <a:rPr lang="en-IN" dirty="0" smtClean="0">
                <a:latin typeface="Book Antiqua" pitchFamily="18" charset="0"/>
              </a:rPr>
              <a:t>,” [18:39</a:t>
            </a:r>
            <a:r>
              <a:rPr lang="en-IN" dirty="0" smtClean="0">
                <a:latin typeface="Book Antiqua" pitchFamily="18" charset="0"/>
              </a:rPr>
              <a:t>]</a:t>
            </a:r>
            <a:endParaRPr lang="en-IN" dirty="0">
              <a:latin typeface="Book Antiqu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285720" y="2143116"/>
            <a:ext cx="8534430" cy="4105275"/>
          </a:xfrm>
        </p:spPr>
        <p:txBody>
          <a:bodyPr/>
          <a:lstStyle/>
          <a:p>
            <a:pPr>
              <a:spcBef>
                <a:spcPts val="1000"/>
              </a:spcBef>
              <a:buNone/>
            </a:pPr>
            <a:r>
              <a:rPr lang="en-IN" sz="3000" dirty="0" smtClean="0">
                <a:solidFill>
                  <a:schemeClr val="bg2">
                    <a:lumMod val="75000"/>
                  </a:schemeClr>
                </a:solidFill>
                <a:latin typeface="Book Antiqua" pitchFamily="18" charset="0"/>
              </a:rPr>
              <a:t>Once upon a time….</a:t>
            </a:r>
          </a:p>
          <a:p>
            <a:pPr marL="0" indent="0" algn="just">
              <a:spcBef>
                <a:spcPts val="1000"/>
              </a:spcBef>
              <a:buNone/>
            </a:pPr>
            <a:r>
              <a:rPr lang="en-IN" sz="3000" dirty="0" smtClean="0">
                <a:solidFill>
                  <a:schemeClr val="bg2">
                    <a:lumMod val="75000"/>
                  </a:schemeClr>
                </a:solidFill>
                <a:latin typeface="Book Antiqua" pitchFamily="18" charset="0"/>
              </a:rPr>
              <a:t>	There were two men. Simple as that. Who they were, where they dwelled, or what their occupations were, is unknown. Allah starts by describing how He had given one of them a lot of wealth; which was much more than the other’s. And then Allah goes on to give details of this surplus wealth, incidentally that which possesses ageless value- fertile land</a:t>
            </a:r>
            <a:r>
              <a:rPr lang="en-IN" sz="3000" dirty="0" smtClean="0">
                <a:solidFill>
                  <a:schemeClr val="bg2">
                    <a:lumMod val="75000"/>
                  </a:schemeClr>
                </a:solidFill>
                <a:latin typeface="Book Antiqua" pitchFamily="18" charset="0"/>
              </a:rPr>
              <a:t>:</a:t>
            </a:r>
            <a:endParaRPr lang="en-IN" sz="3000" dirty="0">
              <a:solidFill>
                <a:schemeClr val="bg2">
                  <a:lumMod val="75000"/>
                </a:schemeClr>
              </a:solidFill>
              <a:latin typeface="Book Antiqu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181006" y="3038573"/>
            <a:ext cx="8820150" cy="3247947"/>
          </a:xfrm>
        </p:spPr>
        <p:txBody>
          <a:bodyPr/>
          <a:lstStyle/>
          <a:p>
            <a:pPr algn="ctr">
              <a:spcBef>
                <a:spcPts val="1000"/>
              </a:spcBef>
              <a:buNone/>
            </a:pPr>
            <a:r>
              <a:rPr lang="en-IN" dirty="0" err="1" smtClean="0">
                <a:latin typeface="Book Antiqua" pitchFamily="18" charset="0"/>
              </a:rPr>
              <a:t>عَسَى</a:t>
            </a:r>
            <a:r>
              <a:rPr lang="en-IN" dirty="0" smtClean="0">
                <a:latin typeface="Book Antiqua" pitchFamily="18" charset="0"/>
              </a:rPr>
              <a:t> </a:t>
            </a:r>
            <a:r>
              <a:rPr lang="en-IN" dirty="0" err="1" smtClean="0">
                <a:latin typeface="Book Antiqua" pitchFamily="18" charset="0"/>
              </a:rPr>
              <a:t>رَبِّي</a:t>
            </a:r>
            <a:r>
              <a:rPr lang="en-IN" dirty="0" smtClean="0">
                <a:latin typeface="Book Antiqua" pitchFamily="18" charset="0"/>
              </a:rPr>
              <a:t> </a:t>
            </a:r>
            <a:r>
              <a:rPr lang="en-IN" dirty="0" err="1" smtClean="0">
                <a:latin typeface="Book Antiqua" pitchFamily="18" charset="0"/>
              </a:rPr>
              <a:t>أَن</a:t>
            </a:r>
            <a:r>
              <a:rPr lang="en-IN" dirty="0" smtClean="0">
                <a:latin typeface="Book Antiqua" pitchFamily="18" charset="0"/>
              </a:rPr>
              <a:t> </a:t>
            </a:r>
            <a:r>
              <a:rPr lang="en-IN" dirty="0" err="1" smtClean="0">
                <a:latin typeface="Book Antiqua" pitchFamily="18" charset="0"/>
              </a:rPr>
              <a:t>يُؤْتِيَنِ</a:t>
            </a:r>
            <a:r>
              <a:rPr lang="en-IN" dirty="0" smtClean="0">
                <a:latin typeface="Book Antiqua" pitchFamily="18" charset="0"/>
              </a:rPr>
              <a:t> </a:t>
            </a:r>
            <a:r>
              <a:rPr lang="en-IN" dirty="0" err="1" smtClean="0">
                <a:latin typeface="Book Antiqua" pitchFamily="18" charset="0"/>
              </a:rPr>
              <a:t>خَيْرًا</a:t>
            </a:r>
            <a:r>
              <a:rPr lang="en-IN" dirty="0" smtClean="0">
                <a:latin typeface="Book Antiqua" pitchFamily="18" charset="0"/>
              </a:rPr>
              <a:t> </a:t>
            </a:r>
            <a:r>
              <a:rPr lang="en-IN" dirty="0" err="1" smtClean="0">
                <a:latin typeface="Book Antiqua" pitchFamily="18" charset="0"/>
              </a:rPr>
              <a:t>مِّن</a:t>
            </a:r>
            <a:r>
              <a:rPr lang="en-IN" dirty="0" smtClean="0">
                <a:latin typeface="Book Antiqua" pitchFamily="18" charset="0"/>
              </a:rPr>
              <a:t> </a:t>
            </a:r>
            <a:r>
              <a:rPr lang="en-IN" dirty="0" err="1" smtClean="0">
                <a:latin typeface="Book Antiqua" pitchFamily="18" charset="0"/>
              </a:rPr>
              <a:t>جَنَّتِكَ</a:t>
            </a:r>
            <a:r>
              <a:rPr lang="en-IN" dirty="0" smtClean="0">
                <a:latin typeface="Book Antiqua" pitchFamily="18" charset="0"/>
              </a:rPr>
              <a:t> </a:t>
            </a:r>
            <a:r>
              <a:rPr lang="en-IN" dirty="0" err="1" smtClean="0">
                <a:latin typeface="Book Antiqua" pitchFamily="18" charset="0"/>
              </a:rPr>
              <a:t>وَيُرْسِلَ</a:t>
            </a:r>
            <a:r>
              <a:rPr lang="en-IN" dirty="0" smtClean="0">
                <a:latin typeface="Book Antiqua" pitchFamily="18" charset="0"/>
              </a:rPr>
              <a:t> </a:t>
            </a:r>
            <a:r>
              <a:rPr lang="en-IN" dirty="0" err="1" smtClean="0">
                <a:latin typeface="Book Antiqua" pitchFamily="18" charset="0"/>
              </a:rPr>
              <a:t>عَلَيْهَا</a:t>
            </a:r>
            <a:r>
              <a:rPr lang="en-IN" dirty="0" smtClean="0">
                <a:latin typeface="Book Antiqua" pitchFamily="18" charset="0"/>
              </a:rPr>
              <a:t> </a:t>
            </a:r>
            <a:r>
              <a:rPr lang="en-IN" dirty="0" err="1" smtClean="0">
                <a:latin typeface="Book Antiqua" pitchFamily="18" charset="0"/>
              </a:rPr>
              <a:t>حُسْبَانًا</a:t>
            </a:r>
            <a:r>
              <a:rPr lang="en-IN" dirty="0" smtClean="0">
                <a:latin typeface="Book Antiqua" pitchFamily="18" charset="0"/>
              </a:rPr>
              <a:t> </a:t>
            </a:r>
            <a:r>
              <a:rPr lang="en-IN" dirty="0" err="1" smtClean="0">
                <a:latin typeface="Book Antiqua" pitchFamily="18" charset="0"/>
              </a:rPr>
              <a:t>مِّنَ</a:t>
            </a:r>
            <a:r>
              <a:rPr lang="en-IN" dirty="0" smtClean="0">
                <a:latin typeface="Book Antiqua" pitchFamily="18" charset="0"/>
              </a:rPr>
              <a:t> </a:t>
            </a:r>
            <a:r>
              <a:rPr lang="en-IN" dirty="0" err="1" smtClean="0">
                <a:latin typeface="Book Antiqua" pitchFamily="18" charset="0"/>
              </a:rPr>
              <a:t>السَّمَاء</a:t>
            </a:r>
            <a:r>
              <a:rPr lang="en-IN" dirty="0" smtClean="0">
                <a:latin typeface="Book Antiqua" pitchFamily="18" charset="0"/>
              </a:rPr>
              <a:t> </a:t>
            </a:r>
            <a:r>
              <a:rPr lang="en-IN" dirty="0" err="1" smtClean="0">
                <a:latin typeface="Book Antiqua" pitchFamily="18" charset="0"/>
              </a:rPr>
              <a:t>فَتُصْبِحَ</a:t>
            </a:r>
            <a:r>
              <a:rPr lang="en-IN" dirty="0" smtClean="0">
                <a:latin typeface="Book Antiqua" pitchFamily="18" charset="0"/>
              </a:rPr>
              <a:t> </a:t>
            </a:r>
            <a:r>
              <a:rPr lang="en-IN" dirty="0" err="1" smtClean="0">
                <a:latin typeface="Book Antiqua" pitchFamily="18" charset="0"/>
              </a:rPr>
              <a:t>صَعِيدًا</a:t>
            </a:r>
            <a:r>
              <a:rPr lang="en-IN" dirty="0" smtClean="0">
                <a:latin typeface="Book Antiqua" pitchFamily="18" charset="0"/>
              </a:rPr>
              <a:t> </a:t>
            </a:r>
            <a:r>
              <a:rPr lang="en-IN" dirty="0" err="1" smtClean="0">
                <a:latin typeface="Book Antiqua" pitchFamily="18" charset="0"/>
              </a:rPr>
              <a:t>زَلَقًا</a:t>
            </a:r>
            <a:endParaRPr lang="en-IN" dirty="0" smtClean="0">
              <a:latin typeface="Book Antiqua" pitchFamily="18" charset="0"/>
            </a:endParaRPr>
          </a:p>
          <a:p>
            <a:pPr algn="ctr">
              <a:spcBef>
                <a:spcPts val="1000"/>
              </a:spcBef>
              <a:buNone/>
            </a:pPr>
            <a:r>
              <a:rPr lang="en-IN" dirty="0" smtClean="0">
                <a:latin typeface="Book Antiqua" pitchFamily="18" charset="0"/>
              </a:rPr>
              <a:t>“..</a:t>
            </a:r>
            <a:r>
              <a:rPr lang="en-IN" i="1" dirty="0" smtClean="0">
                <a:latin typeface="Book Antiqua" pitchFamily="18" charset="0"/>
              </a:rPr>
              <a:t>yet it may well be that my </a:t>
            </a:r>
            <a:r>
              <a:rPr lang="en-IN" i="1" dirty="0" err="1" smtClean="0">
                <a:latin typeface="Book Antiqua" pitchFamily="18" charset="0"/>
              </a:rPr>
              <a:t>Sustainer</a:t>
            </a:r>
            <a:r>
              <a:rPr lang="en-IN" i="1" dirty="0" smtClean="0">
                <a:latin typeface="Book Antiqua" pitchFamily="18" charset="0"/>
              </a:rPr>
              <a:t> will give me something better than your garden -just as He may let loose a calamity out of heaven upon this </a:t>
            </a:r>
            <a:r>
              <a:rPr lang="en-IN" dirty="0" smtClean="0">
                <a:latin typeface="Book Antiqua" pitchFamily="18" charset="0"/>
              </a:rPr>
              <a:t>[</a:t>
            </a:r>
            <a:r>
              <a:rPr lang="en-IN" i="1" dirty="0" smtClean="0">
                <a:latin typeface="Book Antiqua" pitchFamily="18" charset="0"/>
              </a:rPr>
              <a:t>your garden</a:t>
            </a:r>
            <a:r>
              <a:rPr lang="en-IN" dirty="0" smtClean="0">
                <a:latin typeface="Book Antiqua" pitchFamily="18" charset="0"/>
              </a:rPr>
              <a:t>]</a:t>
            </a:r>
            <a:r>
              <a:rPr lang="en-IN" i="1" dirty="0" smtClean="0">
                <a:latin typeface="Book Antiqua" pitchFamily="18" charset="0"/>
              </a:rPr>
              <a:t>, so that it becomes a heap of barren dust</a:t>
            </a:r>
            <a:r>
              <a:rPr lang="en-IN" dirty="0" smtClean="0">
                <a:latin typeface="Book Antiqua" pitchFamily="18" charset="0"/>
              </a:rPr>
              <a:t>.” [18:40</a:t>
            </a:r>
            <a:r>
              <a:rPr lang="en-IN" dirty="0" smtClean="0">
                <a:latin typeface="Book Antiqua" pitchFamily="18" charset="0"/>
              </a:rPr>
              <a:t>]</a:t>
            </a:r>
            <a:endParaRPr lang="en-IN" dirty="0">
              <a:latin typeface="Book Antiqua"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181006" y="2538507"/>
            <a:ext cx="8820150" cy="3247947"/>
          </a:xfrm>
        </p:spPr>
        <p:txBody>
          <a:bodyPr/>
          <a:lstStyle/>
          <a:p>
            <a:pPr algn="ctr">
              <a:spcBef>
                <a:spcPts val="1000"/>
              </a:spcBef>
              <a:buNone/>
            </a:pPr>
            <a:r>
              <a:rPr lang="en-IN" dirty="0" smtClean="0">
                <a:latin typeface="Book Antiqua" pitchFamily="18" charset="0"/>
              </a:rPr>
              <a:t>	</a:t>
            </a:r>
            <a:r>
              <a:rPr lang="en-IN" dirty="0" err="1" smtClean="0">
                <a:latin typeface="Book Antiqua" pitchFamily="18" charset="0"/>
              </a:rPr>
              <a:t>وَأُحِيطَ</a:t>
            </a:r>
            <a:r>
              <a:rPr lang="en-IN" dirty="0" smtClean="0">
                <a:latin typeface="Book Antiqua" pitchFamily="18" charset="0"/>
              </a:rPr>
              <a:t> </a:t>
            </a:r>
            <a:r>
              <a:rPr lang="en-IN" dirty="0" err="1" smtClean="0">
                <a:latin typeface="Book Antiqua" pitchFamily="18" charset="0"/>
              </a:rPr>
              <a:t>بِثَمَرِهِ</a:t>
            </a:r>
            <a:r>
              <a:rPr lang="en-IN" dirty="0" smtClean="0">
                <a:latin typeface="Book Antiqua" pitchFamily="18" charset="0"/>
              </a:rPr>
              <a:t> </a:t>
            </a:r>
            <a:r>
              <a:rPr lang="en-IN" dirty="0" err="1" smtClean="0">
                <a:latin typeface="Book Antiqua" pitchFamily="18" charset="0"/>
              </a:rPr>
              <a:t>فَأَصْبَحَ</a:t>
            </a:r>
            <a:r>
              <a:rPr lang="en-IN" dirty="0" smtClean="0">
                <a:latin typeface="Book Antiqua" pitchFamily="18" charset="0"/>
              </a:rPr>
              <a:t> </a:t>
            </a:r>
            <a:r>
              <a:rPr lang="en-IN" dirty="0" err="1" smtClean="0">
                <a:latin typeface="Book Antiqua" pitchFamily="18" charset="0"/>
              </a:rPr>
              <a:t>يُقَلِّبُ</a:t>
            </a:r>
            <a:r>
              <a:rPr lang="en-IN" dirty="0" smtClean="0">
                <a:latin typeface="Book Antiqua" pitchFamily="18" charset="0"/>
              </a:rPr>
              <a:t> </a:t>
            </a:r>
            <a:r>
              <a:rPr lang="en-IN" dirty="0" err="1" smtClean="0">
                <a:latin typeface="Book Antiqua" pitchFamily="18" charset="0"/>
              </a:rPr>
              <a:t>كَفَّيْهِ</a:t>
            </a:r>
            <a:r>
              <a:rPr lang="en-IN" dirty="0" smtClean="0">
                <a:latin typeface="Book Antiqua" pitchFamily="18" charset="0"/>
              </a:rPr>
              <a:t> </a:t>
            </a:r>
            <a:r>
              <a:rPr lang="en-IN" dirty="0" err="1" smtClean="0">
                <a:latin typeface="Book Antiqua" pitchFamily="18" charset="0"/>
              </a:rPr>
              <a:t>عَلَى</a:t>
            </a:r>
            <a:r>
              <a:rPr lang="en-IN" dirty="0" smtClean="0">
                <a:latin typeface="Book Antiqua" pitchFamily="18" charset="0"/>
              </a:rPr>
              <a:t> </a:t>
            </a:r>
            <a:r>
              <a:rPr lang="en-IN" dirty="0" err="1" smtClean="0">
                <a:latin typeface="Book Antiqua" pitchFamily="18" charset="0"/>
              </a:rPr>
              <a:t>مَا</a:t>
            </a:r>
            <a:r>
              <a:rPr lang="en-IN" dirty="0" smtClean="0">
                <a:latin typeface="Book Antiqua" pitchFamily="18" charset="0"/>
              </a:rPr>
              <a:t> </a:t>
            </a:r>
            <a:r>
              <a:rPr lang="en-IN" dirty="0" err="1" smtClean="0">
                <a:latin typeface="Book Antiqua" pitchFamily="18" charset="0"/>
              </a:rPr>
              <a:t>أَنفَقَ</a:t>
            </a:r>
            <a:r>
              <a:rPr lang="en-IN" dirty="0" smtClean="0">
                <a:latin typeface="Book Antiqua" pitchFamily="18" charset="0"/>
              </a:rPr>
              <a:t> </a:t>
            </a:r>
            <a:r>
              <a:rPr lang="en-IN" dirty="0" err="1" smtClean="0">
                <a:latin typeface="Book Antiqua" pitchFamily="18" charset="0"/>
              </a:rPr>
              <a:t>فِيهَا</a:t>
            </a:r>
            <a:r>
              <a:rPr lang="en-IN" dirty="0" smtClean="0">
                <a:latin typeface="Book Antiqua" pitchFamily="18" charset="0"/>
              </a:rPr>
              <a:t> </a:t>
            </a:r>
            <a:r>
              <a:rPr lang="en-IN" dirty="0" err="1" smtClean="0">
                <a:latin typeface="Book Antiqua" pitchFamily="18" charset="0"/>
              </a:rPr>
              <a:t>وَهِيَ</a:t>
            </a:r>
            <a:r>
              <a:rPr lang="en-IN" dirty="0" smtClean="0">
                <a:latin typeface="Book Antiqua" pitchFamily="18" charset="0"/>
              </a:rPr>
              <a:t> </a:t>
            </a:r>
            <a:r>
              <a:rPr lang="en-IN" dirty="0" err="1" smtClean="0">
                <a:latin typeface="Book Antiqua" pitchFamily="18" charset="0"/>
              </a:rPr>
              <a:t>خَاوِيَةٌ</a:t>
            </a:r>
            <a:r>
              <a:rPr lang="en-IN" dirty="0" smtClean="0">
                <a:latin typeface="Book Antiqua" pitchFamily="18" charset="0"/>
              </a:rPr>
              <a:t> </a:t>
            </a:r>
            <a:r>
              <a:rPr lang="en-IN" dirty="0" err="1" smtClean="0">
                <a:latin typeface="Book Antiqua" pitchFamily="18" charset="0"/>
              </a:rPr>
              <a:t>عَلَى</a:t>
            </a:r>
            <a:r>
              <a:rPr lang="en-IN" dirty="0" smtClean="0">
                <a:latin typeface="Book Antiqua" pitchFamily="18" charset="0"/>
              </a:rPr>
              <a:t> </a:t>
            </a:r>
            <a:r>
              <a:rPr lang="en-IN" dirty="0" err="1" smtClean="0">
                <a:latin typeface="Book Antiqua" pitchFamily="18" charset="0"/>
              </a:rPr>
              <a:t>عُرُوشِهَا</a:t>
            </a:r>
            <a:r>
              <a:rPr lang="en-IN" dirty="0" smtClean="0">
                <a:latin typeface="Book Antiqua" pitchFamily="18" charset="0"/>
              </a:rPr>
              <a:t> </a:t>
            </a:r>
            <a:r>
              <a:rPr lang="en-IN" dirty="0" err="1" smtClean="0">
                <a:latin typeface="Book Antiqua" pitchFamily="18" charset="0"/>
              </a:rPr>
              <a:t>وَيَقُولُ</a:t>
            </a:r>
            <a:r>
              <a:rPr lang="en-IN" dirty="0" smtClean="0">
                <a:latin typeface="Book Antiqua" pitchFamily="18" charset="0"/>
              </a:rPr>
              <a:t> </a:t>
            </a:r>
            <a:r>
              <a:rPr lang="en-IN" dirty="0" err="1" smtClean="0">
                <a:latin typeface="Book Antiqua" pitchFamily="18" charset="0"/>
              </a:rPr>
              <a:t>يَا</a:t>
            </a:r>
            <a:r>
              <a:rPr lang="en-IN" dirty="0" smtClean="0">
                <a:latin typeface="Book Antiqua" pitchFamily="18" charset="0"/>
              </a:rPr>
              <a:t> </a:t>
            </a:r>
            <a:r>
              <a:rPr lang="en-IN" dirty="0" err="1" smtClean="0">
                <a:latin typeface="Book Antiqua" pitchFamily="18" charset="0"/>
              </a:rPr>
              <a:t>لَيْتَنِي</a:t>
            </a:r>
            <a:r>
              <a:rPr lang="en-IN" dirty="0" smtClean="0">
                <a:latin typeface="Book Antiqua" pitchFamily="18" charset="0"/>
              </a:rPr>
              <a:t> </a:t>
            </a:r>
            <a:r>
              <a:rPr lang="en-IN" dirty="0" err="1" smtClean="0">
                <a:latin typeface="Book Antiqua" pitchFamily="18" charset="0"/>
              </a:rPr>
              <a:t>لَمْ</a:t>
            </a:r>
            <a:r>
              <a:rPr lang="en-IN" dirty="0" smtClean="0">
                <a:latin typeface="Book Antiqua" pitchFamily="18" charset="0"/>
              </a:rPr>
              <a:t> </a:t>
            </a:r>
            <a:r>
              <a:rPr lang="en-IN" dirty="0" err="1" smtClean="0">
                <a:latin typeface="Book Antiqua" pitchFamily="18" charset="0"/>
              </a:rPr>
              <a:t>أُشْرِكْ</a:t>
            </a:r>
            <a:r>
              <a:rPr lang="en-IN" dirty="0" smtClean="0">
                <a:latin typeface="Book Antiqua" pitchFamily="18" charset="0"/>
              </a:rPr>
              <a:t> </a:t>
            </a:r>
            <a:r>
              <a:rPr lang="en-IN" dirty="0" err="1" smtClean="0">
                <a:latin typeface="Book Antiqua" pitchFamily="18" charset="0"/>
              </a:rPr>
              <a:t>بِرَبِّي</a:t>
            </a:r>
            <a:r>
              <a:rPr lang="en-IN" dirty="0" smtClean="0">
                <a:latin typeface="Book Antiqua" pitchFamily="18" charset="0"/>
              </a:rPr>
              <a:t> </a:t>
            </a:r>
            <a:r>
              <a:rPr lang="en-IN" dirty="0" err="1" smtClean="0">
                <a:latin typeface="Book Antiqua" pitchFamily="18" charset="0"/>
              </a:rPr>
              <a:t>أَحَدًا</a:t>
            </a:r>
            <a:endParaRPr lang="en-IN" dirty="0" smtClean="0">
              <a:latin typeface="Book Antiqua" pitchFamily="18" charset="0"/>
            </a:endParaRPr>
          </a:p>
          <a:p>
            <a:pPr algn="ctr">
              <a:spcBef>
                <a:spcPts val="1000"/>
              </a:spcBef>
              <a:buNone/>
            </a:pPr>
            <a:r>
              <a:rPr lang="en-IN" dirty="0" smtClean="0">
                <a:latin typeface="Book Antiqua" pitchFamily="18" charset="0"/>
              </a:rPr>
              <a:t>“</a:t>
            </a:r>
            <a:r>
              <a:rPr lang="en-IN" i="1" dirty="0" smtClean="0">
                <a:latin typeface="Book Antiqua" pitchFamily="18" charset="0"/>
              </a:rPr>
              <a:t>And</a:t>
            </a:r>
            <a:r>
              <a:rPr lang="en-IN" dirty="0" smtClean="0">
                <a:latin typeface="Book Antiqua" pitchFamily="18" charset="0"/>
              </a:rPr>
              <a:t> [</a:t>
            </a:r>
            <a:r>
              <a:rPr lang="en-IN" i="1" dirty="0" smtClean="0">
                <a:latin typeface="Book Antiqua" pitchFamily="18" charset="0"/>
              </a:rPr>
              <a:t>thus it happened</a:t>
            </a:r>
            <a:r>
              <a:rPr lang="en-IN" dirty="0" smtClean="0">
                <a:latin typeface="Book Antiqua" pitchFamily="18" charset="0"/>
              </a:rPr>
              <a:t>:] </a:t>
            </a:r>
            <a:r>
              <a:rPr lang="en-IN" i="1" dirty="0" smtClean="0">
                <a:latin typeface="Book Antiqua" pitchFamily="18" charset="0"/>
              </a:rPr>
              <a:t>his fruitful gardens were encompassed</a:t>
            </a:r>
            <a:r>
              <a:rPr lang="en-IN" dirty="0" smtClean="0">
                <a:latin typeface="Book Antiqua" pitchFamily="18" charset="0"/>
              </a:rPr>
              <a:t> [</a:t>
            </a:r>
            <a:r>
              <a:rPr lang="en-IN" i="1" dirty="0" smtClean="0">
                <a:latin typeface="Book Antiqua" pitchFamily="18" charset="0"/>
              </a:rPr>
              <a:t>by ruin</a:t>
            </a:r>
            <a:r>
              <a:rPr lang="en-IN" dirty="0" smtClean="0">
                <a:latin typeface="Book Antiqua" pitchFamily="18" charset="0"/>
              </a:rPr>
              <a:t>]</a:t>
            </a:r>
            <a:r>
              <a:rPr lang="en-IN" i="1" dirty="0" smtClean="0">
                <a:latin typeface="Book Antiqua" pitchFamily="18" charset="0"/>
              </a:rPr>
              <a:t>, and there he was, wringing his hands over all that he had spent on that which now lay waste, which had (now) tumbled to pieces to its very foundations; and he could but say</a:t>
            </a:r>
            <a:r>
              <a:rPr lang="en-IN" dirty="0" smtClean="0">
                <a:latin typeface="Book Antiqua" pitchFamily="18" charset="0"/>
              </a:rPr>
              <a:t>, “</a:t>
            </a:r>
            <a:r>
              <a:rPr lang="en-IN" i="1" dirty="0" smtClean="0">
                <a:latin typeface="Book Antiqua" pitchFamily="18" charset="0"/>
              </a:rPr>
              <a:t>Oh, would that I had not attributed divine powers to any but my </a:t>
            </a:r>
            <a:r>
              <a:rPr lang="en-IN" i="1" dirty="0" err="1" smtClean="0">
                <a:latin typeface="Book Antiqua" pitchFamily="18" charset="0"/>
              </a:rPr>
              <a:t>Sustainer</a:t>
            </a:r>
            <a:r>
              <a:rPr lang="en-IN" dirty="0" smtClean="0">
                <a:latin typeface="Book Antiqua" pitchFamily="18" charset="0"/>
              </a:rPr>
              <a:t>!” [18:42</a:t>
            </a:r>
            <a:r>
              <a:rPr lang="en-IN" dirty="0" smtClean="0">
                <a:latin typeface="Book Antiqua" pitchFamily="18" charset="0"/>
              </a:rPr>
              <a:t>]</a:t>
            </a:r>
            <a:endParaRPr lang="en-IN" dirty="0">
              <a:latin typeface="Book Antiqua"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181006" y="1857364"/>
            <a:ext cx="8820150" cy="3247947"/>
          </a:xfrm>
        </p:spPr>
        <p:txBody>
          <a:bodyPr/>
          <a:lstStyle/>
          <a:p>
            <a:pPr algn="just">
              <a:spcBef>
                <a:spcPts val="1000"/>
              </a:spcBef>
              <a:buNone/>
            </a:pPr>
            <a:r>
              <a:rPr lang="en-IN" dirty="0" smtClean="0">
                <a:latin typeface="Book Antiqua" pitchFamily="18" charset="0"/>
              </a:rPr>
              <a:t>		</a:t>
            </a:r>
            <a:r>
              <a:rPr lang="en-IN" sz="2600" dirty="0" smtClean="0">
                <a:latin typeface="Book Antiqua" pitchFamily="18" charset="0"/>
              </a:rPr>
              <a:t>It is implied that, eventually, that is what happened. Mr Rich Guy’s garden was destroyed and it turned into an uprooted ruin, its abundant fruits scattered around him.</a:t>
            </a:r>
          </a:p>
          <a:p>
            <a:pPr algn="ctr">
              <a:spcBef>
                <a:spcPts val="1000"/>
              </a:spcBef>
              <a:buNone/>
            </a:pPr>
            <a:r>
              <a:rPr lang="en-IN" dirty="0" err="1" smtClean="0">
                <a:latin typeface="Book Antiqua" pitchFamily="18" charset="0"/>
              </a:rPr>
              <a:t>لَمْ</a:t>
            </a:r>
            <a:r>
              <a:rPr lang="en-IN" dirty="0" smtClean="0">
                <a:latin typeface="Book Antiqua" pitchFamily="18" charset="0"/>
              </a:rPr>
              <a:t> </a:t>
            </a:r>
            <a:r>
              <a:rPr lang="en-IN" dirty="0" err="1" smtClean="0">
                <a:latin typeface="Book Antiqua" pitchFamily="18" charset="0"/>
              </a:rPr>
              <a:t>تَكُن</a:t>
            </a:r>
            <a:r>
              <a:rPr lang="en-IN" dirty="0" smtClean="0">
                <a:latin typeface="Book Antiqua" pitchFamily="18" charset="0"/>
              </a:rPr>
              <a:t> </a:t>
            </a:r>
            <a:r>
              <a:rPr lang="en-IN" dirty="0" err="1" smtClean="0">
                <a:latin typeface="Book Antiqua" pitchFamily="18" charset="0"/>
              </a:rPr>
              <a:t>لَّهُ</a:t>
            </a:r>
            <a:r>
              <a:rPr lang="en-IN" dirty="0" smtClean="0">
                <a:latin typeface="Book Antiqua" pitchFamily="18" charset="0"/>
              </a:rPr>
              <a:t> </a:t>
            </a:r>
            <a:r>
              <a:rPr lang="en-IN" dirty="0" err="1" smtClean="0">
                <a:latin typeface="Book Antiqua" pitchFamily="18" charset="0"/>
              </a:rPr>
              <a:t>فِئَةٌ</a:t>
            </a:r>
            <a:r>
              <a:rPr lang="en-IN" dirty="0" smtClean="0">
                <a:latin typeface="Book Antiqua" pitchFamily="18" charset="0"/>
              </a:rPr>
              <a:t> </a:t>
            </a:r>
            <a:r>
              <a:rPr lang="en-IN" dirty="0" err="1" smtClean="0">
                <a:latin typeface="Book Antiqua" pitchFamily="18" charset="0"/>
              </a:rPr>
              <a:t>يَنصُرُونَهُ</a:t>
            </a:r>
            <a:r>
              <a:rPr lang="en-IN" dirty="0" smtClean="0">
                <a:latin typeface="Book Antiqua" pitchFamily="18" charset="0"/>
              </a:rPr>
              <a:t> </a:t>
            </a:r>
            <a:r>
              <a:rPr lang="en-IN" dirty="0" err="1" smtClean="0">
                <a:latin typeface="Book Antiqua" pitchFamily="18" charset="0"/>
              </a:rPr>
              <a:t>مِن</a:t>
            </a:r>
            <a:r>
              <a:rPr lang="en-IN" dirty="0" smtClean="0">
                <a:latin typeface="Book Antiqua" pitchFamily="18" charset="0"/>
              </a:rPr>
              <a:t> </a:t>
            </a:r>
            <a:r>
              <a:rPr lang="en-IN" dirty="0" err="1" smtClean="0">
                <a:latin typeface="Book Antiqua" pitchFamily="18" charset="0"/>
              </a:rPr>
              <a:t>دُونِ</a:t>
            </a:r>
            <a:r>
              <a:rPr lang="en-IN" dirty="0" smtClean="0">
                <a:latin typeface="Book Antiqua" pitchFamily="18" charset="0"/>
              </a:rPr>
              <a:t> </a:t>
            </a:r>
            <a:r>
              <a:rPr lang="en-IN" dirty="0" err="1" smtClean="0">
                <a:latin typeface="Book Antiqua" pitchFamily="18" charset="0"/>
              </a:rPr>
              <a:t>اللَّهِ</a:t>
            </a:r>
            <a:r>
              <a:rPr lang="en-IN" dirty="0" smtClean="0">
                <a:latin typeface="Book Antiqua" pitchFamily="18" charset="0"/>
              </a:rPr>
              <a:t> </a:t>
            </a:r>
            <a:r>
              <a:rPr lang="en-IN" dirty="0" err="1" smtClean="0">
                <a:latin typeface="Book Antiqua" pitchFamily="18" charset="0"/>
              </a:rPr>
              <a:t>وَمَا</a:t>
            </a:r>
            <a:r>
              <a:rPr lang="en-IN" dirty="0" smtClean="0">
                <a:latin typeface="Book Antiqua" pitchFamily="18" charset="0"/>
              </a:rPr>
              <a:t> </a:t>
            </a:r>
            <a:r>
              <a:rPr lang="en-IN" dirty="0" err="1" smtClean="0">
                <a:latin typeface="Book Antiqua" pitchFamily="18" charset="0"/>
              </a:rPr>
              <a:t>كَانَ</a:t>
            </a:r>
            <a:r>
              <a:rPr lang="en-IN" dirty="0" smtClean="0">
                <a:latin typeface="Book Antiqua" pitchFamily="18" charset="0"/>
              </a:rPr>
              <a:t> </a:t>
            </a:r>
            <a:r>
              <a:rPr lang="en-IN" dirty="0" err="1" smtClean="0">
                <a:latin typeface="Book Antiqua" pitchFamily="18" charset="0"/>
              </a:rPr>
              <a:t>مُنتَصِرًا</a:t>
            </a:r>
            <a:r>
              <a:rPr lang="en-IN" dirty="0" smtClean="0">
                <a:latin typeface="Book Antiqua" pitchFamily="18" charset="0"/>
              </a:rPr>
              <a:t> </a:t>
            </a:r>
            <a:r>
              <a:rPr lang="en-IN" dirty="0" err="1" smtClean="0">
                <a:latin typeface="Book Antiqua" pitchFamily="18" charset="0"/>
              </a:rPr>
              <a:t>هُنَالِكَ</a:t>
            </a:r>
            <a:r>
              <a:rPr lang="en-IN" dirty="0" smtClean="0">
                <a:latin typeface="Book Antiqua" pitchFamily="18" charset="0"/>
              </a:rPr>
              <a:t> </a:t>
            </a:r>
            <a:r>
              <a:rPr lang="en-IN" dirty="0" err="1" smtClean="0">
                <a:latin typeface="Book Antiqua" pitchFamily="18" charset="0"/>
              </a:rPr>
              <a:t>الْوَلَايَةُ</a:t>
            </a:r>
            <a:r>
              <a:rPr lang="en-IN" dirty="0" smtClean="0">
                <a:latin typeface="Book Antiqua" pitchFamily="18" charset="0"/>
              </a:rPr>
              <a:t> </a:t>
            </a:r>
            <a:r>
              <a:rPr lang="en-IN" dirty="0" err="1" smtClean="0">
                <a:latin typeface="Book Antiqua" pitchFamily="18" charset="0"/>
              </a:rPr>
              <a:t>لِلَّهِ</a:t>
            </a:r>
            <a:r>
              <a:rPr lang="en-IN" dirty="0" smtClean="0">
                <a:latin typeface="Book Antiqua" pitchFamily="18" charset="0"/>
              </a:rPr>
              <a:t> </a:t>
            </a:r>
            <a:r>
              <a:rPr lang="en-IN" dirty="0" err="1" smtClean="0">
                <a:latin typeface="Book Antiqua" pitchFamily="18" charset="0"/>
              </a:rPr>
              <a:t>الْحَقِّ</a:t>
            </a:r>
            <a:r>
              <a:rPr lang="en-IN" dirty="0" smtClean="0">
                <a:latin typeface="Book Antiqua" pitchFamily="18" charset="0"/>
              </a:rPr>
              <a:t> </a:t>
            </a:r>
            <a:r>
              <a:rPr lang="en-IN" dirty="0" err="1" smtClean="0">
                <a:latin typeface="Book Antiqua" pitchFamily="18" charset="0"/>
              </a:rPr>
              <a:t>هُوَ</a:t>
            </a:r>
            <a:r>
              <a:rPr lang="en-IN" dirty="0" smtClean="0">
                <a:latin typeface="Book Antiqua" pitchFamily="18" charset="0"/>
              </a:rPr>
              <a:t> </a:t>
            </a:r>
            <a:r>
              <a:rPr lang="en-IN" dirty="0" err="1" smtClean="0">
                <a:latin typeface="Book Antiqua" pitchFamily="18" charset="0"/>
              </a:rPr>
              <a:t>خَيْرٌ</a:t>
            </a:r>
            <a:r>
              <a:rPr lang="en-IN" dirty="0" smtClean="0">
                <a:latin typeface="Book Antiqua" pitchFamily="18" charset="0"/>
              </a:rPr>
              <a:t> </a:t>
            </a:r>
            <a:r>
              <a:rPr lang="en-IN" dirty="0" err="1" smtClean="0">
                <a:latin typeface="Book Antiqua" pitchFamily="18" charset="0"/>
              </a:rPr>
              <a:t>ثَوَابًا</a:t>
            </a:r>
            <a:r>
              <a:rPr lang="en-IN" dirty="0" smtClean="0">
                <a:latin typeface="Book Antiqua" pitchFamily="18" charset="0"/>
              </a:rPr>
              <a:t> </a:t>
            </a:r>
            <a:r>
              <a:rPr lang="en-IN" dirty="0" err="1" smtClean="0">
                <a:latin typeface="Book Antiqua" pitchFamily="18" charset="0"/>
              </a:rPr>
              <a:t>وَخَيْرٌ</a:t>
            </a:r>
            <a:r>
              <a:rPr lang="en-IN" dirty="0" smtClean="0">
                <a:latin typeface="Book Antiqua" pitchFamily="18" charset="0"/>
              </a:rPr>
              <a:t> </a:t>
            </a:r>
            <a:r>
              <a:rPr lang="en-IN" dirty="0" err="1" smtClean="0">
                <a:latin typeface="Book Antiqua" pitchFamily="18" charset="0"/>
              </a:rPr>
              <a:t>عُقْبًا</a:t>
            </a:r>
            <a:endParaRPr lang="en-IN" dirty="0" smtClean="0">
              <a:latin typeface="Book Antiqua" pitchFamily="18" charset="0"/>
            </a:endParaRPr>
          </a:p>
          <a:p>
            <a:pPr algn="ctr">
              <a:spcBef>
                <a:spcPts val="1000"/>
              </a:spcBef>
              <a:buNone/>
            </a:pPr>
            <a:r>
              <a:rPr lang="en-IN" dirty="0" smtClean="0">
                <a:latin typeface="Book Antiqua" pitchFamily="18" charset="0"/>
              </a:rPr>
              <a:t>“</a:t>
            </a:r>
            <a:r>
              <a:rPr lang="en-IN" i="1" dirty="0" smtClean="0">
                <a:latin typeface="Book Antiqua" pitchFamily="18" charset="0"/>
              </a:rPr>
              <a:t>Nor had he numbers to help him against Allah, nor was he able to deliver himself</a:t>
            </a:r>
            <a:r>
              <a:rPr lang="en-IN" dirty="0" smtClean="0">
                <a:latin typeface="Book Antiqua" pitchFamily="18" charset="0"/>
              </a:rPr>
              <a:t>. </a:t>
            </a:r>
            <a:r>
              <a:rPr lang="en-IN" i="1" dirty="0" smtClean="0">
                <a:latin typeface="Book Antiqua" pitchFamily="18" charset="0"/>
              </a:rPr>
              <a:t>For thus it is: all protective power belongs to Allah alone, the True One. He is the best to grant recompense, and the best to determine what is to be</a:t>
            </a:r>
            <a:r>
              <a:rPr lang="en-IN" dirty="0" smtClean="0">
                <a:latin typeface="Book Antiqua" pitchFamily="18" charset="0"/>
              </a:rPr>
              <a:t>.” [18:43-44]</a:t>
            </a:r>
            <a:endParaRPr lang="en-IN" dirty="0">
              <a:latin typeface="Book Antiqua"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71802" y="5699485"/>
            <a:ext cx="5929354" cy="1015663"/>
          </a:xfrm>
          <a:prstGeom prst="rect">
            <a:avLst/>
          </a:prstGeom>
          <a:noFill/>
        </p:spPr>
        <p:txBody>
          <a:bodyPr wrap="square" lIns="91440" tIns="45720" rIns="91440" bIns="45720">
            <a:spAutoFit/>
          </a:bodyPr>
          <a:lstStyle/>
          <a:p>
            <a:pPr algn="ctr"/>
            <a:r>
              <a:rPr lang="en-US" sz="6000" b="1" cap="all" spc="0" dirty="0" smtClean="0">
                <a:ln w="9000" cmpd="sng">
                  <a:solidFill>
                    <a:schemeClr val="accent4">
                      <a:shade val="50000"/>
                      <a:satMod val="120000"/>
                    </a:schemeClr>
                  </a:solidFill>
                  <a:prstDash val="solid"/>
                </a:ln>
                <a:solidFill>
                  <a:schemeClr val="bg2"/>
                </a:solidFill>
                <a:effectLst>
                  <a:reflection blurRad="12700" stA="28000" endPos="45000" dist="1000" dir="5400000" sy="-100000" algn="bl" rotWithShape="0"/>
                </a:effectLst>
              </a:rPr>
              <a:t>Thank you…</a:t>
            </a:r>
            <a:endParaRPr lang="en-US" sz="6000" b="1" cap="all" spc="0" dirty="0">
              <a:ln w="9000" cmpd="sng">
                <a:solidFill>
                  <a:schemeClr val="accent4">
                    <a:shade val="50000"/>
                    <a:satMod val="120000"/>
                  </a:schemeClr>
                </a:solidFill>
                <a:prstDash val="solid"/>
              </a:ln>
              <a:solidFill>
                <a:schemeClr val="bg2"/>
              </a:solidFill>
              <a:effectLst>
                <a:reflection blurRad="12700" stA="28000" endPos="45000" dist="1000" dir="5400000" sy="-100000" algn="bl" rotWithShape="0"/>
              </a:effectLst>
            </a:endParaRPr>
          </a:p>
        </p:txBody>
      </p:sp>
      <p:pic>
        <p:nvPicPr>
          <p:cNvPr id="5" name="Picture 4" descr="Tnx.jpg"/>
          <p:cNvPicPr>
            <a:picLocks noChangeAspect="1"/>
          </p:cNvPicPr>
          <p:nvPr/>
        </p:nvPicPr>
        <p:blipFill>
          <a:blip r:embed="rId2"/>
          <a:stretch>
            <a:fillRect/>
          </a:stretch>
        </p:blipFill>
        <p:spPr>
          <a:xfrm>
            <a:off x="714348" y="2500330"/>
            <a:ext cx="6715172" cy="328612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323850" y="2895625"/>
            <a:ext cx="8534430" cy="3390895"/>
          </a:xfrm>
        </p:spPr>
        <p:txBody>
          <a:bodyPr/>
          <a:lstStyle/>
          <a:p>
            <a:pPr marL="0" indent="0" algn="ctr">
              <a:spcBef>
                <a:spcPts val="1000"/>
              </a:spcBef>
              <a:buNone/>
            </a:pPr>
            <a:r>
              <a:rPr lang="en-IN" sz="3000" dirty="0" err="1" smtClean="0">
                <a:solidFill>
                  <a:schemeClr val="bg2">
                    <a:lumMod val="75000"/>
                  </a:schemeClr>
                </a:solidFill>
                <a:latin typeface="Book Antiqua" pitchFamily="18" charset="0"/>
              </a:rPr>
              <a:t>وَاضْرِبْ</a:t>
            </a:r>
            <a:r>
              <a:rPr lang="en-IN" sz="3000" dirty="0" smtClean="0">
                <a:solidFill>
                  <a:schemeClr val="bg2">
                    <a:lumMod val="75000"/>
                  </a:schemeClr>
                </a:solidFill>
                <a:latin typeface="Book Antiqua" pitchFamily="18" charset="0"/>
              </a:rPr>
              <a:t> </a:t>
            </a:r>
            <a:r>
              <a:rPr lang="en-IN" sz="3000" dirty="0" err="1" smtClean="0">
                <a:solidFill>
                  <a:schemeClr val="bg2">
                    <a:lumMod val="75000"/>
                  </a:schemeClr>
                </a:solidFill>
                <a:latin typeface="Book Antiqua" pitchFamily="18" charset="0"/>
              </a:rPr>
              <a:t>لَهُم</a:t>
            </a:r>
            <a:r>
              <a:rPr lang="en-IN" sz="3000" dirty="0" smtClean="0">
                <a:solidFill>
                  <a:schemeClr val="bg2">
                    <a:lumMod val="75000"/>
                  </a:schemeClr>
                </a:solidFill>
                <a:latin typeface="Book Antiqua" pitchFamily="18" charset="0"/>
              </a:rPr>
              <a:t> </a:t>
            </a:r>
            <a:r>
              <a:rPr lang="en-IN" sz="3000" dirty="0" err="1" smtClean="0">
                <a:solidFill>
                  <a:schemeClr val="bg2">
                    <a:lumMod val="75000"/>
                  </a:schemeClr>
                </a:solidFill>
                <a:latin typeface="Book Antiqua" pitchFamily="18" charset="0"/>
              </a:rPr>
              <a:t>مَّثَلًا</a:t>
            </a:r>
            <a:r>
              <a:rPr lang="en-IN" sz="3000" dirty="0" smtClean="0">
                <a:solidFill>
                  <a:schemeClr val="bg2">
                    <a:lumMod val="75000"/>
                  </a:schemeClr>
                </a:solidFill>
                <a:latin typeface="Book Antiqua" pitchFamily="18" charset="0"/>
              </a:rPr>
              <a:t> </a:t>
            </a:r>
            <a:r>
              <a:rPr lang="en-IN" sz="3000" dirty="0" err="1" smtClean="0">
                <a:solidFill>
                  <a:schemeClr val="bg2">
                    <a:lumMod val="75000"/>
                  </a:schemeClr>
                </a:solidFill>
                <a:latin typeface="Book Antiqua" pitchFamily="18" charset="0"/>
              </a:rPr>
              <a:t>رَّجُلَيْنِ</a:t>
            </a:r>
            <a:r>
              <a:rPr lang="en-IN" sz="3000" dirty="0" smtClean="0">
                <a:solidFill>
                  <a:schemeClr val="bg2">
                    <a:lumMod val="75000"/>
                  </a:schemeClr>
                </a:solidFill>
                <a:latin typeface="Book Antiqua" pitchFamily="18" charset="0"/>
              </a:rPr>
              <a:t> </a:t>
            </a:r>
            <a:r>
              <a:rPr lang="en-IN" sz="3000" dirty="0" err="1" smtClean="0">
                <a:solidFill>
                  <a:schemeClr val="bg2">
                    <a:lumMod val="75000"/>
                  </a:schemeClr>
                </a:solidFill>
                <a:latin typeface="Book Antiqua" pitchFamily="18" charset="0"/>
              </a:rPr>
              <a:t>جَعَلْنَا</a:t>
            </a:r>
            <a:r>
              <a:rPr lang="en-IN" sz="3000" dirty="0" smtClean="0">
                <a:solidFill>
                  <a:schemeClr val="bg2">
                    <a:lumMod val="75000"/>
                  </a:schemeClr>
                </a:solidFill>
                <a:latin typeface="Book Antiqua" pitchFamily="18" charset="0"/>
              </a:rPr>
              <a:t> </a:t>
            </a:r>
            <a:r>
              <a:rPr lang="en-IN" sz="3000" dirty="0" err="1" smtClean="0">
                <a:solidFill>
                  <a:schemeClr val="bg2">
                    <a:lumMod val="75000"/>
                  </a:schemeClr>
                </a:solidFill>
                <a:latin typeface="Book Antiqua" pitchFamily="18" charset="0"/>
              </a:rPr>
              <a:t>لِأَحَدِهِمَا</a:t>
            </a:r>
            <a:r>
              <a:rPr lang="en-IN" sz="3000" dirty="0" smtClean="0">
                <a:solidFill>
                  <a:schemeClr val="bg2">
                    <a:lumMod val="75000"/>
                  </a:schemeClr>
                </a:solidFill>
                <a:latin typeface="Book Antiqua" pitchFamily="18" charset="0"/>
              </a:rPr>
              <a:t> </a:t>
            </a:r>
            <a:r>
              <a:rPr lang="en-IN" sz="3000" dirty="0" err="1" smtClean="0">
                <a:solidFill>
                  <a:schemeClr val="bg2">
                    <a:lumMod val="75000"/>
                  </a:schemeClr>
                </a:solidFill>
                <a:latin typeface="Book Antiqua" pitchFamily="18" charset="0"/>
              </a:rPr>
              <a:t>جَنَّتَيْنِ</a:t>
            </a:r>
            <a:r>
              <a:rPr lang="en-IN" sz="3000" dirty="0" smtClean="0">
                <a:solidFill>
                  <a:schemeClr val="bg2">
                    <a:lumMod val="75000"/>
                  </a:schemeClr>
                </a:solidFill>
                <a:latin typeface="Book Antiqua" pitchFamily="18" charset="0"/>
              </a:rPr>
              <a:t> </a:t>
            </a:r>
            <a:r>
              <a:rPr lang="en-IN" sz="3000" dirty="0" err="1" smtClean="0">
                <a:solidFill>
                  <a:schemeClr val="bg2">
                    <a:lumMod val="75000"/>
                  </a:schemeClr>
                </a:solidFill>
                <a:latin typeface="Book Antiqua" pitchFamily="18" charset="0"/>
              </a:rPr>
              <a:t>مِنْ</a:t>
            </a:r>
            <a:r>
              <a:rPr lang="en-IN" sz="3000" dirty="0" smtClean="0">
                <a:solidFill>
                  <a:schemeClr val="bg2">
                    <a:lumMod val="75000"/>
                  </a:schemeClr>
                </a:solidFill>
                <a:latin typeface="Book Antiqua" pitchFamily="18" charset="0"/>
              </a:rPr>
              <a:t> </a:t>
            </a:r>
            <a:r>
              <a:rPr lang="en-IN" sz="3000" dirty="0" err="1" smtClean="0">
                <a:solidFill>
                  <a:schemeClr val="bg2">
                    <a:lumMod val="75000"/>
                  </a:schemeClr>
                </a:solidFill>
                <a:latin typeface="Book Antiqua" pitchFamily="18" charset="0"/>
              </a:rPr>
              <a:t>أَعْنَابٍ</a:t>
            </a:r>
            <a:r>
              <a:rPr lang="en-IN" sz="3000" dirty="0" smtClean="0">
                <a:solidFill>
                  <a:schemeClr val="bg2">
                    <a:lumMod val="75000"/>
                  </a:schemeClr>
                </a:solidFill>
                <a:latin typeface="Book Antiqua" pitchFamily="18" charset="0"/>
              </a:rPr>
              <a:t> </a:t>
            </a:r>
            <a:r>
              <a:rPr lang="en-IN" sz="3000" dirty="0" err="1" smtClean="0">
                <a:solidFill>
                  <a:schemeClr val="bg2">
                    <a:lumMod val="75000"/>
                  </a:schemeClr>
                </a:solidFill>
                <a:latin typeface="Book Antiqua" pitchFamily="18" charset="0"/>
              </a:rPr>
              <a:t>وَحَفَفْنَاهُمَا</a:t>
            </a:r>
            <a:r>
              <a:rPr lang="en-IN" sz="3000" dirty="0" smtClean="0">
                <a:solidFill>
                  <a:schemeClr val="bg2">
                    <a:lumMod val="75000"/>
                  </a:schemeClr>
                </a:solidFill>
                <a:latin typeface="Book Antiqua" pitchFamily="18" charset="0"/>
              </a:rPr>
              <a:t> </a:t>
            </a:r>
            <a:r>
              <a:rPr lang="en-IN" sz="3000" dirty="0" err="1" smtClean="0">
                <a:solidFill>
                  <a:schemeClr val="bg2">
                    <a:lumMod val="75000"/>
                  </a:schemeClr>
                </a:solidFill>
                <a:latin typeface="Book Antiqua" pitchFamily="18" charset="0"/>
              </a:rPr>
              <a:t>بِنَخْلٍ</a:t>
            </a:r>
            <a:r>
              <a:rPr lang="en-IN" sz="3000" dirty="0" smtClean="0">
                <a:solidFill>
                  <a:schemeClr val="bg2">
                    <a:lumMod val="75000"/>
                  </a:schemeClr>
                </a:solidFill>
                <a:latin typeface="Book Antiqua" pitchFamily="18" charset="0"/>
              </a:rPr>
              <a:t> </a:t>
            </a:r>
            <a:r>
              <a:rPr lang="en-IN" sz="3000" dirty="0" err="1" smtClean="0">
                <a:solidFill>
                  <a:schemeClr val="bg2">
                    <a:lumMod val="75000"/>
                  </a:schemeClr>
                </a:solidFill>
                <a:latin typeface="Book Antiqua" pitchFamily="18" charset="0"/>
              </a:rPr>
              <a:t>وَجَعَلْنَا</a:t>
            </a:r>
            <a:r>
              <a:rPr lang="en-IN" sz="3000" dirty="0" smtClean="0">
                <a:solidFill>
                  <a:schemeClr val="bg2">
                    <a:lumMod val="75000"/>
                  </a:schemeClr>
                </a:solidFill>
                <a:latin typeface="Book Antiqua" pitchFamily="18" charset="0"/>
              </a:rPr>
              <a:t> </a:t>
            </a:r>
            <a:r>
              <a:rPr lang="en-IN" sz="3000" dirty="0" err="1" smtClean="0">
                <a:solidFill>
                  <a:schemeClr val="bg2">
                    <a:lumMod val="75000"/>
                  </a:schemeClr>
                </a:solidFill>
                <a:latin typeface="Book Antiqua" pitchFamily="18" charset="0"/>
              </a:rPr>
              <a:t>بَيْنَهُمَا</a:t>
            </a:r>
            <a:r>
              <a:rPr lang="en-IN" sz="3000" dirty="0" smtClean="0">
                <a:solidFill>
                  <a:schemeClr val="bg2">
                    <a:lumMod val="75000"/>
                  </a:schemeClr>
                </a:solidFill>
                <a:latin typeface="Book Antiqua" pitchFamily="18" charset="0"/>
              </a:rPr>
              <a:t> </a:t>
            </a:r>
            <a:r>
              <a:rPr lang="en-IN" sz="3000" dirty="0" err="1" smtClean="0">
                <a:solidFill>
                  <a:schemeClr val="bg2">
                    <a:lumMod val="75000"/>
                  </a:schemeClr>
                </a:solidFill>
                <a:latin typeface="Book Antiqua" pitchFamily="18" charset="0"/>
              </a:rPr>
              <a:t>زَرْعًا</a:t>
            </a:r>
            <a:endParaRPr lang="en-IN" sz="3000" dirty="0" smtClean="0">
              <a:solidFill>
                <a:schemeClr val="bg2">
                  <a:lumMod val="75000"/>
                </a:schemeClr>
              </a:solidFill>
              <a:latin typeface="Book Antiqua" pitchFamily="18" charset="0"/>
            </a:endParaRPr>
          </a:p>
          <a:p>
            <a:pPr marL="0" indent="0" algn="ctr">
              <a:spcBef>
                <a:spcPts val="1000"/>
              </a:spcBef>
              <a:buNone/>
            </a:pPr>
            <a:r>
              <a:rPr lang="en-IN" sz="3000" i="1" dirty="0" smtClean="0">
                <a:solidFill>
                  <a:schemeClr val="bg2">
                    <a:lumMod val="75000"/>
                  </a:schemeClr>
                </a:solidFill>
                <a:latin typeface="Book Antiqua" pitchFamily="18" charset="0"/>
              </a:rPr>
              <a:t>“Coin for them a similitude: Two men, to one of whom We had assigned two gardens of grapes, and We had surrounded both with date palms and had put between them fields of grain.” [18:32]</a:t>
            </a:r>
            <a:endParaRPr lang="en-IN" sz="3000" dirty="0">
              <a:solidFill>
                <a:schemeClr val="bg2">
                  <a:lumMod val="75000"/>
                </a:schemeClr>
              </a:solidFill>
              <a:latin typeface="Book Antiqu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642910" y="2000240"/>
            <a:ext cx="8177240" cy="2676515"/>
          </a:xfrm>
        </p:spPr>
        <p:txBody>
          <a:bodyPr/>
          <a:lstStyle/>
          <a:p>
            <a:pPr marL="0" indent="0" algn="just">
              <a:spcBef>
                <a:spcPts val="1000"/>
              </a:spcBef>
              <a:buNone/>
            </a:pPr>
            <a:r>
              <a:rPr lang="en-IN" sz="3000" dirty="0" smtClean="0">
                <a:latin typeface="Book Antiqua" pitchFamily="18" charset="0"/>
              </a:rPr>
              <a:t>	</a:t>
            </a:r>
            <a:r>
              <a:rPr lang="en-IN" sz="3000" dirty="0" smtClean="0">
                <a:latin typeface="Book Antiqua" pitchFamily="18" charset="0"/>
              </a:rPr>
              <a:t>There </a:t>
            </a:r>
            <a:r>
              <a:rPr lang="en-IN" sz="3000" dirty="0" smtClean="0">
                <a:latin typeface="Book Antiqua" pitchFamily="18" charset="0"/>
              </a:rPr>
              <a:t>was a tremendous yield from his land. The abundance of this provision is emphasized by the words that Allah uses</a:t>
            </a:r>
            <a:r>
              <a:rPr lang="en-IN" sz="3000" dirty="0" smtClean="0">
                <a:latin typeface="Book Antiqua" pitchFamily="18" charset="0"/>
              </a:rPr>
              <a:t>,</a:t>
            </a:r>
            <a:br>
              <a:rPr lang="en-IN" sz="3000" dirty="0" smtClean="0">
                <a:latin typeface="Book Antiqua" pitchFamily="18" charset="0"/>
              </a:rPr>
            </a:br>
            <a:r>
              <a:rPr lang="en-IN" sz="3000" dirty="0" smtClean="0">
                <a:latin typeface="Book Antiqua" pitchFamily="18" charset="0"/>
              </a:rPr>
              <a:t> </a:t>
            </a:r>
            <a:r>
              <a:rPr lang="en-IN" sz="3000" dirty="0" smtClean="0">
                <a:latin typeface="Book Antiqua" pitchFamily="18" charset="0"/>
              </a:rPr>
              <a:t>“</a:t>
            </a:r>
            <a:r>
              <a:rPr lang="en-IN" sz="3000" dirty="0" err="1" smtClean="0">
                <a:latin typeface="Book Antiqua" pitchFamily="18" charset="0"/>
              </a:rPr>
              <a:t>وَلَمْ</a:t>
            </a:r>
            <a:r>
              <a:rPr lang="en-IN" sz="3000" dirty="0" smtClean="0">
                <a:latin typeface="Book Antiqua" pitchFamily="18" charset="0"/>
              </a:rPr>
              <a:t> </a:t>
            </a:r>
            <a:r>
              <a:rPr lang="en-IN" sz="3000" dirty="0" err="1" smtClean="0">
                <a:latin typeface="Book Antiqua" pitchFamily="18" charset="0"/>
              </a:rPr>
              <a:t>تَظْلِمْ</a:t>
            </a:r>
            <a:r>
              <a:rPr lang="en-IN" sz="3000" dirty="0" smtClean="0">
                <a:latin typeface="Book Antiqua" pitchFamily="18" charset="0"/>
              </a:rPr>
              <a:t> </a:t>
            </a:r>
            <a:r>
              <a:rPr lang="en-IN" sz="3000" dirty="0" err="1" smtClean="0">
                <a:latin typeface="Book Antiqua" pitchFamily="18" charset="0"/>
              </a:rPr>
              <a:t>مِنْهُ</a:t>
            </a:r>
            <a:r>
              <a:rPr lang="en-IN" sz="3000" dirty="0" smtClean="0">
                <a:latin typeface="Book Antiqua" pitchFamily="18" charset="0"/>
              </a:rPr>
              <a:t> </a:t>
            </a:r>
            <a:r>
              <a:rPr lang="en-IN" sz="3000" dirty="0" err="1" smtClean="0">
                <a:latin typeface="Book Antiqua" pitchFamily="18" charset="0"/>
              </a:rPr>
              <a:t>شَيْئًا</a:t>
            </a:r>
            <a:r>
              <a:rPr lang="en-IN" sz="3000" dirty="0" smtClean="0">
                <a:latin typeface="Book Antiqua" pitchFamily="18" charset="0"/>
              </a:rPr>
              <a:t>”,- meaning, the land gave as </a:t>
            </a:r>
            <a:r>
              <a:rPr lang="en-IN" sz="3000" i="1" dirty="0" smtClean="0">
                <a:latin typeface="Book Antiqua" pitchFamily="18" charset="0"/>
              </a:rPr>
              <a:t>much</a:t>
            </a:r>
            <a:r>
              <a:rPr lang="en-IN" sz="3000" dirty="0" smtClean="0">
                <a:latin typeface="Book Antiqua" pitchFamily="18" charset="0"/>
              </a:rPr>
              <a:t> yield as it </a:t>
            </a:r>
            <a:r>
              <a:rPr lang="en-IN" sz="3000" i="1" dirty="0" smtClean="0">
                <a:latin typeface="Book Antiqua" pitchFamily="18" charset="0"/>
              </a:rPr>
              <a:t>possibly</a:t>
            </a:r>
            <a:r>
              <a:rPr lang="en-IN" sz="3000" dirty="0" smtClean="0">
                <a:latin typeface="Book Antiqua" pitchFamily="18" charset="0"/>
              </a:rPr>
              <a:t> could.</a:t>
            </a:r>
          </a:p>
          <a:p>
            <a:pPr marL="0" indent="0" algn="just">
              <a:spcBef>
                <a:spcPts val="1000"/>
              </a:spcBef>
              <a:buNone/>
            </a:pPr>
            <a:r>
              <a:rPr lang="en-IN" sz="3000" dirty="0" smtClean="0">
                <a:latin typeface="Book Antiqua" pitchFamily="18" charset="0"/>
              </a:rPr>
              <a:t>	Which one of us wouldn’t like to own a huge, luscious lawn/field full to the hilt with fruit-and-grain producing vegetation, and with a sweet water stream further running through it, as delicious icing on the cake</a:t>
            </a:r>
            <a:r>
              <a:rPr lang="en-IN" sz="3000" dirty="0" smtClean="0">
                <a:latin typeface="Book Antiqua" pitchFamily="18" charset="0"/>
              </a:rPr>
              <a:t>?</a:t>
            </a:r>
            <a:endParaRPr lang="en-IN" sz="3000" dirty="0">
              <a:latin typeface="Book Antiqu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642910" y="2428868"/>
            <a:ext cx="8177240" cy="4105275"/>
          </a:xfrm>
        </p:spPr>
        <p:txBody>
          <a:bodyPr/>
          <a:lstStyle/>
          <a:p>
            <a:pPr marL="0" indent="0" algn="just">
              <a:spcBef>
                <a:spcPts val="1000"/>
              </a:spcBef>
              <a:buNone/>
            </a:pPr>
            <a:r>
              <a:rPr lang="en-IN" sz="3000" dirty="0" smtClean="0">
                <a:latin typeface="Book Antiqua" pitchFamily="18" charset="0"/>
              </a:rPr>
              <a:t>	Just like this man, any one of us who have been blessed with superfluous wealth and abundance of provision, so that their overall “</a:t>
            </a:r>
            <a:r>
              <a:rPr lang="en-IN" sz="3000" i="1" dirty="0" err="1" smtClean="0">
                <a:latin typeface="Book Antiqua" pitchFamily="18" charset="0"/>
              </a:rPr>
              <a:t>rizq</a:t>
            </a:r>
            <a:r>
              <a:rPr lang="en-IN" sz="3000" dirty="0" smtClean="0">
                <a:latin typeface="Book Antiqua" pitchFamily="18" charset="0"/>
              </a:rPr>
              <a:t>” – stock of eatables, money, savings, dwellings, family, property, investments for the future – is never depleted and leaves him free of need, want, or financial worry,  is actually under test and trial by </a:t>
            </a:r>
            <a:r>
              <a:rPr lang="en-IN" sz="3000" dirty="0" smtClean="0">
                <a:latin typeface="Book Antiqua" pitchFamily="18" charset="0"/>
              </a:rPr>
              <a:t>Allah.</a:t>
            </a:r>
            <a:endParaRPr lang="en-IN" sz="3000" dirty="0">
              <a:latin typeface="Book Antiqu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214282" y="2143116"/>
            <a:ext cx="8715436" cy="4105275"/>
          </a:xfrm>
        </p:spPr>
        <p:txBody>
          <a:bodyPr/>
          <a:lstStyle/>
          <a:p>
            <a:pPr marL="0" indent="0" algn="just">
              <a:spcBef>
                <a:spcPts val="1000"/>
              </a:spcBef>
              <a:buNone/>
            </a:pPr>
            <a:r>
              <a:rPr lang="en-IN" sz="3000" dirty="0" smtClean="0">
                <a:latin typeface="Book Antiqua" pitchFamily="18" charset="0"/>
              </a:rPr>
              <a:t>	</a:t>
            </a:r>
            <a:r>
              <a:rPr lang="en-IN" sz="3000" dirty="0" smtClean="0">
                <a:latin typeface="Book Antiqua" pitchFamily="18" charset="0"/>
              </a:rPr>
              <a:t>Allah </a:t>
            </a:r>
            <a:r>
              <a:rPr lang="en-IN" sz="3000" dirty="0" smtClean="0">
                <a:latin typeface="Book Antiqua" pitchFamily="18" charset="0"/>
              </a:rPr>
              <a:t>does test us by taking away our blessings, but what most of us do not realize is, how He tests us also by granting us innumerable and enviable assets , in order to see what we do, and in particular, what belief set we </a:t>
            </a:r>
            <a:r>
              <a:rPr lang="en-IN" sz="3000" dirty="0" err="1" smtClean="0">
                <a:latin typeface="Book Antiqua" pitchFamily="18" charset="0"/>
              </a:rPr>
              <a:t>harbor</a:t>
            </a:r>
            <a:r>
              <a:rPr lang="en-IN" sz="3000" dirty="0" smtClean="0">
                <a:latin typeface="Book Antiqua" pitchFamily="18" charset="0"/>
              </a:rPr>
              <a:t> in our hearts after we have thus been tested/put to trial. Being blessed by all the ‘good things’ of this worldly life facilitates a wider range of actions that can earn Allah’s wrath, as compared to when someone is hard up and financially constrained</a:t>
            </a:r>
            <a:r>
              <a:rPr lang="en-IN" sz="3000" dirty="0" smtClean="0">
                <a:latin typeface="Book Antiqua" pitchFamily="18" charset="0"/>
              </a:rPr>
              <a:t>.</a:t>
            </a:r>
            <a:endParaRPr lang="en-IN" sz="3000" dirty="0">
              <a:latin typeface="Book Antiqu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642910" y="3109939"/>
            <a:ext cx="8177240" cy="2676515"/>
          </a:xfrm>
        </p:spPr>
        <p:txBody>
          <a:bodyPr/>
          <a:lstStyle/>
          <a:p>
            <a:pPr marL="0" indent="0" algn="just">
              <a:spcBef>
                <a:spcPts val="1000"/>
              </a:spcBef>
              <a:buNone/>
            </a:pPr>
            <a:r>
              <a:rPr lang="en-IN" sz="3000" dirty="0" smtClean="0">
                <a:latin typeface="Book Antiqua" pitchFamily="18" charset="0"/>
              </a:rPr>
              <a:t>	By </a:t>
            </a:r>
            <a:r>
              <a:rPr lang="en-IN" sz="3000" dirty="0" smtClean="0">
                <a:latin typeface="Book Antiqua" pitchFamily="18" charset="0"/>
              </a:rPr>
              <a:t>obtaining as much profits as his business is capable of earning, or as much as fruition and success as any of his possessions is capable of achieving, an affluent person can easily.</a:t>
            </a:r>
            <a:endParaRPr lang="en-IN" sz="3000" dirty="0" smtClean="0">
              <a:latin typeface="Book Antiqu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285720" y="2285992"/>
            <a:ext cx="8534430" cy="2676515"/>
          </a:xfrm>
        </p:spPr>
        <p:txBody>
          <a:bodyPr/>
          <a:lstStyle/>
          <a:p>
            <a:pPr algn="just">
              <a:spcBef>
                <a:spcPts val="1000"/>
              </a:spcBef>
              <a:buNone/>
            </a:pPr>
            <a:r>
              <a:rPr lang="en-IN" dirty="0" smtClean="0">
                <a:latin typeface="Book Antiqua" pitchFamily="18" charset="0"/>
              </a:rPr>
              <a:t>	</a:t>
            </a:r>
            <a:r>
              <a:rPr lang="en-IN" dirty="0" smtClean="0">
                <a:latin typeface="Book Antiqua" pitchFamily="18" charset="0"/>
              </a:rPr>
              <a:t>	</a:t>
            </a:r>
            <a:r>
              <a:rPr lang="en-IN" dirty="0" smtClean="0">
                <a:latin typeface="Book Antiqua" pitchFamily="18" charset="0"/>
              </a:rPr>
              <a:t>B</a:t>
            </a:r>
            <a:r>
              <a:rPr lang="en-IN" dirty="0" smtClean="0">
                <a:latin typeface="Book Antiqua" pitchFamily="18" charset="0"/>
              </a:rPr>
              <a:t>ecause</a:t>
            </a:r>
            <a:r>
              <a:rPr lang="en-IN" dirty="0" smtClean="0">
                <a:latin typeface="Book Antiqua" pitchFamily="18" charset="0"/>
              </a:rPr>
              <a:t>, as we will go on to see below, the “deception” of the abundance of provision in this world is such, that when one’s ambitions are realized, and then wealth, food, social contacts/relationships and money flows into one’s hand and pockets freely, one might slowly begin to believe that, instead of some deity who controls all affairs at a micro and macro level, it is</a:t>
            </a:r>
            <a:r>
              <a:rPr lang="en-IN" i="1" dirty="0" smtClean="0">
                <a:latin typeface="Book Antiqua" pitchFamily="18" charset="0"/>
              </a:rPr>
              <a:t> one’s own</a:t>
            </a:r>
            <a:r>
              <a:rPr lang="en-IN" dirty="0" smtClean="0">
                <a:latin typeface="Book Antiqua" pitchFamily="18" charset="0"/>
              </a:rPr>
              <a:t> hard work, intelligence, talents and efforts that is yielding these amazing, successful results</a:t>
            </a:r>
            <a:r>
              <a:rPr lang="en-IN" dirty="0" smtClean="0">
                <a:latin typeface="Book Antiqua" pitchFamily="18" charset="0"/>
              </a:rPr>
              <a:t>.</a:t>
            </a:r>
            <a:endParaRPr lang="en-IN" dirty="0">
              <a:latin typeface="Book Antiqu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285720" y="1966931"/>
            <a:ext cx="8534430" cy="4891069"/>
          </a:xfrm>
        </p:spPr>
        <p:txBody>
          <a:bodyPr/>
          <a:lstStyle/>
          <a:p>
            <a:pPr algn="just">
              <a:spcBef>
                <a:spcPts val="1000"/>
              </a:spcBef>
              <a:buNone/>
            </a:pPr>
            <a:r>
              <a:rPr lang="en-IN" dirty="0" smtClean="0">
                <a:latin typeface="Book Antiqua" pitchFamily="18" charset="0"/>
              </a:rPr>
              <a:t>		</a:t>
            </a:r>
            <a:r>
              <a:rPr lang="en-IN" dirty="0" smtClean="0">
                <a:latin typeface="Book Antiqua" pitchFamily="18" charset="0"/>
              </a:rPr>
              <a:t>One </a:t>
            </a:r>
            <a:r>
              <a:rPr lang="en-IN" dirty="0" smtClean="0">
                <a:latin typeface="Book Antiqua" pitchFamily="18" charset="0"/>
              </a:rPr>
              <a:t>then begins to think of it as a mathematical, cause-and-effect relationship, which works methodically like clockwork, according to a straightforward formula – one that appeals to the innate human logic and defies any religious creed or belief-set that ties the creates beings to their Creator in a relationship based on need: the obligation of worshipping Him, and of asking Him for sustenance in order to be granted the fruits and blessings of this life, in particular, provision of any kind</a:t>
            </a:r>
            <a:r>
              <a:rPr lang="en-IN" dirty="0" smtClean="0">
                <a:latin typeface="Book Antiqua" pitchFamily="18" charset="0"/>
              </a:rPr>
              <a:t>.</a:t>
            </a:r>
            <a:endParaRPr lang="en-IN" dirty="0">
              <a:latin typeface="Book Antiqu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00001">
  <a:themeElements>
    <a:clrScheme name="00001 5">
      <a:dk1>
        <a:srgbClr val="4D4D4D"/>
      </a:dk1>
      <a:lt1>
        <a:srgbClr val="FFFFFF"/>
      </a:lt1>
      <a:dk2>
        <a:srgbClr val="000000"/>
      </a:dk2>
      <a:lt2>
        <a:srgbClr val="CC0000"/>
      </a:lt2>
      <a:accent1>
        <a:srgbClr val="6699FF"/>
      </a:accent1>
      <a:accent2>
        <a:srgbClr val="0066CC"/>
      </a:accent2>
      <a:accent3>
        <a:srgbClr val="FFFFFF"/>
      </a:accent3>
      <a:accent4>
        <a:srgbClr val="404040"/>
      </a:accent4>
      <a:accent5>
        <a:srgbClr val="B8CAFF"/>
      </a:accent5>
      <a:accent6>
        <a:srgbClr val="005CB9"/>
      </a:accent6>
      <a:hlink>
        <a:srgbClr val="FF9900"/>
      </a:hlink>
      <a:folHlink>
        <a:srgbClr val="EAEAEA"/>
      </a:folHlink>
    </a:clrScheme>
    <a:fontScheme name="0000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00001 1">
        <a:dk1>
          <a:srgbClr val="4D4D4D"/>
        </a:dk1>
        <a:lt1>
          <a:srgbClr val="FFFFFF"/>
        </a:lt1>
        <a:dk2>
          <a:srgbClr val="000000"/>
        </a:dk2>
        <a:lt2>
          <a:srgbClr val="800000"/>
        </a:lt2>
        <a:accent1>
          <a:srgbClr val="CC3300"/>
        </a:accent1>
        <a:accent2>
          <a:srgbClr val="FF9900"/>
        </a:accent2>
        <a:accent3>
          <a:srgbClr val="FFFFFF"/>
        </a:accent3>
        <a:accent4>
          <a:srgbClr val="404040"/>
        </a:accent4>
        <a:accent5>
          <a:srgbClr val="E2ADAA"/>
        </a:accent5>
        <a:accent6>
          <a:srgbClr val="E78A00"/>
        </a:accent6>
        <a:hlink>
          <a:srgbClr val="FFCC00"/>
        </a:hlink>
        <a:folHlink>
          <a:srgbClr val="EAEAEA"/>
        </a:folHlink>
      </a:clrScheme>
      <a:clrMap bg1="lt1" tx1="dk1" bg2="lt2" tx2="dk2" accent1="accent1" accent2="accent2" accent3="accent3" accent4="accent4" accent5="accent5" accent6="accent6" hlink="hlink" folHlink="folHlink"/>
    </a:extraClrScheme>
    <a:extraClrScheme>
      <a:clrScheme name="00001 2">
        <a:dk1>
          <a:srgbClr val="4D4D4D"/>
        </a:dk1>
        <a:lt1>
          <a:srgbClr val="FFFFFF"/>
        </a:lt1>
        <a:dk2>
          <a:srgbClr val="666633"/>
        </a:dk2>
        <a:lt2>
          <a:srgbClr val="CCCC00"/>
        </a:lt2>
        <a:accent1>
          <a:srgbClr val="FF9933"/>
        </a:accent1>
        <a:accent2>
          <a:srgbClr val="663300"/>
        </a:accent2>
        <a:accent3>
          <a:srgbClr val="FFFFFF"/>
        </a:accent3>
        <a:accent4>
          <a:srgbClr val="404040"/>
        </a:accent4>
        <a:accent5>
          <a:srgbClr val="FFCAAD"/>
        </a:accent5>
        <a:accent6>
          <a:srgbClr val="5C2D00"/>
        </a:accent6>
        <a:hlink>
          <a:srgbClr val="FFCC66"/>
        </a:hlink>
        <a:folHlink>
          <a:srgbClr val="EAEAEA"/>
        </a:folHlink>
      </a:clrScheme>
      <a:clrMap bg1="lt1" tx1="dk1" bg2="lt2" tx2="dk2" accent1="accent1" accent2="accent2" accent3="accent3" accent4="accent4" accent5="accent5" accent6="accent6" hlink="hlink" folHlink="folHlink"/>
    </a:extraClrScheme>
    <a:extraClrScheme>
      <a:clrScheme name="00001 3">
        <a:dk1>
          <a:srgbClr val="4D4D4D"/>
        </a:dk1>
        <a:lt1>
          <a:srgbClr val="FFFFFF"/>
        </a:lt1>
        <a:dk2>
          <a:srgbClr val="666633"/>
        </a:dk2>
        <a:lt2>
          <a:srgbClr val="990000"/>
        </a:lt2>
        <a:accent1>
          <a:srgbClr val="FF6600"/>
        </a:accent1>
        <a:accent2>
          <a:srgbClr val="FF9933"/>
        </a:accent2>
        <a:accent3>
          <a:srgbClr val="FFFFFF"/>
        </a:accent3>
        <a:accent4>
          <a:srgbClr val="404040"/>
        </a:accent4>
        <a:accent5>
          <a:srgbClr val="FFB8AA"/>
        </a:accent5>
        <a:accent6>
          <a:srgbClr val="E78A2D"/>
        </a:accent6>
        <a:hlink>
          <a:srgbClr val="FFCC66"/>
        </a:hlink>
        <a:folHlink>
          <a:srgbClr val="EAEAEA"/>
        </a:folHlink>
      </a:clrScheme>
      <a:clrMap bg1="lt1" tx1="dk1" bg2="lt2" tx2="dk2" accent1="accent1" accent2="accent2" accent3="accent3" accent4="accent4" accent5="accent5" accent6="accent6" hlink="hlink" folHlink="folHlink"/>
    </a:extraClrScheme>
    <a:extraClrScheme>
      <a:clrScheme name="00001 4">
        <a:dk1>
          <a:srgbClr val="4D4D4D"/>
        </a:dk1>
        <a:lt1>
          <a:srgbClr val="FFFFFF"/>
        </a:lt1>
        <a:dk2>
          <a:srgbClr val="080808"/>
        </a:dk2>
        <a:lt2>
          <a:srgbClr val="990000"/>
        </a:lt2>
        <a:accent1>
          <a:srgbClr val="FF9900"/>
        </a:accent1>
        <a:accent2>
          <a:srgbClr val="FF9933"/>
        </a:accent2>
        <a:accent3>
          <a:srgbClr val="FFFFFF"/>
        </a:accent3>
        <a:accent4>
          <a:srgbClr val="404040"/>
        </a:accent4>
        <a:accent5>
          <a:srgbClr val="FFCAAA"/>
        </a:accent5>
        <a:accent6>
          <a:srgbClr val="E78A2D"/>
        </a:accent6>
        <a:hlink>
          <a:srgbClr val="FFCC66"/>
        </a:hlink>
        <a:folHlink>
          <a:srgbClr val="FFFFCC"/>
        </a:folHlink>
      </a:clrScheme>
      <a:clrMap bg1="lt1" tx1="dk1" bg2="lt2" tx2="dk2" accent1="accent1" accent2="accent2" accent3="accent3" accent4="accent4" accent5="accent5" accent6="accent6" hlink="hlink" folHlink="folHlink"/>
    </a:extraClrScheme>
    <a:extraClrScheme>
      <a:clrScheme name="00001 5">
        <a:dk1>
          <a:srgbClr val="4D4D4D"/>
        </a:dk1>
        <a:lt1>
          <a:srgbClr val="FFFFFF"/>
        </a:lt1>
        <a:dk2>
          <a:srgbClr val="000000"/>
        </a:dk2>
        <a:lt2>
          <a:srgbClr val="CC0000"/>
        </a:lt2>
        <a:accent1>
          <a:srgbClr val="6699FF"/>
        </a:accent1>
        <a:accent2>
          <a:srgbClr val="0066CC"/>
        </a:accent2>
        <a:accent3>
          <a:srgbClr val="FFFFFF"/>
        </a:accent3>
        <a:accent4>
          <a:srgbClr val="404040"/>
        </a:accent4>
        <a:accent5>
          <a:srgbClr val="B8CAFF"/>
        </a:accent5>
        <a:accent6>
          <a:srgbClr val="005CB9"/>
        </a:accent6>
        <a:hlink>
          <a:srgbClr val="FF9900"/>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TotalTime>
  <Words>158</Words>
  <Application>Microsoft PowerPoint</Application>
  <PresentationFormat>On-screen Show (4:3)</PresentationFormat>
  <Paragraphs>47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00001</vt:lpstr>
      <vt:lpstr>THE STORY OF TWO FREINDS  IN THE LIGHT OF SURATHUL KAHF</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dc:creator>
  <cp:lastModifiedBy>Staff</cp:lastModifiedBy>
  <cp:revision>6</cp:revision>
  <dcterms:created xsi:type="dcterms:W3CDTF">2005-08-04T14:35:33Z</dcterms:created>
  <dcterms:modified xsi:type="dcterms:W3CDTF">2021-01-29T10:11:08Z</dcterms:modified>
</cp:coreProperties>
</file>