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92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2F70-A155-4056-9B99-5837F3BAB6A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CF4D1-1C36-45F2-A969-D42297C1D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2F70-A155-4056-9B99-5837F3BAB6A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CF4D1-1C36-45F2-A969-D42297C1D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2F70-A155-4056-9B99-5837F3BAB6A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CF4D1-1C36-45F2-A969-D42297C1D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2F70-A155-4056-9B99-5837F3BAB6A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CF4D1-1C36-45F2-A969-D42297C1D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2F70-A155-4056-9B99-5837F3BAB6A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CF4D1-1C36-45F2-A969-D42297C1D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2F70-A155-4056-9B99-5837F3BAB6A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CF4D1-1C36-45F2-A969-D42297C1D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2F70-A155-4056-9B99-5837F3BAB6A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CF4D1-1C36-45F2-A969-D42297C1D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2F70-A155-4056-9B99-5837F3BAB6A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CF4D1-1C36-45F2-A969-D42297C1D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2F70-A155-4056-9B99-5837F3BAB6A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CF4D1-1C36-45F2-A969-D42297C1D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2F70-A155-4056-9B99-5837F3BAB6A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CF4D1-1C36-45F2-A969-D42297C1D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2F70-A155-4056-9B99-5837F3BAB6A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CF4D1-1C36-45F2-A969-D42297C1D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D2F70-A155-4056-9B99-5837F3BAB6A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CF4D1-1C36-45F2-A969-D42297C1D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4983"/>
            <a:ext cx="7772400" cy="1102519"/>
          </a:xfrm>
        </p:spPr>
        <p:txBody>
          <a:bodyPr/>
          <a:lstStyle/>
          <a:p>
            <a:r>
              <a:rPr lang="en-US" dirty="0" smtClean="0">
                <a:latin typeface="Impact" pitchFamily="34" charset="0"/>
              </a:rPr>
              <a:t>Number rule in ARABIC</a:t>
            </a:r>
            <a:endParaRPr lang="en-US" dirty="0">
              <a:latin typeface="Impact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28596" y="428610"/>
            <a:ext cx="7772400" cy="1102519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ndalus" pitchFamily="18" charset="-78"/>
                <a:ea typeface="+mj-ea"/>
                <a:cs typeface="Andalus" pitchFamily="18" charset="-78"/>
              </a:rPr>
              <a:t>Subject Name – Applied Grammar </a:t>
            </a:r>
            <a:r>
              <a:rPr kumimoji="0" lang="en-US" sz="2000" b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ndalus" pitchFamily="18" charset="-78"/>
                <a:ea typeface="+mj-ea"/>
                <a:cs typeface="Andalus" pitchFamily="18" charset="-78"/>
              </a:rPr>
              <a:t>II</a:t>
            </a:r>
            <a:endParaRPr kumimoji="0" lang="en-US" sz="2000" b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ndalus" pitchFamily="18" charset="-78"/>
              <a:ea typeface="+mj-ea"/>
              <a:cs typeface="Andalus" pitchFamily="18" charset="-7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ndalus" pitchFamily="18" charset="-78"/>
                <a:ea typeface="+mj-ea"/>
                <a:cs typeface="Andalus" pitchFamily="18" charset="-78"/>
              </a:rPr>
              <a:t>Subject Code </a:t>
            </a:r>
            <a:r>
              <a:rPr kumimoji="0" lang="en-US" sz="2000" b="0" u="none" strike="noStrike" kern="1200" cap="none" spc="0" normalizeH="0" baseline="0" noProof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ndalus" pitchFamily="18" charset="-78"/>
                <a:ea typeface="+mj-ea"/>
                <a:cs typeface="Andalus" pitchFamily="18" charset="-78"/>
              </a:rPr>
              <a:t>–</a:t>
            </a:r>
            <a:r>
              <a:rPr kumimoji="0" lang="en-US" sz="2000" b="0" u="none" strike="noStrike" kern="1200" cap="none" spc="0" normalizeH="0" baseline="0" noProof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ndalus" pitchFamily="18" charset="-78"/>
                <a:ea typeface="+mj-ea"/>
                <a:cs typeface="Andalus" pitchFamily="18" charset="-78"/>
              </a:rPr>
              <a:t>20UARL22</a:t>
            </a:r>
            <a:r>
              <a:rPr kumimoji="0" lang="en-US" sz="2000" b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ndalus" pitchFamily="18" charset="-78"/>
                <a:ea typeface="+mj-ea"/>
                <a:cs typeface="Andalus" pitchFamily="18" charset="-78"/>
              </a:rPr>
              <a:t/>
            </a:r>
            <a:br>
              <a:rPr kumimoji="0" lang="en-US" sz="2000" b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ndalus" pitchFamily="18" charset="-78"/>
                <a:ea typeface="+mj-ea"/>
                <a:cs typeface="Andalus" pitchFamily="18" charset="-78"/>
              </a:rPr>
            </a:br>
            <a:endParaRPr kumimoji="0" lang="en-US" sz="2000" b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ndalus" pitchFamily="18" charset="-78"/>
              <a:ea typeface="+mj-ea"/>
              <a:cs typeface="Andalus" pitchFamily="18" charset="-78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219200" y="3276600"/>
            <a:ext cx="6400800" cy="1314450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2700" b="1" u="none" strike="noStrike" kern="1200" cap="none" spc="0" normalizeH="0" baseline="0" noProof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ndalus" pitchFamily="18" charset="-78"/>
                <a:cs typeface="Andalus" pitchFamily="18" charset="-78"/>
              </a:rPr>
              <a:t>K. Bushra</a:t>
            </a:r>
          </a:p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2700" b="1" u="none" strike="noStrike" kern="1200" cap="none" spc="0" normalizeH="0" baseline="0" noProof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ndalus" pitchFamily="18" charset="-78"/>
                <a:cs typeface="Andalus" pitchFamily="18" charset="-78"/>
              </a:rPr>
              <a:t>Assistant Professor</a:t>
            </a:r>
          </a:p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2700" b="1" u="none" strike="noStrike" kern="1200" cap="none" spc="0" normalizeH="0" baseline="0" noProof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ndalus" pitchFamily="18" charset="-78"/>
                <a:cs typeface="Andalus" pitchFamily="18" charset="-78"/>
              </a:rPr>
              <a:t>H.K.R.H. College</a:t>
            </a:r>
          </a:p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2700" b="1" u="none" strike="noStrike" kern="1200" cap="none" spc="0" normalizeH="0" baseline="0" noProof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ndalus" pitchFamily="18" charset="-78"/>
                <a:cs typeface="Andalus" pitchFamily="18" charset="-78"/>
              </a:rPr>
              <a:t>Uthamapalayam</a:t>
            </a:r>
            <a:endParaRPr kumimoji="0" lang="en-US" sz="2700" b="1" u="none" strike="noStrike" kern="1200" cap="none" spc="0" normalizeH="0" baseline="0" noProof="0" dirty="0">
              <a:ln w="1905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6" name="Picture 4" descr="Profile – Hajee Karutha Rowther Howdia College, Uthamapalay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3181350"/>
            <a:ext cx="1212972" cy="137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Four sets of Rules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ar-SA" dirty="0" smtClean="0">
                <a:latin typeface="Andalus" pitchFamily="18" charset="-78"/>
                <a:cs typeface="Andalus" pitchFamily="18" charset="-78"/>
              </a:rPr>
              <a:t> – العَدَدُ المُفرَد –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 algn="ctr">
              <a:buNone/>
            </a:pPr>
            <a:r>
              <a:rPr lang="ar-SA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singular numbers</a:t>
            </a:r>
          </a:p>
          <a:p>
            <a:pPr algn="ctr"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The numbers from 3 to 10 also 100-1000-1000…. etc.</a:t>
            </a:r>
          </a:p>
          <a:p>
            <a:pPr algn="ctr">
              <a:buNone/>
            </a:pPr>
            <a:r>
              <a:rPr lang="ar-SA" dirty="0" smtClean="0">
                <a:latin typeface="Andalus" pitchFamily="18" charset="-78"/>
                <a:cs typeface="Andalus" pitchFamily="18" charset="-78"/>
              </a:rPr>
              <a:t>العَدَد المُرَكَب –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-</a:t>
            </a:r>
          </a:p>
          <a:p>
            <a:pPr algn="ctr"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compound numbers</a:t>
            </a:r>
          </a:p>
          <a:p>
            <a:pPr algn="ctr"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Numbers from 11 to 19</a:t>
            </a:r>
          </a:p>
          <a:p>
            <a:pPr algn="ctr">
              <a:buNone/>
            </a:pPr>
            <a:r>
              <a:rPr lang="ar-SA" dirty="0" smtClean="0">
                <a:latin typeface="Andalus" pitchFamily="18" charset="-78"/>
                <a:cs typeface="Andalus" pitchFamily="18" charset="-78"/>
              </a:rPr>
              <a:t>ألفاظ العقود –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-</a:t>
            </a:r>
          </a:p>
          <a:p>
            <a:pPr algn="ctr"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Which are 20-30-40….90</a:t>
            </a:r>
          </a:p>
          <a:p>
            <a:pPr algn="ctr">
              <a:buNone/>
            </a:pPr>
            <a:r>
              <a:rPr lang="ar-SA" dirty="0" smtClean="0">
                <a:latin typeface="Andalus" pitchFamily="18" charset="-78"/>
                <a:cs typeface="Andalus" pitchFamily="18" charset="-78"/>
              </a:rPr>
              <a:t>المعطوف على العقود  –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-</a:t>
            </a:r>
          </a:p>
          <a:p>
            <a:pPr algn="ctr"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coupled numbers</a:t>
            </a:r>
          </a:p>
          <a:p>
            <a:pPr algn="ctr">
              <a:buNone/>
            </a:pP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i.e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The numbers from 1 to 9 with one of the numbers of </a:t>
            </a:r>
            <a:r>
              <a:rPr lang="ar-SA" dirty="0" smtClean="0">
                <a:latin typeface="Andalus" pitchFamily="18" charset="-78"/>
                <a:cs typeface="Andalus" pitchFamily="18" charset="-78"/>
              </a:rPr>
              <a:t>العُقُود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That means it has the letter </a:t>
            </a:r>
            <a:r>
              <a:rPr lang="en-US" sz="2000" dirty="0" err="1" smtClean="0">
                <a:latin typeface="Andalus" pitchFamily="18" charset="-78"/>
                <a:cs typeface="Andalus" pitchFamily="18" charset="-78"/>
              </a:rPr>
              <a:t>waw</a:t>
            </a: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 (21 to 99).</a:t>
            </a:r>
            <a:endParaRPr lang="en-US" sz="2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00430" y="114299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0430" y="200024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71868" y="278606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14678" y="342900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Rules for numbers 1 and 2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The numbers 1 and 2 always match the gender of the noun they qualify. That is, their form is masculine with masculine nouns and feminine with feminine nouns. These are </a:t>
            </a:r>
            <a:r>
              <a:rPr lang="ar-SA" dirty="0" smtClean="0">
                <a:latin typeface="Andalus" pitchFamily="18" charset="-78"/>
                <a:cs typeface="Andalus" pitchFamily="18" charset="-78"/>
              </a:rPr>
              <a:t>اِثْنَان/ وَاحِد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with masculine nouns and </a:t>
            </a:r>
            <a:r>
              <a:rPr lang="ar-SA" dirty="0" smtClean="0">
                <a:latin typeface="Andalus" pitchFamily="18" charset="-78"/>
                <a:cs typeface="Andalus" pitchFamily="18" charset="-78"/>
              </a:rPr>
              <a:t>وَاحِدَة / اِثْنَتَان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with feminine nouns, as in these examples:</a:t>
            </a:r>
          </a:p>
          <a:p>
            <a:pPr>
              <a:buNone/>
            </a:pP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 algn="ctr">
              <a:buNone/>
            </a:pPr>
            <a:r>
              <a:rPr lang="ar-SA" dirty="0" smtClean="0">
                <a:latin typeface="Andalus" pitchFamily="18" charset="-78"/>
                <a:cs typeface="Andalus" pitchFamily="18" charset="-78"/>
              </a:rPr>
              <a:t>يومٌ وَاحِدٌ |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one day</a:t>
            </a:r>
          </a:p>
          <a:p>
            <a:pPr algn="ctr">
              <a:buNone/>
            </a:pPr>
            <a:r>
              <a:rPr lang="ar-SA" dirty="0" smtClean="0">
                <a:latin typeface="Andalus" pitchFamily="18" charset="-78"/>
                <a:cs typeface="Andalus" pitchFamily="18" charset="-78"/>
              </a:rPr>
              <a:t>ُحُجرَةٌ وَاحِدَةٌ |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one room</a:t>
            </a:r>
          </a:p>
          <a:p>
            <a:pPr algn="ctr">
              <a:buNone/>
            </a:pPr>
            <a:r>
              <a:rPr lang="ar-SA" dirty="0" smtClean="0">
                <a:latin typeface="Andalus" pitchFamily="18" charset="-78"/>
                <a:cs typeface="Andalus" pitchFamily="18" charset="-78"/>
              </a:rPr>
              <a:t>جَاءَ عَالِمَان اِثْنَان |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Two scientists came</a:t>
            </a:r>
          </a:p>
          <a:p>
            <a:pPr algn="ctr">
              <a:buNone/>
            </a:pPr>
            <a:r>
              <a:rPr lang="ar-SA" dirty="0" smtClean="0">
                <a:latin typeface="Andalus" pitchFamily="18" charset="-78"/>
                <a:cs typeface="Andalus" pitchFamily="18" charset="-78"/>
              </a:rPr>
              <a:t>قَرَأتُ رِسَالَتَينِ اِثْنَتَين |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I read two letters</a:t>
            </a:r>
          </a:p>
          <a:p>
            <a:pPr>
              <a:buNone/>
            </a:pPr>
            <a:endParaRPr lang="en-US" dirty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Remember: The numbers 1 and 2 in Arabic follow the noun they modify and agree with it in case and gender.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Rules for numbers 3-9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For numbers 3-9, we use plural nouns, disagreeing with the gender of the noun, Nouns that follow these numbers should be indefinite genitive plural, as in these examples:</a:t>
            </a:r>
          </a:p>
          <a:p>
            <a:pPr algn="ctr">
              <a:buNone/>
            </a:pPr>
            <a:r>
              <a:rPr lang="ar-SA" dirty="0" smtClean="0">
                <a:latin typeface="Andalus" pitchFamily="18" charset="-78"/>
                <a:cs typeface="Andalus" pitchFamily="18" charset="-78"/>
              </a:rPr>
              <a:t>سَبْعَةُ كُتُبٍ|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seven books</a:t>
            </a:r>
          </a:p>
          <a:p>
            <a:pPr algn="ctr">
              <a:buNone/>
            </a:pPr>
            <a:r>
              <a:rPr lang="ar-SA" dirty="0" smtClean="0">
                <a:latin typeface="Andalus" pitchFamily="18" charset="-78"/>
                <a:cs typeface="Andalus" pitchFamily="18" charset="-78"/>
              </a:rPr>
              <a:t>تِسْعُ سَيَّارَاتٍ |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nine cars</a:t>
            </a:r>
          </a:p>
          <a:p>
            <a:pPr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Keep in mind that the numbers 3-10 are made masculine by just dropping ‘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ta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’,  the feminine marker from the end. (</a:t>
            </a:r>
            <a:r>
              <a:rPr lang="ar-SA" dirty="0" smtClean="0">
                <a:latin typeface="Andalus" pitchFamily="18" charset="-78"/>
                <a:cs typeface="Andalus" pitchFamily="18" charset="-78"/>
              </a:rPr>
              <a:t>ة )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Just remember, the number has the opposite gender of the singular noun.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296</Words>
  <Application>Microsoft Office PowerPoint</Application>
  <PresentationFormat>On-screen Show (16:9)</PresentationFormat>
  <Paragraphs>39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Number rule in ARABIC</vt:lpstr>
      <vt:lpstr>Four sets of Rules</vt:lpstr>
      <vt:lpstr>Rules for numbers 1 and 2</vt:lpstr>
      <vt:lpstr>Rules for numbers 3-9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 rule in ARABIC</dc:title>
  <dc:creator>HP</dc:creator>
  <cp:lastModifiedBy>HP</cp:lastModifiedBy>
  <cp:revision>4</cp:revision>
  <dcterms:created xsi:type="dcterms:W3CDTF">2021-01-26T08:23:44Z</dcterms:created>
  <dcterms:modified xsi:type="dcterms:W3CDTF">2021-01-26T08:46:47Z</dcterms:modified>
</cp:coreProperties>
</file>