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95" r:id="rId3"/>
    <p:sldId id="267" r:id="rId4"/>
    <p:sldId id="256" r:id="rId5"/>
    <p:sldId id="257" r:id="rId6"/>
    <p:sldId id="258" r:id="rId7"/>
    <p:sldId id="259" r:id="rId8"/>
    <p:sldId id="274" r:id="rId9"/>
    <p:sldId id="266" r:id="rId10"/>
    <p:sldId id="275" r:id="rId11"/>
    <p:sldId id="260" r:id="rId12"/>
    <p:sldId id="261" r:id="rId13"/>
    <p:sldId id="262" r:id="rId14"/>
    <p:sldId id="263" r:id="rId15"/>
    <p:sldId id="264" r:id="rId16"/>
    <p:sldId id="265" r:id="rId17"/>
    <p:sldId id="276" r:id="rId18"/>
    <p:sldId id="277" r:id="rId19"/>
    <p:sldId id="278" r:id="rId20"/>
    <p:sldId id="279" r:id="rId21"/>
    <p:sldId id="280" r:id="rId22"/>
    <p:sldId id="281" r:id="rId23"/>
    <p:sldId id="282" r:id="rId24"/>
    <p:sldId id="283" r:id="rId25"/>
    <p:sldId id="284" r:id="rId26"/>
    <p:sldId id="285" r:id="rId27"/>
    <p:sldId id="290" r:id="rId28"/>
    <p:sldId id="286" r:id="rId29"/>
    <p:sldId id="287" r:id="rId30"/>
    <p:sldId id="291" r:id="rId31"/>
    <p:sldId id="288" r:id="rId32"/>
    <p:sldId id="292"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805562-6B79-44DB-8338-D0249D4F2185}" type="datetimeFigureOut">
              <a:rPr lang="en-US" smtClean="0"/>
              <a:t>1/27/2021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9E4A7-C7C0-41FC-A96F-403F75812402}" type="slidenum">
              <a:rPr lang="en-US" smtClean="0"/>
              <a:t>‹#›</a:t>
            </a:fld>
            <a:endParaRPr lang="en-US"/>
          </a:p>
        </p:txBody>
      </p:sp>
    </p:spTree>
    <p:extLst>
      <p:ext uri="{BB962C8B-B14F-4D97-AF65-F5344CB8AC3E}">
        <p14:creationId xmlns:p14="http://schemas.microsoft.com/office/powerpoint/2010/main" val="64777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9E4A7-C7C0-41FC-A96F-403F75812402}" type="slidenum">
              <a:rPr lang="en-US" smtClean="0"/>
              <a:t>3</a:t>
            </a:fld>
            <a:endParaRPr lang="en-US"/>
          </a:p>
        </p:txBody>
      </p:sp>
    </p:spTree>
    <p:extLst>
      <p:ext uri="{BB962C8B-B14F-4D97-AF65-F5344CB8AC3E}">
        <p14:creationId xmlns:p14="http://schemas.microsoft.com/office/powerpoint/2010/main" val="271730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004C0C-19C3-4BC4-9D23-28F77C029358}"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607E8-B96C-4053-98C5-E389122951DA}" type="slidenum">
              <a:rPr lang="en-US" smtClean="0"/>
              <a:t>‹#›</a:t>
            </a:fld>
            <a:endParaRPr lang="en-US"/>
          </a:p>
        </p:txBody>
      </p:sp>
    </p:spTree>
    <p:extLst>
      <p:ext uri="{BB962C8B-B14F-4D97-AF65-F5344CB8AC3E}">
        <p14:creationId xmlns:p14="http://schemas.microsoft.com/office/powerpoint/2010/main" val="55978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04C0C-19C3-4BC4-9D23-28F77C029358}"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607E8-B96C-4053-98C5-E389122951DA}" type="slidenum">
              <a:rPr lang="en-US" smtClean="0"/>
              <a:t>‹#›</a:t>
            </a:fld>
            <a:endParaRPr lang="en-US"/>
          </a:p>
        </p:txBody>
      </p:sp>
    </p:spTree>
    <p:extLst>
      <p:ext uri="{BB962C8B-B14F-4D97-AF65-F5344CB8AC3E}">
        <p14:creationId xmlns:p14="http://schemas.microsoft.com/office/powerpoint/2010/main" val="324750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04C0C-19C3-4BC4-9D23-28F77C029358}"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607E8-B96C-4053-98C5-E389122951DA}" type="slidenum">
              <a:rPr lang="en-US" smtClean="0"/>
              <a:t>‹#›</a:t>
            </a:fld>
            <a:endParaRPr lang="en-US"/>
          </a:p>
        </p:txBody>
      </p:sp>
    </p:spTree>
    <p:extLst>
      <p:ext uri="{BB962C8B-B14F-4D97-AF65-F5344CB8AC3E}">
        <p14:creationId xmlns:p14="http://schemas.microsoft.com/office/powerpoint/2010/main" val="256151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004C0C-19C3-4BC4-9D23-28F77C029358}"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607E8-B96C-4053-98C5-E389122951DA}"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04C0C-19C3-4BC4-9D23-28F77C029358}"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607E8-B96C-4053-98C5-E389122951D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04C0C-19C3-4BC4-9D23-28F77C029358}"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607E8-B96C-4053-98C5-E389122951D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004C0C-19C3-4BC4-9D23-28F77C029358}"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607E8-B96C-4053-98C5-E389122951D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004C0C-19C3-4BC4-9D23-28F77C029358}"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607E8-B96C-4053-98C5-E389122951D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004C0C-19C3-4BC4-9D23-28F77C029358}"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B607E8-B96C-4053-98C5-E389122951D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04C0C-19C3-4BC4-9D23-28F77C029358}"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B607E8-B96C-4053-98C5-E389122951D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004C0C-19C3-4BC4-9D23-28F77C029358}"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607E8-B96C-4053-98C5-E389122951DA}"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04C0C-19C3-4BC4-9D23-28F77C029358}"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607E8-B96C-4053-98C5-E389122951DA}" type="slidenum">
              <a:rPr lang="en-US" smtClean="0"/>
              <a:t>‹#›</a:t>
            </a:fld>
            <a:endParaRPr lang="en-US"/>
          </a:p>
        </p:txBody>
      </p:sp>
    </p:spTree>
    <p:extLst>
      <p:ext uri="{BB962C8B-B14F-4D97-AF65-F5344CB8AC3E}">
        <p14:creationId xmlns:p14="http://schemas.microsoft.com/office/powerpoint/2010/main" val="1645859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004C0C-19C3-4BC4-9D23-28F77C029358}"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607E8-B96C-4053-98C5-E389122951D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04C0C-19C3-4BC4-9D23-28F77C029358}"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607E8-B96C-4053-98C5-E389122951D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04C0C-19C3-4BC4-9D23-28F77C029358}"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607E8-B96C-4053-98C5-E389122951D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04C0C-19C3-4BC4-9D23-28F77C029358}"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607E8-B96C-4053-98C5-E389122951DA}" type="slidenum">
              <a:rPr lang="en-US" smtClean="0"/>
              <a:t>‹#›</a:t>
            </a:fld>
            <a:endParaRPr lang="en-US"/>
          </a:p>
        </p:txBody>
      </p:sp>
    </p:spTree>
    <p:extLst>
      <p:ext uri="{BB962C8B-B14F-4D97-AF65-F5344CB8AC3E}">
        <p14:creationId xmlns:p14="http://schemas.microsoft.com/office/powerpoint/2010/main" val="308801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004C0C-19C3-4BC4-9D23-28F77C029358}"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607E8-B96C-4053-98C5-E389122951DA}" type="slidenum">
              <a:rPr lang="en-US" smtClean="0"/>
              <a:t>‹#›</a:t>
            </a:fld>
            <a:endParaRPr lang="en-US"/>
          </a:p>
        </p:txBody>
      </p:sp>
    </p:spTree>
    <p:extLst>
      <p:ext uri="{BB962C8B-B14F-4D97-AF65-F5344CB8AC3E}">
        <p14:creationId xmlns:p14="http://schemas.microsoft.com/office/powerpoint/2010/main" val="74072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004C0C-19C3-4BC4-9D23-28F77C029358}"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607E8-B96C-4053-98C5-E389122951DA}" type="slidenum">
              <a:rPr lang="en-US" smtClean="0"/>
              <a:t>‹#›</a:t>
            </a:fld>
            <a:endParaRPr lang="en-US"/>
          </a:p>
        </p:txBody>
      </p:sp>
    </p:spTree>
    <p:extLst>
      <p:ext uri="{BB962C8B-B14F-4D97-AF65-F5344CB8AC3E}">
        <p14:creationId xmlns:p14="http://schemas.microsoft.com/office/powerpoint/2010/main" val="297347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004C0C-19C3-4BC4-9D23-28F77C029358}"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B607E8-B96C-4053-98C5-E389122951DA}" type="slidenum">
              <a:rPr lang="en-US" smtClean="0"/>
              <a:t>‹#›</a:t>
            </a:fld>
            <a:endParaRPr lang="en-US"/>
          </a:p>
        </p:txBody>
      </p:sp>
    </p:spTree>
    <p:extLst>
      <p:ext uri="{BB962C8B-B14F-4D97-AF65-F5344CB8AC3E}">
        <p14:creationId xmlns:p14="http://schemas.microsoft.com/office/powerpoint/2010/main" val="209291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04C0C-19C3-4BC4-9D23-28F77C029358}"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B607E8-B96C-4053-98C5-E389122951DA}" type="slidenum">
              <a:rPr lang="en-US" smtClean="0"/>
              <a:t>‹#›</a:t>
            </a:fld>
            <a:endParaRPr lang="en-US"/>
          </a:p>
        </p:txBody>
      </p:sp>
    </p:spTree>
    <p:extLst>
      <p:ext uri="{BB962C8B-B14F-4D97-AF65-F5344CB8AC3E}">
        <p14:creationId xmlns:p14="http://schemas.microsoft.com/office/powerpoint/2010/main" val="143872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004C0C-19C3-4BC4-9D23-28F77C029358}"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607E8-B96C-4053-98C5-E389122951DA}" type="slidenum">
              <a:rPr lang="en-US" smtClean="0"/>
              <a:t>‹#›</a:t>
            </a:fld>
            <a:endParaRPr lang="en-US"/>
          </a:p>
        </p:txBody>
      </p:sp>
    </p:spTree>
    <p:extLst>
      <p:ext uri="{BB962C8B-B14F-4D97-AF65-F5344CB8AC3E}">
        <p14:creationId xmlns:p14="http://schemas.microsoft.com/office/powerpoint/2010/main" val="391110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004C0C-19C3-4BC4-9D23-28F77C029358}"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607E8-B96C-4053-98C5-E389122951DA}" type="slidenum">
              <a:rPr lang="en-US" smtClean="0"/>
              <a:t>‹#›</a:t>
            </a:fld>
            <a:endParaRPr lang="en-US"/>
          </a:p>
        </p:txBody>
      </p:sp>
    </p:spTree>
    <p:extLst>
      <p:ext uri="{BB962C8B-B14F-4D97-AF65-F5344CB8AC3E}">
        <p14:creationId xmlns:p14="http://schemas.microsoft.com/office/powerpoint/2010/main" val="159732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04C0C-19C3-4BC4-9D23-28F77C029358}" type="datetimeFigureOut">
              <a:rPr lang="en-US" smtClean="0"/>
              <a:t>1/27/2021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607E8-B96C-4053-98C5-E389122951DA}" type="slidenum">
              <a:rPr lang="en-US" smtClean="0"/>
              <a:t>‹#›</a:t>
            </a:fld>
            <a:endParaRPr lang="en-US"/>
          </a:p>
        </p:txBody>
      </p:sp>
    </p:spTree>
    <p:extLst>
      <p:ext uri="{BB962C8B-B14F-4D97-AF65-F5344CB8AC3E}">
        <p14:creationId xmlns:p14="http://schemas.microsoft.com/office/powerpoint/2010/main" val="3843542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0004C0C-19C3-4BC4-9D23-28F77C029358}" type="datetimeFigureOut">
              <a:rPr lang="en-US" smtClean="0"/>
              <a:t>1/27/2021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1B607E8-B96C-4053-98C5-E389122951D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556792"/>
            <a:ext cx="7772400" cy="1470025"/>
          </a:xfrm>
        </p:spPr>
        <p:txBody>
          <a:bodyPr/>
          <a:lstStyle/>
          <a:p>
            <a:r>
              <a:rPr lang="en-IN" dirty="0"/>
              <a:t>Modern Arabic Literature</a:t>
            </a:r>
          </a:p>
        </p:txBody>
      </p:sp>
      <p:sp>
        <p:nvSpPr>
          <p:cNvPr id="3" name="Subtitle 2"/>
          <p:cNvSpPr>
            <a:spLocks noGrp="1"/>
          </p:cNvSpPr>
          <p:nvPr>
            <p:ph type="subTitle" idx="1"/>
          </p:nvPr>
        </p:nvSpPr>
        <p:spPr>
          <a:xfrm>
            <a:off x="755576" y="3284984"/>
            <a:ext cx="7554416" cy="2664296"/>
          </a:xfrm>
        </p:spPr>
        <p:txBody>
          <a:bodyPr>
            <a:normAutofit/>
          </a:bodyPr>
          <a:lstStyle/>
          <a:p>
            <a:r>
              <a:rPr lang="en-IN" dirty="0"/>
              <a:t>-Prof. M.Seyid Abdul </a:t>
            </a:r>
            <a:r>
              <a:rPr lang="en-IN" dirty="0" err="1"/>
              <a:t>Kadher</a:t>
            </a:r>
            <a:endParaRPr lang="en-IN" dirty="0"/>
          </a:p>
          <a:p>
            <a:r>
              <a:rPr lang="en-IN" dirty="0"/>
              <a:t>  Asst. </a:t>
            </a:r>
            <a:r>
              <a:rPr lang="en-IN" dirty="0" err="1"/>
              <a:t>Prof.</a:t>
            </a:r>
            <a:r>
              <a:rPr lang="en-IN" dirty="0"/>
              <a:t> &amp; H.O.D., Dept. of Arabic</a:t>
            </a:r>
          </a:p>
          <a:p>
            <a:r>
              <a:rPr lang="en-IN" dirty="0"/>
              <a:t>  </a:t>
            </a:r>
            <a:r>
              <a:rPr lang="en-IN" dirty="0" err="1"/>
              <a:t>Hajee</a:t>
            </a:r>
            <a:r>
              <a:rPr lang="en-IN" dirty="0"/>
              <a:t> </a:t>
            </a:r>
            <a:r>
              <a:rPr lang="en-IN" dirty="0" err="1"/>
              <a:t>Karutha</a:t>
            </a:r>
            <a:r>
              <a:rPr lang="en-IN" dirty="0"/>
              <a:t> </a:t>
            </a:r>
            <a:r>
              <a:rPr lang="en-IN" dirty="0" err="1"/>
              <a:t>Rowther</a:t>
            </a:r>
            <a:r>
              <a:rPr lang="en-IN" dirty="0"/>
              <a:t> </a:t>
            </a:r>
            <a:r>
              <a:rPr lang="en-IN" dirty="0" err="1"/>
              <a:t>Howdia</a:t>
            </a:r>
            <a:r>
              <a:rPr lang="en-IN" dirty="0"/>
              <a:t> College</a:t>
            </a:r>
          </a:p>
          <a:p>
            <a:endParaRPr lang="en-IN" dirty="0"/>
          </a:p>
          <a:p>
            <a:r>
              <a:rPr lang="en-IN" sz="2400" dirty="0"/>
              <a:t>#</a:t>
            </a:r>
            <a:r>
              <a:rPr lang="en-IN" sz="1800" dirty="0"/>
              <a:t>Ref.: An Introduction to Modern Arabic Literature by </a:t>
            </a:r>
            <a:r>
              <a:rPr lang="en-IN" sz="1800" dirty="0" err="1"/>
              <a:t>V.P.Abdul</a:t>
            </a:r>
            <a:r>
              <a:rPr lang="en-IN" sz="1800" dirty="0"/>
              <a:t> Hameed</a:t>
            </a:r>
          </a:p>
          <a:p>
            <a:endParaRPr lang="en-IN" dirty="0"/>
          </a:p>
        </p:txBody>
      </p:sp>
    </p:spTree>
    <p:extLst>
      <p:ext uri="{BB962C8B-B14F-4D97-AF65-F5344CB8AC3E}">
        <p14:creationId xmlns:p14="http://schemas.microsoft.com/office/powerpoint/2010/main" val="3105910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35100"/>
          </a:xfrm>
        </p:spPr>
        <p:style>
          <a:lnRef idx="0">
            <a:scrgbClr r="0" g="0" b="0"/>
          </a:lnRef>
          <a:fillRef idx="1001">
            <a:schemeClr val="lt2"/>
          </a:fillRef>
          <a:effectRef idx="0">
            <a:scrgbClr r="0" g="0" b="0"/>
          </a:effectRef>
          <a:fontRef idx="major"/>
        </p:style>
        <p:txBody>
          <a:bodyPr anchor="ctr"/>
          <a:lstStyle/>
          <a:p>
            <a:pPr algn="ctr"/>
            <a:r>
              <a:rPr lang="en-IN" dirty="0" err="1"/>
              <a:t>Rifa‘a</a:t>
            </a:r>
            <a:r>
              <a:rPr lang="en-IN" dirty="0"/>
              <a:t> </a:t>
            </a:r>
            <a:r>
              <a:rPr lang="en-IN" dirty="0" err="1"/>
              <a:t>Raafi</a:t>
            </a:r>
            <a:r>
              <a:rPr lang="en-IN" dirty="0"/>
              <a:t> al-</a:t>
            </a:r>
            <a:r>
              <a:rPr lang="en-IN" dirty="0" err="1"/>
              <a:t>Tahtawi</a:t>
            </a:r>
            <a:br>
              <a:rPr lang="en-IN" dirty="0"/>
            </a:br>
            <a:r>
              <a:rPr lang="en-IN" sz="1800" b="0" dirty="0"/>
              <a:t>1801–1873</a:t>
            </a:r>
            <a:endParaRPr lang="en-IN" dirty="0"/>
          </a:p>
        </p:txBody>
      </p:sp>
      <p:sp>
        <p:nvSpPr>
          <p:cNvPr id="4" name="Text Placeholder 3"/>
          <p:cNvSpPr>
            <a:spLocks noGrp="1"/>
          </p:cNvSpPr>
          <p:nvPr>
            <p:ph type="body" sz="half" idx="2"/>
          </p:nvPr>
        </p:nvSpPr>
        <p:spPr>
          <a:xfrm>
            <a:off x="0" y="1435100"/>
            <a:ext cx="4419600" cy="5422900"/>
          </a:xfrm>
        </p:spPr>
        <p:style>
          <a:lnRef idx="0">
            <a:scrgbClr r="0" g="0" b="0"/>
          </a:lnRef>
          <a:fillRef idx="1001">
            <a:schemeClr val="lt2"/>
          </a:fillRef>
          <a:effectRef idx="0">
            <a:scrgbClr r="0" g="0" b="0"/>
          </a:effectRef>
          <a:fontRef idx="major"/>
        </p:style>
        <p:txBody>
          <a:bodyPr>
            <a:noAutofit/>
          </a:bodyPr>
          <a:lstStyle/>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dirty="0"/>
              <a:t>Tahtawi was among the first Egyptian scholars to write about Western cultures. Tahtawi is considered one of the early adapters to Islamic Modernism. Islamic Modernists attempted to integrate Islamic principles with European social theories.</a:t>
            </a:r>
          </a:p>
          <a:p>
            <a:pPr marL="285750" indent="-285750">
              <a:buFont typeface="Arial" panose="020B0604020202020204" pitchFamily="34" charset="0"/>
              <a:buChar char="•"/>
            </a:pPr>
            <a:r>
              <a:rPr lang="en-IN" sz="1600" dirty="0"/>
              <a:t>Despite his traditional </a:t>
            </a:r>
            <a:r>
              <a:rPr lang="en-IN" sz="1600" dirty="0" err="1"/>
              <a:t>Azharite</a:t>
            </a:r>
            <a:r>
              <a:rPr lang="en-IN" sz="1600" dirty="0"/>
              <a:t> schooling and rigid religious upbringing, al-Tahtawi revealed an open mind which assimilated and appreciated European ideas and civilisation. His fellow-religionists, however, considered such foreign notions morally harmful and hostile to their way of life </a:t>
            </a:r>
          </a:p>
          <a:p>
            <a:pPr marL="285750" indent="-285750">
              <a:buFont typeface="Arial" panose="020B0604020202020204" pitchFamily="34" charset="0"/>
              <a:buChar char="•"/>
            </a:pPr>
            <a:r>
              <a:rPr lang="en-IN" sz="1600" dirty="0"/>
              <a:t>His work influenced that of many later scholars including Muhammad </a:t>
            </a:r>
            <a:r>
              <a:rPr lang="en-IN" sz="1600" dirty="0" err="1"/>
              <a:t>Abduh</a:t>
            </a:r>
            <a:r>
              <a:rPr lang="en-IN" sz="1600" dirty="0"/>
              <a: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0" y="1447800"/>
            <a:ext cx="4724400" cy="4339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47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0"/>
            <a:ext cx="9144000" cy="6858000"/>
          </a:xfrm>
        </p:spPr>
        <p:style>
          <a:lnRef idx="0">
            <a:scrgbClr r="0" g="0" b="0"/>
          </a:lnRef>
          <a:fillRef idx="1001">
            <a:schemeClr val="lt2"/>
          </a:fillRef>
          <a:effectRef idx="0">
            <a:scrgbClr r="0" g="0" b="0"/>
          </a:effectRef>
          <a:fontRef idx="major"/>
        </p:style>
        <p:txBody>
          <a:bodyPr>
            <a:normAutofit/>
          </a:bodyPr>
          <a:lstStyle/>
          <a:p>
            <a:pPr marL="285750" indent="-285750">
              <a:buFont typeface="Arial" panose="020B0604020202020204" pitchFamily="34" charset="0"/>
              <a:buChar char="•"/>
            </a:pPr>
            <a:endParaRPr lang="en-IN" sz="2000" dirty="0"/>
          </a:p>
          <a:p>
            <a:pPr marL="285750" indent="-285750">
              <a:buFont typeface="Arial" panose="020B0604020202020204" pitchFamily="34" charset="0"/>
              <a:buChar char="•"/>
            </a:pPr>
            <a:endParaRPr lang="en-IN" sz="2000" dirty="0"/>
          </a:p>
          <a:p>
            <a:pPr marL="285750" indent="-285750">
              <a:buFont typeface="Arial" panose="020B0604020202020204" pitchFamily="34" charset="0"/>
              <a:buChar char="•"/>
            </a:pPr>
            <a:r>
              <a:rPr lang="en-IN" sz="2000" dirty="0"/>
              <a:t>in 1831. Tahtawi was appointed director of the School of Languages. At the school, he worked translating European books into Arabic. </a:t>
            </a:r>
          </a:p>
          <a:p>
            <a:pPr marL="285750" indent="-285750">
              <a:buFont typeface="Arial" panose="020B0604020202020204" pitchFamily="34" charset="0"/>
              <a:buChar char="•"/>
            </a:pPr>
            <a:r>
              <a:rPr lang="en-IN" sz="2000" dirty="0"/>
              <a:t>Moreover, al-Tahtawi contributed greatly to the development of translation through his work for the School of Languages and Egyptian journalism, also through his work for al </a:t>
            </a:r>
            <a:r>
              <a:rPr lang="en-IN" sz="2000" dirty="0" err="1"/>
              <a:t>Waqa’i</a:t>
            </a:r>
            <a:r>
              <a:rPr lang="en-IN" sz="2000" dirty="0"/>
              <a:t> al-</a:t>
            </a:r>
            <a:r>
              <a:rPr lang="en-IN" sz="2000" dirty="0" err="1"/>
              <a:t>Misriyyah</a:t>
            </a:r>
            <a:r>
              <a:rPr lang="en-IN" sz="2000" dirty="0"/>
              <a:t> (The Egyptian Fact Sheet) and for the magazine </a:t>
            </a:r>
            <a:r>
              <a:rPr lang="en-IN" sz="2000" dirty="0" err="1"/>
              <a:t>Rawdhat</a:t>
            </a:r>
            <a:r>
              <a:rPr lang="en-IN" sz="2000" dirty="0"/>
              <a:t> al-Madaris (Garden of Schools). It is not surprising that he should have been described as the first Egyptian to write an article (</a:t>
            </a:r>
            <a:r>
              <a:rPr lang="en-IN" sz="2000" dirty="0" err="1"/>
              <a:t>maqal</a:t>
            </a:r>
            <a:r>
              <a:rPr lang="en-IN" sz="2000" dirty="0"/>
              <a:t>) in Arabic</a:t>
            </a:r>
          </a:p>
          <a:p>
            <a:pPr marL="285750" indent="-285750">
              <a:buFont typeface="Arial" panose="020B0604020202020204" pitchFamily="34" charset="0"/>
              <a:buChar char="•"/>
            </a:pPr>
            <a:r>
              <a:rPr lang="en-IN" sz="2000" dirty="0"/>
              <a:t>His best known work today is </a:t>
            </a:r>
            <a:r>
              <a:rPr lang="en-IN" sz="2000" dirty="0" err="1"/>
              <a:t>Takhlis</a:t>
            </a:r>
            <a:r>
              <a:rPr lang="en-IN" sz="2000" dirty="0"/>
              <a:t> al-</a:t>
            </a:r>
            <a:r>
              <a:rPr lang="en-IN" sz="2000" dirty="0" err="1"/>
              <a:t>Ibriz</a:t>
            </a:r>
            <a:r>
              <a:rPr lang="en-IN" sz="2000" dirty="0"/>
              <a:t> fi </a:t>
            </a:r>
            <a:r>
              <a:rPr lang="en-IN" sz="2000" dirty="0" err="1"/>
              <a:t>Talkhis</a:t>
            </a:r>
            <a:r>
              <a:rPr lang="en-IN" sz="2000" dirty="0"/>
              <a:t> </a:t>
            </a:r>
            <a:r>
              <a:rPr lang="en-IN" sz="2000" dirty="0" err="1"/>
              <a:t>Baris</a:t>
            </a:r>
            <a:r>
              <a:rPr lang="en-IN" sz="2000" dirty="0"/>
              <a:t> (Extraction of Gold in Summarising Life in Paris, 1834) and </a:t>
            </a:r>
            <a:r>
              <a:rPr lang="en-IN" sz="2000" dirty="0" err="1"/>
              <a:t>Manahij</a:t>
            </a:r>
            <a:r>
              <a:rPr lang="en-IN" sz="2000" dirty="0"/>
              <a:t> al-</a:t>
            </a:r>
            <a:r>
              <a:rPr lang="en-IN" sz="2000" dirty="0" err="1"/>
              <a:t>Adab</a:t>
            </a:r>
            <a:r>
              <a:rPr lang="en-IN" sz="2000" dirty="0"/>
              <a:t> al-</a:t>
            </a:r>
            <a:r>
              <a:rPr lang="en-IN" sz="2000" dirty="0" err="1"/>
              <a:t>Misriyyah</a:t>
            </a:r>
            <a:r>
              <a:rPr lang="en-IN" sz="2000" dirty="0"/>
              <a:t> (Approaches of Egyptian Literature, 1869) in which he expressed his respect for the nationality and good organisation of social and political institutions of the West, and the civic virtues such as the love of the motherland (</a:t>
            </a:r>
            <a:r>
              <a:rPr lang="en-IN" sz="2000" dirty="0" err="1"/>
              <a:t>alwatan</a:t>
            </a:r>
            <a:r>
              <a:rPr lang="en-IN" sz="2000" dirty="0"/>
              <a:t>) </a:t>
            </a:r>
          </a:p>
          <a:p>
            <a:pPr marL="285750" indent="-285750">
              <a:buFont typeface="Arial" panose="020B0604020202020204" pitchFamily="34" charset="0"/>
              <a:buChar char="•"/>
            </a:pPr>
            <a:r>
              <a:rPr lang="en-IN" sz="2000" dirty="0"/>
              <a:t>From a literary point of view, al-Tahtawi was important mainly for the development of modern Arabic prose style. Even if his later works were not written in the same clear and simple style as </a:t>
            </a:r>
            <a:r>
              <a:rPr lang="en-IN" sz="2000" dirty="0" err="1"/>
              <a:t>Takhlis</a:t>
            </a:r>
            <a:r>
              <a:rPr lang="en-IN" sz="2000" dirty="0"/>
              <a:t> al-</a:t>
            </a:r>
            <a:r>
              <a:rPr lang="en-IN" sz="2000" dirty="0" err="1"/>
              <a:t>Ibriz</a:t>
            </a:r>
            <a:r>
              <a:rPr lang="en-IN" sz="2000" dirty="0"/>
              <a:t>, a work which easily lent itself to this style, his later prose also was great improvement in the clarity and efficiency compared to the ornate style in which many of his younger contemporaries still felt obliged to write. </a:t>
            </a:r>
          </a:p>
        </p:txBody>
      </p:sp>
    </p:spTree>
    <p:extLst>
      <p:ext uri="{BB962C8B-B14F-4D97-AF65-F5344CB8AC3E}">
        <p14:creationId xmlns:p14="http://schemas.microsoft.com/office/powerpoint/2010/main" val="37010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1162050"/>
          </a:xfrm>
        </p:spPr>
        <p:txBody>
          <a:bodyPr anchor="ctr">
            <a:normAutofit fontScale="90000"/>
          </a:bodyPr>
          <a:lstStyle/>
          <a:p>
            <a:pPr algn="ctr"/>
            <a:r>
              <a:rPr lang="en-IN" dirty="0"/>
              <a:t>Ahmad </a:t>
            </a:r>
            <a:r>
              <a:rPr lang="en-IN" dirty="0" err="1"/>
              <a:t>Shawqi</a:t>
            </a:r>
            <a:br>
              <a:rPr lang="en-IN" dirty="0"/>
            </a:br>
            <a:r>
              <a:rPr lang="en-IN" sz="1800" dirty="0"/>
              <a:t>(1868–1932)</a:t>
            </a:r>
            <a:r>
              <a:rPr lang="en-IN" dirty="0"/>
              <a:t> </a:t>
            </a:r>
            <a:br>
              <a:rPr lang="en-IN" dirty="0"/>
            </a:br>
            <a:r>
              <a:rPr lang="en-IN" dirty="0" err="1"/>
              <a:t>Amīr</a:t>
            </a:r>
            <a:r>
              <a:rPr lang="en-IN" dirty="0"/>
              <a:t> al-</a:t>
            </a:r>
            <a:r>
              <a:rPr lang="en-IN" dirty="0" err="1"/>
              <a:t>Shu‘arā</a:t>
            </a:r>
            <a:r>
              <a:rPr lang="en-IN" dirty="0"/>
              <a:t>’ -The Prince of Poets</a:t>
            </a:r>
            <a:br>
              <a:rPr lang="en-IN" dirty="0"/>
            </a:br>
            <a:endParaRPr lang="en-IN" dirty="0"/>
          </a:p>
        </p:txBody>
      </p:sp>
      <p:sp>
        <p:nvSpPr>
          <p:cNvPr id="4" name="Text Placeholder 3"/>
          <p:cNvSpPr>
            <a:spLocks noGrp="1"/>
          </p:cNvSpPr>
          <p:nvPr>
            <p:ph type="body" sz="half" idx="2"/>
          </p:nvPr>
        </p:nvSpPr>
        <p:spPr>
          <a:xfrm>
            <a:off x="457200" y="1435100"/>
            <a:ext cx="4648200" cy="4691063"/>
          </a:xfrm>
        </p:spPr>
        <p:txBody>
          <a:bodyPr/>
          <a:lstStyle/>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Egyptian poet and dramatist who pioneered the modern Egyptian literary movement, most notably introducing the genre of poetic epics to the Arabic literary tradition.</a:t>
            </a:r>
          </a:p>
          <a:p>
            <a:pPr marL="285750" indent="-285750">
              <a:buFont typeface="Arial" panose="020B0604020202020204" pitchFamily="34" charset="0"/>
              <a:buChar char="•"/>
            </a:pPr>
            <a:r>
              <a:rPr lang="en-IN" dirty="0" err="1"/>
              <a:t>Shawqi’s</a:t>
            </a:r>
            <a:r>
              <a:rPr lang="en-IN" dirty="0"/>
              <a:t> work can be categorized into three main periods during his career. The first coincides with the period during which he occupied a position at the court of the Khedive, consisting of eulogies to the Khedive: praising him or supporting his policy. The second comprised the period of his exile in Spain. During this period, his feeling of nostalgia and sense of alienation directed his poetic talent to patriotic poems on Egypt as well as the Arab world and </a:t>
            </a:r>
            <a:r>
              <a:rPr lang="en-IN" dirty="0" err="1"/>
              <a:t>panarabism</a:t>
            </a:r>
            <a:r>
              <a:rPr lang="en-IN" dirty="0"/>
              <a:t>. The third stage occurred after his return from exile, during that period he became preoccupied with the glorious history of Ancient Egypt and Islam. This was the period during which he wrote his religious poems, in praise of the Prophet Muhammad. The maturation of his poetic style was also reflected in his plays, the most notable of which were published during this period.</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295275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7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996" y="409530"/>
            <a:ext cx="8305800" cy="5632311"/>
          </a:xfrm>
          <a:prstGeom prst="rect">
            <a:avLst/>
          </a:prstGeom>
        </p:spPr>
        <p:txBody>
          <a:bodyPr wrap="square">
            <a:spAutoFit/>
          </a:bodyPr>
          <a:lstStyle/>
          <a:p>
            <a:pPr marL="285750" indent="-285750">
              <a:buFont typeface="Arial" panose="020B0604020202020204" pitchFamily="34" charset="0"/>
              <a:buChar char="•"/>
            </a:pPr>
            <a:r>
              <a:rPr lang="en-IN" dirty="0" err="1">
                <a:solidFill>
                  <a:srgbClr val="222222"/>
                </a:solidFill>
                <a:latin typeface="Arial"/>
              </a:rPr>
              <a:t>Shawqi</a:t>
            </a:r>
            <a:r>
              <a:rPr lang="en-IN" dirty="0">
                <a:solidFill>
                  <a:srgbClr val="222222"/>
                </a:solidFill>
                <a:latin typeface="Arial"/>
              </a:rPr>
              <a:t> was the first in modern Arabic literature to write poetic plays. He wrote five tragedies:</a:t>
            </a:r>
          </a:p>
          <a:p>
            <a:r>
              <a:rPr lang="en-IN" dirty="0">
                <a:solidFill>
                  <a:srgbClr val="222222"/>
                </a:solidFill>
                <a:latin typeface="Arial"/>
              </a:rPr>
              <a:t> </a:t>
            </a:r>
            <a:r>
              <a:rPr lang="en-IN" dirty="0" err="1">
                <a:solidFill>
                  <a:srgbClr val="222222"/>
                </a:solidFill>
                <a:latin typeface="Arial"/>
              </a:rPr>
              <a:t>Majnun</a:t>
            </a:r>
            <a:r>
              <a:rPr lang="en-IN" dirty="0">
                <a:solidFill>
                  <a:srgbClr val="222222"/>
                </a:solidFill>
                <a:latin typeface="Arial"/>
              </a:rPr>
              <a:t> Laila (literally "The Mad about Layla"), his first play.</a:t>
            </a:r>
          </a:p>
          <a:p>
            <a:pPr>
              <a:buFont typeface="Arial"/>
              <a:buChar char="•"/>
            </a:pPr>
            <a:r>
              <a:rPr lang="en-IN" dirty="0">
                <a:solidFill>
                  <a:srgbClr val="222222"/>
                </a:solidFill>
                <a:latin typeface="Arial"/>
              </a:rPr>
              <a:t>The Death of Cleopatra</a:t>
            </a:r>
          </a:p>
          <a:p>
            <a:pPr>
              <a:buFont typeface="Arial"/>
              <a:buChar char="•"/>
            </a:pPr>
            <a:r>
              <a:rPr lang="en-IN" dirty="0">
                <a:solidFill>
                  <a:srgbClr val="222222"/>
                </a:solidFill>
                <a:latin typeface="Arial"/>
              </a:rPr>
              <a:t>'Antara</a:t>
            </a:r>
          </a:p>
          <a:p>
            <a:pPr>
              <a:buFont typeface="Arial"/>
              <a:buChar char="•"/>
            </a:pPr>
            <a:r>
              <a:rPr lang="en-IN" dirty="0">
                <a:solidFill>
                  <a:srgbClr val="222222"/>
                </a:solidFill>
                <a:latin typeface="Arial"/>
              </a:rPr>
              <a:t>Ali </a:t>
            </a:r>
            <a:r>
              <a:rPr lang="en-IN" dirty="0" err="1">
                <a:solidFill>
                  <a:srgbClr val="222222"/>
                </a:solidFill>
                <a:latin typeface="Arial"/>
              </a:rPr>
              <a:t>bek</a:t>
            </a:r>
            <a:r>
              <a:rPr lang="en-IN" dirty="0">
                <a:solidFill>
                  <a:srgbClr val="222222"/>
                </a:solidFill>
                <a:latin typeface="Arial"/>
              </a:rPr>
              <a:t> el-</a:t>
            </a:r>
            <a:r>
              <a:rPr lang="en-IN" dirty="0" err="1">
                <a:solidFill>
                  <a:srgbClr val="222222"/>
                </a:solidFill>
                <a:latin typeface="Arial"/>
              </a:rPr>
              <a:t>Kabeer</a:t>
            </a:r>
            <a:endParaRPr lang="en-IN" dirty="0">
              <a:solidFill>
                <a:srgbClr val="222222"/>
              </a:solidFill>
              <a:latin typeface="Arial"/>
            </a:endParaRPr>
          </a:p>
          <a:p>
            <a:pPr>
              <a:buFont typeface="Arial"/>
              <a:buChar char="•"/>
            </a:pPr>
            <a:r>
              <a:rPr lang="en-IN" dirty="0" err="1">
                <a:solidFill>
                  <a:srgbClr val="222222"/>
                </a:solidFill>
                <a:latin typeface="Arial"/>
              </a:rPr>
              <a:t>Qambeez</a:t>
            </a:r>
            <a:r>
              <a:rPr lang="en-IN" dirty="0">
                <a:solidFill>
                  <a:srgbClr val="222222"/>
                </a:solidFill>
                <a:latin typeface="Arial"/>
              </a:rPr>
              <a:t> (Cambyses II), 1931</a:t>
            </a:r>
          </a:p>
          <a:p>
            <a:endParaRPr lang="en-IN" dirty="0">
              <a:solidFill>
                <a:srgbClr val="222222"/>
              </a:solidFill>
              <a:latin typeface="Arial"/>
            </a:endParaRPr>
          </a:p>
          <a:p>
            <a:r>
              <a:rPr lang="en-IN" dirty="0">
                <a:solidFill>
                  <a:srgbClr val="222222"/>
                </a:solidFill>
                <a:latin typeface="Arial"/>
              </a:rPr>
              <a:t>and two comedies:</a:t>
            </a:r>
          </a:p>
          <a:p>
            <a:pPr>
              <a:buFont typeface="Arial"/>
              <a:buChar char="•"/>
            </a:pPr>
            <a:r>
              <a:rPr lang="en-IN" dirty="0">
                <a:solidFill>
                  <a:srgbClr val="222222"/>
                </a:solidFill>
                <a:latin typeface="Arial"/>
              </a:rPr>
              <a:t>Al-Sit Huda (Madam Huda)</a:t>
            </a:r>
          </a:p>
          <a:p>
            <a:pPr>
              <a:buFont typeface="Arial"/>
              <a:buChar char="•"/>
            </a:pPr>
            <a:r>
              <a:rPr lang="en-IN" dirty="0">
                <a:solidFill>
                  <a:srgbClr val="222222"/>
                </a:solidFill>
                <a:latin typeface="Arial"/>
              </a:rPr>
              <a:t>Al-</a:t>
            </a:r>
            <a:r>
              <a:rPr lang="en-IN" dirty="0" err="1">
                <a:solidFill>
                  <a:srgbClr val="222222"/>
                </a:solidFill>
                <a:latin typeface="Arial"/>
              </a:rPr>
              <a:t>Bakhila</a:t>
            </a:r>
            <a:r>
              <a:rPr lang="en-IN" dirty="0">
                <a:solidFill>
                  <a:srgbClr val="222222"/>
                </a:solidFill>
                <a:latin typeface="Arial"/>
              </a:rPr>
              <a:t> (the Miser)</a:t>
            </a:r>
          </a:p>
          <a:p>
            <a:endParaRPr lang="en-IN" dirty="0">
              <a:solidFill>
                <a:srgbClr val="222222"/>
              </a:solidFill>
              <a:latin typeface="Arial"/>
            </a:endParaRPr>
          </a:p>
          <a:p>
            <a:r>
              <a:rPr lang="en-IN" dirty="0">
                <a:solidFill>
                  <a:srgbClr val="222222"/>
                </a:solidFill>
                <a:latin typeface="Arial"/>
              </a:rPr>
              <a:t>in addition to a prose play: </a:t>
            </a:r>
            <a:r>
              <a:rPr lang="en-IN" i="1" dirty="0">
                <a:solidFill>
                  <a:srgbClr val="222222"/>
                </a:solidFill>
                <a:latin typeface="Arial"/>
              </a:rPr>
              <a:t>the Princess of Andalusia</a:t>
            </a:r>
            <a:r>
              <a:rPr lang="en-IN" dirty="0">
                <a:solidFill>
                  <a:srgbClr val="222222"/>
                </a:solidFill>
                <a:latin typeface="Arial"/>
              </a:rPr>
              <a:t>.</a:t>
            </a:r>
          </a:p>
          <a:p>
            <a:endParaRPr lang="en-IN" b="0" i="0" dirty="0">
              <a:solidFill>
                <a:srgbClr val="222222"/>
              </a:solidFill>
              <a:effectLst/>
              <a:latin typeface="Arial"/>
            </a:endParaRPr>
          </a:p>
          <a:p>
            <a:r>
              <a:rPr lang="en-IN" dirty="0"/>
              <a:t>Al-</a:t>
            </a:r>
            <a:r>
              <a:rPr lang="en-IN" dirty="0" err="1"/>
              <a:t>Shawqiyyat</a:t>
            </a:r>
            <a:r>
              <a:rPr lang="en-IN" dirty="0"/>
              <a:t>, his selected works, in four volumes, including </a:t>
            </a:r>
            <a:r>
              <a:rPr lang="en-IN" dirty="0" err="1"/>
              <a:t>Nahj</a:t>
            </a:r>
            <a:r>
              <a:rPr lang="en-IN" dirty="0"/>
              <a:t> al-</a:t>
            </a:r>
            <a:r>
              <a:rPr lang="en-IN" dirty="0" err="1"/>
              <a:t>Burda</a:t>
            </a:r>
            <a:r>
              <a:rPr lang="en-IN" dirty="0"/>
              <a:t>, a tribute to the Prophet Muhammad</a:t>
            </a:r>
          </a:p>
          <a:p>
            <a:r>
              <a:rPr lang="en-IN" dirty="0"/>
              <a:t>The States of Arabs and the Great Men of Islam, A long poem about the History of Islam.</a:t>
            </a:r>
          </a:p>
          <a:p>
            <a:endParaRPr lang="en-IN" b="0" i="0" dirty="0">
              <a:solidFill>
                <a:srgbClr val="222222"/>
              </a:solidFill>
              <a:effectLst/>
              <a:latin typeface="Arial"/>
            </a:endParaRPr>
          </a:p>
          <a:p>
            <a:r>
              <a:rPr lang="en-IN" dirty="0">
                <a:solidFill>
                  <a:srgbClr val="222222"/>
                </a:solidFill>
                <a:latin typeface="Arial"/>
              </a:rPr>
              <a:t>He also wrote chapters of prose, collected under the title: The Markets of Gold.</a:t>
            </a:r>
            <a:endParaRPr lang="en-IN" b="0" i="0" dirty="0">
              <a:solidFill>
                <a:srgbClr val="222222"/>
              </a:solidFill>
              <a:effectLst/>
              <a:latin typeface="Arial"/>
            </a:endParaRPr>
          </a:p>
        </p:txBody>
      </p:sp>
    </p:spTree>
    <p:extLst>
      <p:ext uri="{BB962C8B-B14F-4D97-AF65-F5344CB8AC3E}">
        <p14:creationId xmlns:p14="http://schemas.microsoft.com/office/powerpoint/2010/main" val="2234000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1619250"/>
          </a:xfrm>
        </p:spPr>
        <p:txBody>
          <a:bodyPr anchor="ctr">
            <a:normAutofit/>
          </a:bodyPr>
          <a:lstStyle/>
          <a:p>
            <a:pPr algn="ctr"/>
            <a:r>
              <a:rPr lang="en-IN" sz="4800" dirty="0"/>
              <a:t>Hafiz Ibrahim</a:t>
            </a:r>
            <a:br>
              <a:rPr lang="en-IN" sz="2400" dirty="0"/>
            </a:br>
            <a:r>
              <a:rPr lang="en-IN" sz="2800" dirty="0"/>
              <a:t>1872-1932</a:t>
            </a:r>
            <a:endParaRPr lang="en-IN" sz="3600" dirty="0"/>
          </a:p>
        </p:txBody>
      </p:sp>
      <p:sp>
        <p:nvSpPr>
          <p:cNvPr id="4" name="Text Placeholder 3"/>
          <p:cNvSpPr>
            <a:spLocks noGrp="1"/>
          </p:cNvSpPr>
          <p:nvPr>
            <p:ph type="body" sz="half" idx="2"/>
          </p:nvPr>
        </p:nvSpPr>
        <p:spPr>
          <a:xfrm>
            <a:off x="3962400" y="1600200"/>
            <a:ext cx="5181600" cy="5257800"/>
          </a:xfrm>
        </p:spPr>
        <p:txBody>
          <a:bodyPr>
            <a:normAutofit/>
          </a:bodyPr>
          <a:lstStyle/>
          <a:p>
            <a:pPr marL="285750" indent="-285750">
              <a:buFont typeface="Arial" panose="020B0604020202020204" pitchFamily="34" charset="0"/>
              <a:buChar char="•"/>
            </a:pPr>
            <a:r>
              <a:rPr lang="en-IN" sz="1800" b="1" dirty="0"/>
              <a:t>Hafiz</a:t>
            </a:r>
            <a:r>
              <a:rPr lang="en-IN" sz="1800" dirty="0"/>
              <a:t> Ibrahim, was a well known Egyptian poet of the early 20th century. He was called the "Poet of the Nile", and sometimes the "Poet of the People", for his political commitment to the poor.</a:t>
            </a:r>
          </a:p>
          <a:p>
            <a:pPr marL="285750" indent="-285750">
              <a:buFont typeface="Arial" panose="020B0604020202020204" pitchFamily="34" charset="0"/>
              <a:buChar char="•"/>
            </a:pPr>
            <a:r>
              <a:rPr lang="en-IN" sz="1800" dirty="0"/>
              <a:t>His poetry took on the concerns of the majority of ordinary Egyptians, including women’s rights, poverty, education, as well as his criticism of the British Empire and foreign occupation.</a:t>
            </a:r>
          </a:p>
          <a:p>
            <a:pPr marL="285750" indent="-285750">
              <a:buFont typeface="Arial" panose="020B0604020202020204" pitchFamily="34" charset="0"/>
              <a:buChar char="•"/>
            </a:pPr>
            <a:endParaRPr lang="en-IN" sz="1800" dirty="0"/>
          </a:p>
          <a:p>
            <a:pPr marL="285750" indent="-285750">
              <a:buFont typeface="Arial" panose="020B0604020202020204" pitchFamily="34" charset="0"/>
              <a:buChar char="•"/>
            </a:pPr>
            <a:r>
              <a:rPr lang="en-IN" sz="1800" dirty="0"/>
              <a:t>He was one of several Egyptian poets that revived Classical Arabic poetry during the latter half of the 19th century. While still using the classical Arabic system of meter and rhyme, these poets wrote to express new ideas and feelings unknown to the classical poets. Hafez is noted for writing poems on political and social commentary.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39724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16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
            <a:ext cx="5257800" cy="1219200"/>
          </a:xfrm>
        </p:spPr>
        <p:txBody>
          <a:bodyPr anchor="ctr"/>
          <a:lstStyle/>
          <a:p>
            <a:pPr algn="ctr"/>
            <a:r>
              <a:rPr lang="en-IN" sz="3200" dirty="0" err="1"/>
              <a:t>Taha</a:t>
            </a:r>
            <a:r>
              <a:rPr lang="en-IN" sz="3200" dirty="0"/>
              <a:t> Hussein</a:t>
            </a:r>
            <a:br>
              <a:rPr lang="en-IN" dirty="0"/>
            </a:br>
            <a:r>
              <a:rPr lang="en-IN" dirty="0"/>
              <a:t>1889-1973</a:t>
            </a:r>
          </a:p>
        </p:txBody>
      </p:sp>
      <p:sp>
        <p:nvSpPr>
          <p:cNvPr id="7" name="Text Placeholder 6"/>
          <p:cNvSpPr>
            <a:spLocks noGrp="1"/>
          </p:cNvSpPr>
          <p:nvPr>
            <p:ph type="body" sz="half" idx="2"/>
          </p:nvPr>
        </p:nvSpPr>
        <p:spPr>
          <a:xfrm>
            <a:off x="0" y="1295400"/>
            <a:ext cx="5257800" cy="3886200"/>
          </a:xfrm>
        </p:spPr>
        <p:txBody>
          <a:bodyPr/>
          <a:lstStyle/>
          <a:p>
            <a:pPr marL="285750" indent="-285750">
              <a:buFont typeface="Arial" panose="020B0604020202020204" pitchFamily="34" charset="0"/>
              <a:buChar char="•"/>
            </a:pPr>
            <a:r>
              <a:rPr lang="en-IN" sz="1800" dirty="0" err="1"/>
              <a:t>Taha</a:t>
            </a:r>
            <a:r>
              <a:rPr lang="en-IN" sz="1800" dirty="0"/>
              <a:t> Hussein was one of the most influential 20th-century Egyptian writers and intellectuals, and a figurehead for The Egyptian Renaissance and the modernist movement in the Middle East and North Africa. He was known as "The Dean of Arabic Literature“</a:t>
            </a:r>
          </a:p>
          <a:p>
            <a:pPr marL="285750" indent="-285750">
              <a:buFont typeface="Arial" panose="020B0604020202020204" pitchFamily="34" charset="0"/>
              <a:buChar char="•"/>
            </a:pPr>
            <a:r>
              <a:rPr lang="en-IN" sz="1800" dirty="0"/>
              <a:t>He was nominated for a Nobel prize in literature fourteen times.</a:t>
            </a:r>
          </a:p>
          <a:p>
            <a:pPr marL="285750" indent="-285750">
              <a:buFont typeface="Arial" panose="020B0604020202020204" pitchFamily="34" charset="0"/>
              <a:buChar char="•"/>
            </a:pPr>
            <a:r>
              <a:rPr lang="en-IN" sz="1800" dirty="0"/>
              <a:t>Born into a lower-middle-class family, </a:t>
            </a:r>
            <a:r>
              <a:rPr lang="en-IN" sz="1800" dirty="0" err="1"/>
              <a:t>Taha</a:t>
            </a:r>
            <a:r>
              <a:rPr lang="en-IN" sz="1800" dirty="0"/>
              <a:t> Hussein became blind at the age of three, the result of faulty treatment by an unskilled practitioner, a condition which caused him a great deal of anguish throughout his life.</a:t>
            </a:r>
          </a:p>
          <a:p>
            <a:endParaRPr lang="en-IN" sz="1800" dirty="0"/>
          </a:p>
          <a:p>
            <a:pPr marL="285750" indent="-285750">
              <a:buFont typeface="Arial" panose="020B0604020202020204" pitchFamily="34" charset="0"/>
              <a:buChar char="•"/>
            </a:pPr>
            <a:endParaRPr lang="en-IN" dirty="0"/>
          </a:p>
          <a:p>
            <a:endParaRPr lang="en-IN"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04800"/>
            <a:ext cx="3567158" cy="585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87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7800" y="228600"/>
            <a:ext cx="8763000" cy="6001643"/>
          </a:xfrm>
          <a:prstGeom prst="rect">
            <a:avLst/>
          </a:prstGeom>
        </p:spPr>
        <p:txBody>
          <a:bodyPr wrap="square">
            <a:spAutoFit/>
          </a:bodyPr>
          <a:lstStyle/>
          <a:p>
            <a:pPr marL="342900" indent="-342900">
              <a:buFont typeface="Arial" panose="020B0604020202020204" pitchFamily="34" charset="0"/>
              <a:buChar char="•"/>
            </a:pPr>
            <a:r>
              <a:rPr lang="en-US" sz="2400" dirty="0"/>
              <a:t>Although he wrote many novels and essays, in the West he is best known for his autobiography, Al-</a:t>
            </a:r>
            <a:r>
              <a:rPr lang="en-US" sz="2400" dirty="0" err="1"/>
              <a:t>Ayyam</a:t>
            </a:r>
            <a:r>
              <a:rPr lang="en-US" sz="2400" dirty="0"/>
              <a:t> (</a:t>
            </a:r>
            <a:r>
              <a:rPr lang="ar-AE" sz="2400" dirty="0"/>
              <a:t>الايام, </a:t>
            </a:r>
            <a:r>
              <a:rPr lang="en-US" sz="2400" dirty="0"/>
              <a:t>The Days) which was published in English as An Egyptian Childhood (1932) and The Stream of Days (1943). </a:t>
            </a:r>
          </a:p>
          <a:p>
            <a:pPr marL="342900" indent="-342900">
              <a:buFont typeface="Arial" panose="020B0604020202020204" pitchFamily="34" charset="0"/>
              <a:buChar char="•"/>
            </a:pPr>
            <a:r>
              <a:rPr lang="en-US" sz="2400" dirty="0"/>
              <a:t>However, it was his book of literary criticism On Pre-Islamic Poetry </a:t>
            </a:r>
            <a:r>
              <a:rPr lang="ar-AE" sz="2400" dirty="0"/>
              <a:t>الشعر الجاهلي</a:t>
            </a:r>
            <a:r>
              <a:rPr lang="en-IN" sz="2400" dirty="0"/>
              <a:t> </a:t>
            </a:r>
            <a:r>
              <a:rPr lang="ar-AE" sz="2400" dirty="0"/>
              <a:t>في</a:t>
            </a:r>
            <a:r>
              <a:rPr lang="en-IN" sz="2400" dirty="0"/>
              <a:t> </a:t>
            </a:r>
            <a:r>
              <a:rPr lang="en-US" sz="2400" dirty="0"/>
              <a:t>of 1926 that bought him some fame in the Arab world. In this book, he expressed doubt about the authenticity of much early Arabic poetry, claiming it to have been falsified during ancient times due to tribal pride and rivalry between tribes. He also hinted indirectly that the Qur'an should not be taken as an objective source of history. Consequently, the book aroused the intense anger and hostility of the religious scholars at Al </a:t>
            </a:r>
            <a:r>
              <a:rPr lang="en-US" sz="2400" dirty="0" err="1"/>
              <a:t>Azhar</a:t>
            </a:r>
            <a:r>
              <a:rPr lang="en-US" sz="2400" dirty="0"/>
              <a:t> and many other traditionalists, and he was accused of having insulted Islam. His book was banned but was re-published the next year with slight modifications under the title On Pre-Islamic Literature (1927).</a:t>
            </a:r>
          </a:p>
        </p:txBody>
      </p:sp>
    </p:spTree>
    <p:extLst>
      <p:ext uri="{BB962C8B-B14F-4D97-AF65-F5344CB8AC3E}">
        <p14:creationId xmlns:p14="http://schemas.microsoft.com/office/powerpoint/2010/main" val="73122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 y="1143000"/>
            <a:ext cx="8686800" cy="4708981"/>
          </a:xfrm>
          <a:prstGeom prst="rect">
            <a:avLst/>
          </a:prstGeom>
        </p:spPr>
        <p:txBody>
          <a:bodyPr wrap="square">
            <a:spAutoFit/>
          </a:bodyPr>
          <a:lstStyle/>
          <a:p>
            <a:pPr marL="342900" indent="-342900">
              <a:buFont typeface="Arial" panose="020B0604020202020204" pitchFamily="34" charset="0"/>
              <a:buChar char="•"/>
            </a:pPr>
            <a:r>
              <a:rPr lang="en-US" sz="2000" dirty="0"/>
              <a:t>In 1950, he was appointed a Minister of Knowledge (Ministry of Education nowadays) in which capacity he led a call for free education and the right of everyone to be educated. Additionally, he was an advocate against the confinement of education to the rich people only. In that respect, he said, "Education is as water and air, the right of every human being". </a:t>
            </a:r>
          </a:p>
          <a:p>
            <a:endParaRPr lang="en-US" sz="2000" dirty="0"/>
          </a:p>
          <a:p>
            <a:pPr marL="342900" indent="-342900">
              <a:buFont typeface="Arial" panose="020B0604020202020204" pitchFamily="34" charset="0"/>
              <a:buChar char="•"/>
            </a:pPr>
            <a:r>
              <a:rPr lang="en-US" sz="2000" dirty="0"/>
              <a:t>Consequently, in his hands, education became free and Egyptians started getting free education. He also transformed many of the Quranic schools into primary schools and converted a number of high schools into colleges such as the Graduate Schools of Medicine and Agriculture. He is also credited with establishing a number of new universities.</a:t>
            </a:r>
          </a:p>
          <a:p>
            <a:endParaRPr lang="en-US" sz="2000" dirty="0"/>
          </a:p>
          <a:p>
            <a:pPr marL="342900" indent="-342900">
              <a:buFont typeface="Arial" panose="020B0604020202020204" pitchFamily="34" charset="0"/>
              <a:buChar char="•"/>
            </a:pPr>
            <a:r>
              <a:rPr lang="en-US" sz="2000" dirty="0" err="1"/>
              <a:t>Taha</a:t>
            </a:r>
            <a:r>
              <a:rPr lang="en-US" sz="2000" dirty="0"/>
              <a:t> Hussein held the position of chief editor of a number of newspapers and wrote innumerable articles. He was also a member of several scientific academies in Egypt and around the world.</a:t>
            </a:r>
          </a:p>
        </p:txBody>
      </p:sp>
    </p:spTree>
    <p:extLst>
      <p:ext uri="{BB962C8B-B14F-4D97-AF65-F5344CB8AC3E}">
        <p14:creationId xmlns:p14="http://schemas.microsoft.com/office/powerpoint/2010/main" val="303399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ctr">
            <a:normAutofit/>
          </a:bodyPr>
          <a:lstStyle/>
          <a:p>
            <a:pPr algn="ctr"/>
            <a:r>
              <a:rPr lang="en-IN" sz="2800" dirty="0"/>
              <a:t>Khalil </a:t>
            </a:r>
            <a:r>
              <a:rPr lang="en-IN" sz="2800" dirty="0" err="1"/>
              <a:t>Mutran</a:t>
            </a:r>
            <a:br>
              <a:rPr lang="en-IN" sz="2800" dirty="0"/>
            </a:br>
            <a:r>
              <a:rPr lang="en-IN" sz="2400" dirty="0"/>
              <a:t>1872-1948</a:t>
            </a:r>
          </a:p>
        </p:txBody>
      </p:sp>
      <p:sp>
        <p:nvSpPr>
          <p:cNvPr id="4" name="Text Placeholder 3"/>
          <p:cNvSpPr>
            <a:spLocks noGrp="1"/>
          </p:cNvSpPr>
          <p:nvPr>
            <p:ph type="body" sz="half" idx="2"/>
          </p:nvPr>
        </p:nvSpPr>
        <p:spPr>
          <a:xfrm>
            <a:off x="457200" y="1435100"/>
            <a:ext cx="4876800" cy="4691063"/>
          </a:xfrm>
        </p:spPr>
        <p:txBody>
          <a:bodyPr/>
          <a:lstStyle/>
          <a:p>
            <a:pPr marL="285750" indent="-285750">
              <a:buFont typeface="Wingdings" panose="05000000000000000000" pitchFamily="2" charset="2"/>
              <a:buChar char="§"/>
            </a:pPr>
            <a:r>
              <a:rPr lang="en-IN" sz="1600" dirty="0"/>
              <a:t>Khalil </a:t>
            </a:r>
            <a:r>
              <a:rPr lang="en-IN" sz="1600" dirty="0" err="1"/>
              <a:t>Mutran</a:t>
            </a:r>
            <a:r>
              <a:rPr lang="en-IN" sz="1600" dirty="0"/>
              <a:t>  </a:t>
            </a:r>
            <a:r>
              <a:rPr lang="ar-SA" sz="1600" dirty="0"/>
              <a:t>خليل مطران‎ </a:t>
            </a:r>
            <a:r>
              <a:rPr lang="en-IN" sz="1600" dirty="0"/>
              <a:t> was also known as </a:t>
            </a:r>
            <a:r>
              <a:rPr lang="en-IN" sz="1600" dirty="0" err="1"/>
              <a:t>Shā‘ir</a:t>
            </a:r>
            <a:r>
              <a:rPr lang="en-IN" sz="1600" dirty="0"/>
              <a:t> al-</a:t>
            </a:r>
            <a:r>
              <a:rPr lang="en-IN" sz="1600" dirty="0" err="1"/>
              <a:t>Quṭrayn</a:t>
            </a:r>
            <a:r>
              <a:rPr lang="en-IN" sz="1600" dirty="0"/>
              <a:t> </a:t>
            </a:r>
            <a:r>
              <a:rPr lang="ar-SA" sz="1600" dirty="0"/>
              <a:t>شاعر القطرين‎ </a:t>
            </a:r>
            <a:r>
              <a:rPr lang="en-IN" sz="1600" dirty="0"/>
              <a:t>"the poet of the two countries“. He was a Lebanese poet and journalist who lived most of his life in Egypt.</a:t>
            </a:r>
          </a:p>
          <a:p>
            <a:pPr marL="285750" indent="-285750">
              <a:buFont typeface="Wingdings" panose="05000000000000000000" pitchFamily="2" charset="2"/>
              <a:buChar char="§"/>
            </a:pPr>
            <a:r>
              <a:rPr lang="en-IN" dirty="0"/>
              <a:t>He is acclaimed as the pioneer of modernism in Arabic poetry.</a:t>
            </a:r>
          </a:p>
          <a:p>
            <a:pPr marL="285750" indent="-285750">
              <a:buFont typeface="Wingdings" panose="05000000000000000000" pitchFamily="2" charset="2"/>
              <a:buChar char="§"/>
            </a:pPr>
            <a:r>
              <a:rPr lang="en-IN" dirty="0"/>
              <a:t>Khalil attended the Greek Catholic School in Beirut, where one of his teachers was </a:t>
            </a:r>
            <a:r>
              <a:rPr lang="en-IN" dirty="0" err="1"/>
              <a:t>Nasif</a:t>
            </a:r>
            <a:r>
              <a:rPr lang="en-IN" dirty="0"/>
              <a:t> al-</a:t>
            </a:r>
            <a:r>
              <a:rPr lang="en-IN" dirty="0" err="1"/>
              <a:t>Yaziji</a:t>
            </a:r>
            <a:r>
              <a:rPr lang="en-IN" dirty="0"/>
              <a:t>. It was here he had formally studied his native Arabic as well as French.</a:t>
            </a:r>
          </a:p>
          <a:p>
            <a:pPr marL="285750" indent="-285750">
              <a:buFont typeface="Wingdings" panose="05000000000000000000" pitchFamily="2" charset="2"/>
              <a:buChar char="§"/>
            </a:pPr>
            <a:endParaRPr lang="en-IN" dirty="0"/>
          </a:p>
          <a:p>
            <a:pPr marL="285750" indent="-285750">
              <a:buFont typeface="Wingdings" panose="05000000000000000000" pitchFamily="2" charset="2"/>
              <a:buChar char="§"/>
            </a:pPr>
            <a:r>
              <a:rPr lang="en-IN" dirty="0"/>
              <a:t>He translated a number of plays of Shakespeare, Corneille, Racine, Victor Hugo and Paul Bourget into Arabic. In 1912 he translated Shakespeare’s drama Othello into Arabic as </a:t>
            </a:r>
            <a:r>
              <a:rPr lang="en-IN" dirty="0" err="1"/>
              <a:t>Utayl</a:t>
            </a:r>
            <a:r>
              <a:rPr lang="en-IN" dirty="0"/>
              <a:t>, which is the most celebrated and best-known translation of the drama into Arabic. </a:t>
            </a:r>
          </a:p>
          <a:p>
            <a:pPr marL="285750" indent="-285750">
              <a:buFont typeface="Wingdings" panose="05000000000000000000" pitchFamily="2" charset="2"/>
              <a:buChar char="§"/>
            </a:pPr>
            <a:r>
              <a:rPr lang="en-IN" dirty="0"/>
              <a:t>His poetic contributions can be compared to that of Ahmed </a:t>
            </a:r>
            <a:r>
              <a:rPr lang="en-IN" dirty="0" err="1"/>
              <a:t>Shawqi</a:t>
            </a:r>
            <a:r>
              <a:rPr lang="en-IN" dirty="0"/>
              <a:t> and Hafiz Ibrahim.</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21868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4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ctr"/>
          <a:lstStyle/>
          <a:p>
            <a:pPr algn="ctr"/>
            <a:r>
              <a:rPr lang="en-IN" sz="2400" dirty="0"/>
              <a:t>Mustafa </a:t>
            </a:r>
            <a:r>
              <a:rPr lang="en-IN" sz="2400" dirty="0" err="1"/>
              <a:t>Lutfi</a:t>
            </a:r>
            <a:r>
              <a:rPr lang="en-IN" sz="2400" dirty="0"/>
              <a:t> al </a:t>
            </a:r>
            <a:r>
              <a:rPr lang="en-IN" sz="2400" dirty="0" err="1"/>
              <a:t>Manfaluti</a:t>
            </a:r>
            <a:br>
              <a:rPr lang="en-IN" dirty="0"/>
            </a:br>
            <a:r>
              <a:rPr lang="en-IN" dirty="0"/>
              <a:t>1876-1924</a:t>
            </a:r>
          </a:p>
        </p:txBody>
      </p:sp>
      <p:sp>
        <p:nvSpPr>
          <p:cNvPr id="4" name="Text Placeholder 3"/>
          <p:cNvSpPr>
            <a:spLocks noGrp="1"/>
          </p:cNvSpPr>
          <p:nvPr>
            <p:ph type="body" sz="half" idx="2"/>
          </p:nvPr>
        </p:nvSpPr>
        <p:spPr>
          <a:xfrm>
            <a:off x="457200" y="1524000"/>
            <a:ext cx="5105400" cy="4602163"/>
          </a:xfrm>
        </p:spPr>
        <p:txBody>
          <a:bodyPr>
            <a:normAutofit/>
          </a:bodyPr>
          <a:lstStyle/>
          <a:p>
            <a:pPr marL="285750" indent="-285750">
              <a:buFont typeface="Arial" panose="020B0604020202020204" pitchFamily="34" charset="0"/>
              <a:buChar char="•"/>
            </a:pPr>
            <a:r>
              <a:rPr lang="en-IN" sz="1800" dirty="0"/>
              <a:t>Mustafa </a:t>
            </a:r>
            <a:r>
              <a:rPr lang="en-IN" sz="1800" dirty="0" err="1"/>
              <a:t>Lutfi</a:t>
            </a:r>
            <a:r>
              <a:rPr lang="en-IN" sz="1800" dirty="0"/>
              <a:t> al-</a:t>
            </a:r>
            <a:r>
              <a:rPr lang="en-IN" sz="1800" dirty="0" err="1"/>
              <a:t>Manfaluti</a:t>
            </a:r>
            <a:r>
              <a:rPr lang="en-IN" sz="1800" dirty="0"/>
              <a:t> was an Egyptian writer, essayist, novelist and short story writer. </a:t>
            </a:r>
          </a:p>
          <a:p>
            <a:pPr marL="285750" indent="-285750">
              <a:buFont typeface="Arial" panose="020B0604020202020204" pitchFamily="34" charset="0"/>
              <a:buChar char="•"/>
            </a:pPr>
            <a:r>
              <a:rPr lang="en-IN" sz="1800" dirty="0"/>
              <a:t>Under the influence of Muhammad </a:t>
            </a:r>
            <a:r>
              <a:rPr lang="en-IN" sz="1800" dirty="0" err="1"/>
              <a:t>Abduh</a:t>
            </a:r>
            <a:r>
              <a:rPr lang="en-IN" sz="1800" dirty="0"/>
              <a:t>, he wrote  weekly articles for  a  paper Al-</a:t>
            </a:r>
            <a:r>
              <a:rPr lang="en-IN" sz="1800" dirty="0" err="1"/>
              <a:t>Muayyid</a:t>
            </a:r>
            <a:r>
              <a:rPr lang="en-IN" sz="1800" dirty="0"/>
              <a:t> . Much of these were collected and published as Al </a:t>
            </a:r>
            <a:r>
              <a:rPr lang="en-IN" sz="1800" dirty="0" err="1"/>
              <a:t>Nazrath</a:t>
            </a:r>
            <a:r>
              <a:rPr lang="en-IN" sz="1800" dirty="0"/>
              <a:t>. They were based on Social and Ethical themes. His balanced sentences and rhymed prose are still admired.</a:t>
            </a:r>
          </a:p>
          <a:p>
            <a:pPr marL="285750" indent="-285750">
              <a:buFont typeface="Arial" panose="020B0604020202020204" pitchFamily="34" charset="0"/>
              <a:buChar char="•"/>
            </a:pPr>
            <a:r>
              <a:rPr lang="en-IN" sz="1800" dirty="0"/>
              <a:t>His collection of short stories entitled “al-</a:t>
            </a:r>
            <a:r>
              <a:rPr lang="en-IN" sz="1800" dirty="0" err="1"/>
              <a:t>Abarat</a:t>
            </a:r>
            <a:r>
              <a:rPr lang="en-IN" sz="1800" dirty="0"/>
              <a:t>” contains eight short stories. </a:t>
            </a:r>
          </a:p>
          <a:p>
            <a:pPr marL="285750" indent="-285750">
              <a:buFont typeface="Arial" panose="020B0604020202020204" pitchFamily="34" charset="0"/>
              <a:buChar char="•"/>
            </a:pPr>
            <a:r>
              <a:rPr lang="en-IN" sz="1800" dirty="0"/>
              <a:t>A particularly common pattern in the narrative is the descent of an individual, or individuals, into illness, death or some other form of misery, evoking the narrator’s and by implication, also the reader's, reflections and compassion.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8800" y="1588008"/>
            <a:ext cx="2743200" cy="3986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86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3657599"/>
          </a:xfrm>
        </p:spPr>
        <p:style>
          <a:lnRef idx="1">
            <a:schemeClr val="accent4"/>
          </a:lnRef>
          <a:fillRef idx="3">
            <a:schemeClr val="accent4"/>
          </a:fillRef>
          <a:effectRef idx="2">
            <a:schemeClr val="accent4"/>
          </a:effectRef>
          <a:fontRef idx="minor">
            <a:schemeClr val="lt1"/>
          </a:fontRef>
        </p:style>
        <p:txBody>
          <a:bodyPr/>
          <a:lstStyle/>
          <a:p>
            <a:r>
              <a:rPr lang="en-IN" dirty="0"/>
              <a:t>Modern Arabic Literature</a:t>
            </a:r>
          </a:p>
        </p:txBody>
      </p:sp>
      <p:sp>
        <p:nvSpPr>
          <p:cNvPr id="6" name="Subtitle 5"/>
          <p:cNvSpPr>
            <a:spLocks noGrp="1"/>
          </p:cNvSpPr>
          <p:nvPr>
            <p:ph type="subTitle" idx="1"/>
          </p:nvPr>
        </p:nvSpPr>
        <p:spPr>
          <a:xfrm>
            <a:off x="0" y="3657600"/>
            <a:ext cx="9144000" cy="3200400"/>
          </a:xfrm>
        </p:spPr>
        <p:style>
          <a:lnRef idx="1">
            <a:schemeClr val="accent4"/>
          </a:lnRef>
          <a:fillRef idx="2">
            <a:schemeClr val="accent4"/>
          </a:fillRef>
          <a:effectRef idx="1">
            <a:schemeClr val="accent4"/>
          </a:effectRef>
          <a:fontRef idx="minor">
            <a:schemeClr val="dk1"/>
          </a:fontRef>
        </p:style>
        <p:txBody>
          <a:bodyPr anchor="ctr"/>
          <a:lstStyle/>
          <a:p>
            <a:r>
              <a:rPr lang="en-IN" dirty="0"/>
              <a:t>Poets &amp; Writers</a:t>
            </a:r>
          </a:p>
        </p:txBody>
      </p:sp>
    </p:spTree>
    <p:extLst>
      <p:ext uri="{BB962C8B-B14F-4D97-AF65-F5344CB8AC3E}">
        <p14:creationId xmlns:p14="http://schemas.microsoft.com/office/powerpoint/2010/main" val="56329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869950"/>
          </a:xfrm>
        </p:spPr>
        <p:txBody>
          <a:bodyPr anchor="ctr"/>
          <a:lstStyle/>
          <a:p>
            <a:pPr algn="ctr"/>
            <a:r>
              <a:rPr lang="en-IN" sz="2400" dirty="0"/>
              <a:t>Ibrahim '</a:t>
            </a:r>
            <a:r>
              <a:rPr lang="en-IN" sz="2400" dirty="0" err="1"/>
              <a:t>Abd</a:t>
            </a:r>
            <a:r>
              <a:rPr lang="en-IN" sz="2400" dirty="0"/>
              <a:t> al-Qadir al-</a:t>
            </a:r>
            <a:r>
              <a:rPr lang="en-IN" sz="2400" dirty="0" err="1"/>
              <a:t>Mazini</a:t>
            </a:r>
            <a:r>
              <a:rPr lang="en-IN" sz="2400" dirty="0"/>
              <a:t> </a:t>
            </a:r>
            <a:br>
              <a:rPr lang="en-IN" dirty="0"/>
            </a:br>
            <a:r>
              <a:rPr lang="en-IN" dirty="0"/>
              <a:t>1890-1949</a:t>
            </a:r>
          </a:p>
        </p:txBody>
      </p:sp>
      <p:sp>
        <p:nvSpPr>
          <p:cNvPr id="4" name="Text Placeholder 3"/>
          <p:cNvSpPr>
            <a:spLocks noGrp="1"/>
          </p:cNvSpPr>
          <p:nvPr>
            <p:ph type="body" sz="half" idx="2"/>
          </p:nvPr>
        </p:nvSpPr>
        <p:spPr>
          <a:xfrm>
            <a:off x="304800" y="1295400"/>
            <a:ext cx="5181600" cy="5105400"/>
          </a:xfrm>
        </p:spPr>
        <p:txBody>
          <a:bodyPr>
            <a:noAutofit/>
          </a:bodyPr>
          <a:lstStyle/>
          <a:p>
            <a:pPr marL="342900" indent="-342900">
              <a:buFont typeface="Arial" panose="020B0604020202020204" pitchFamily="34" charset="0"/>
              <a:buChar char="•"/>
            </a:pPr>
            <a:r>
              <a:rPr lang="en-IN" sz="2000" dirty="0"/>
              <a:t>Ibrahim '</a:t>
            </a:r>
            <a:r>
              <a:rPr lang="en-IN" sz="2000" dirty="0" err="1"/>
              <a:t>Abd</a:t>
            </a:r>
            <a:r>
              <a:rPr lang="en-IN" sz="2000" dirty="0"/>
              <a:t> al-Qadir al-</a:t>
            </a:r>
            <a:r>
              <a:rPr lang="en-IN" sz="2000" dirty="0" err="1"/>
              <a:t>Mazini</a:t>
            </a:r>
            <a:r>
              <a:rPr lang="en-IN" sz="2000" dirty="0"/>
              <a:t> was an Egyptian poet, novelist, journalist, and translator.</a:t>
            </a:r>
          </a:p>
          <a:p>
            <a:pPr marL="342900" indent="-342900">
              <a:buFont typeface="Arial" panose="020B0604020202020204" pitchFamily="34" charset="0"/>
              <a:buChar char="•"/>
            </a:pPr>
            <a:r>
              <a:rPr lang="en-IN" sz="2000" dirty="0"/>
              <a:t>His two collections of poetry were published, one in 1913, and one in 1917. His poetry was accused of being too heavily based on both European and classical influences.</a:t>
            </a:r>
          </a:p>
          <a:p>
            <a:pPr marL="342900" indent="-342900">
              <a:buFont typeface="Arial" panose="020B0604020202020204" pitchFamily="34" charset="0"/>
              <a:buChar char="•"/>
            </a:pPr>
            <a:r>
              <a:rPr lang="en-IN" sz="2000" dirty="0"/>
              <a:t>Al-</a:t>
            </a:r>
            <a:r>
              <a:rPr lang="en-IN" sz="2000" dirty="0" err="1"/>
              <a:t>Mazini</a:t>
            </a:r>
            <a:r>
              <a:rPr lang="en-IN" sz="2000" dirty="0"/>
              <a:t> became a full-time journalist in 1918, writing initially for the newspaper </a:t>
            </a:r>
            <a:r>
              <a:rPr lang="en-IN" sz="2000" dirty="0" err="1"/>
              <a:t>Wadi</a:t>
            </a:r>
            <a:r>
              <a:rPr lang="en-IN" sz="2000" dirty="0"/>
              <a:t> al-Nil in Alexandria, and then for a series of newspapers.</a:t>
            </a:r>
          </a:p>
          <a:p>
            <a:pPr marL="342900" indent="-342900">
              <a:buFont typeface="Arial" panose="020B0604020202020204" pitchFamily="34" charset="0"/>
              <a:buChar char="•"/>
            </a:pPr>
            <a:r>
              <a:rPr lang="en-IN" sz="2000" dirty="0"/>
              <a:t>in 1921 co-wrote the critical work al-</a:t>
            </a:r>
            <a:r>
              <a:rPr lang="en-IN" sz="2000" dirty="0" err="1"/>
              <a:t>Diwan</a:t>
            </a:r>
            <a:r>
              <a:rPr lang="en-IN" sz="2000" dirty="0"/>
              <a:t> with al-</a:t>
            </a:r>
            <a:r>
              <a:rPr lang="en-IN" sz="2000" dirty="0" err="1"/>
              <a:t>Aqqad</a:t>
            </a:r>
            <a:r>
              <a:rPr lang="en-IN" sz="2000" dirty="0"/>
              <a:t>, which included an attack on the conservative literary establishment represented by writers such as Mustafa </a:t>
            </a:r>
            <a:r>
              <a:rPr lang="en-IN" sz="2000" dirty="0" err="1"/>
              <a:t>Lutfi</a:t>
            </a:r>
            <a:r>
              <a:rPr lang="en-IN" sz="2000" dirty="0"/>
              <a:t> al-</a:t>
            </a:r>
            <a:r>
              <a:rPr lang="en-IN" sz="2000" dirty="0" err="1"/>
              <a:t>Manfaluti</a:t>
            </a:r>
            <a:r>
              <a:rPr lang="en-IN" sz="2000" dirty="0"/>
              <a:t> and Ahmed </a:t>
            </a:r>
            <a:r>
              <a:rPr lang="en-IN" sz="2000" dirty="0" err="1"/>
              <a:t>Shawqi</a:t>
            </a:r>
            <a:endParaRPr lang="en-IN"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66014" y="1676400"/>
            <a:ext cx="2792186" cy="3909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376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17693"/>
            <a:ext cx="8153400" cy="6740307"/>
          </a:xfrm>
          <a:prstGeom prst="rect">
            <a:avLst/>
          </a:prstGeom>
        </p:spPr>
        <p:txBody>
          <a:bodyPr wrap="square">
            <a:spAutoFit/>
          </a:bodyPr>
          <a:lstStyle/>
          <a:p>
            <a:pPr marL="285750" indent="-285750">
              <a:buFont typeface="Arial" panose="020B0604020202020204" pitchFamily="34" charset="0"/>
              <a:buChar char="•"/>
            </a:pPr>
            <a:r>
              <a:rPr lang="en-IN" sz="2400" dirty="0"/>
              <a:t>Al-</a:t>
            </a:r>
            <a:r>
              <a:rPr lang="en-IN" sz="2400" dirty="0" err="1"/>
              <a:t>Mazini</a:t>
            </a:r>
            <a:r>
              <a:rPr lang="en-IN" sz="2400" dirty="0"/>
              <a:t>, al-</a:t>
            </a:r>
            <a:r>
              <a:rPr lang="en-IN" sz="2400" dirty="0" err="1"/>
              <a:t>Aqqad</a:t>
            </a:r>
            <a:r>
              <a:rPr lang="en-IN" sz="2400" dirty="0"/>
              <a:t>, and </a:t>
            </a:r>
            <a:r>
              <a:rPr lang="en-IN" sz="2400" dirty="0" err="1"/>
              <a:t>Shuqri</a:t>
            </a:r>
            <a:r>
              <a:rPr lang="en-IN" sz="2400" dirty="0"/>
              <a:t> became known as the </a:t>
            </a:r>
            <a:r>
              <a:rPr lang="en-IN" sz="2400" dirty="0" err="1"/>
              <a:t>Diwan</a:t>
            </a:r>
            <a:r>
              <a:rPr lang="en-IN" sz="2400" dirty="0"/>
              <a:t> Group, which was greatly influenced by English lyric poetry, and emphasized poetry that conveyed the poet's experience and emotion</a:t>
            </a:r>
          </a:p>
          <a:p>
            <a:endParaRPr lang="en-IN" sz="2400" dirty="0"/>
          </a:p>
          <a:p>
            <a:pPr marL="285750" indent="-285750">
              <a:buFont typeface="Arial" panose="020B0604020202020204" pitchFamily="34" charset="0"/>
              <a:buChar char="•"/>
            </a:pPr>
            <a:r>
              <a:rPr lang="en-IN" sz="2400" dirty="0"/>
              <a:t>Al-</a:t>
            </a:r>
            <a:r>
              <a:rPr lang="en-IN" sz="2400" dirty="0" err="1"/>
              <a:t>Mazini</a:t>
            </a:r>
            <a:r>
              <a:rPr lang="en-IN" sz="2400" dirty="0"/>
              <a:t> began writing prose in the mid-1920s, and completed his first novel, Ibrahim al-</a:t>
            </a:r>
            <a:r>
              <a:rPr lang="en-IN" sz="2400" dirty="0" err="1"/>
              <a:t>Katib</a:t>
            </a:r>
            <a:r>
              <a:rPr lang="en-IN" sz="2400" dirty="0"/>
              <a:t> (Ibrahim the Writer), in 1925–26. Upon its publication, it was considered a landmark in Egyptian literature.</a:t>
            </a:r>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r>
              <a:rPr lang="en-IN" sz="2400" dirty="0"/>
              <a:t>In 1943, he published a sequel to Ibrahim al-</a:t>
            </a:r>
            <a:r>
              <a:rPr lang="en-IN" sz="2400" dirty="0" err="1"/>
              <a:t>Katib</a:t>
            </a:r>
            <a:r>
              <a:rPr lang="en-IN" sz="2400" dirty="0"/>
              <a:t>, entitled Ibrahim al-</a:t>
            </a:r>
            <a:r>
              <a:rPr lang="en-IN" sz="2400" dirty="0" err="1"/>
              <a:t>thani</a:t>
            </a:r>
            <a:r>
              <a:rPr lang="en-IN" sz="2400" dirty="0"/>
              <a:t> (Ibrahim the Second), as well as three additional novels in quick succession.</a:t>
            </a:r>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r>
              <a:rPr lang="en-IN" sz="2400" dirty="0"/>
              <a:t>His political and narrative essays were published as two collections: </a:t>
            </a:r>
            <a:r>
              <a:rPr lang="en-IN" sz="2400" dirty="0" err="1"/>
              <a:t>Khuyut</a:t>
            </a:r>
            <a:r>
              <a:rPr lang="en-IN" sz="2400" dirty="0"/>
              <a:t> al-</a:t>
            </a:r>
            <a:r>
              <a:rPr lang="en-IN" sz="2400" dirty="0" err="1"/>
              <a:t>Ankabut</a:t>
            </a:r>
            <a:r>
              <a:rPr lang="en-IN" sz="2400" dirty="0"/>
              <a:t> (Spider Webs, 1935) and Fi al-</a:t>
            </a:r>
            <a:r>
              <a:rPr lang="en-IN" sz="2400" dirty="0" err="1"/>
              <a:t>tariq</a:t>
            </a:r>
            <a:r>
              <a:rPr lang="en-IN" sz="2400" dirty="0"/>
              <a:t> (On the Road, 1937)</a:t>
            </a:r>
          </a:p>
          <a:p>
            <a:endParaRPr lang="en-IN" sz="2400" dirty="0"/>
          </a:p>
        </p:txBody>
      </p:sp>
    </p:spTree>
    <p:extLst>
      <p:ext uri="{BB962C8B-B14F-4D97-AF65-F5344CB8AC3E}">
        <p14:creationId xmlns:p14="http://schemas.microsoft.com/office/powerpoint/2010/main" val="26393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1162050"/>
          </a:xfrm>
        </p:spPr>
        <p:txBody>
          <a:bodyPr anchor="ctr"/>
          <a:lstStyle/>
          <a:p>
            <a:pPr algn="ctr"/>
            <a:r>
              <a:rPr lang="en-IN" sz="2400" dirty="0" err="1"/>
              <a:t>Abbās</a:t>
            </a:r>
            <a:r>
              <a:rPr lang="en-IN" sz="2400" dirty="0"/>
              <a:t> </a:t>
            </a:r>
            <a:r>
              <a:rPr lang="en-IN" sz="2400" dirty="0" err="1"/>
              <a:t>Maḥmūd</a:t>
            </a:r>
            <a:r>
              <a:rPr lang="en-IN" sz="2400" dirty="0"/>
              <a:t> al-</a:t>
            </a:r>
            <a:r>
              <a:rPr lang="en-IN" sz="2400" dirty="0" err="1"/>
              <a:t>ʿAqqād</a:t>
            </a:r>
            <a:br>
              <a:rPr lang="en-IN" dirty="0"/>
            </a:br>
            <a:r>
              <a:rPr lang="en-IN" dirty="0"/>
              <a:t>1889-1964</a:t>
            </a:r>
          </a:p>
        </p:txBody>
      </p:sp>
      <p:sp>
        <p:nvSpPr>
          <p:cNvPr id="4" name="Text Placeholder 3"/>
          <p:cNvSpPr>
            <a:spLocks noGrp="1"/>
          </p:cNvSpPr>
          <p:nvPr>
            <p:ph type="body" sz="half" idx="2"/>
          </p:nvPr>
        </p:nvSpPr>
        <p:spPr>
          <a:xfrm>
            <a:off x="457200" y="1435100"/>
            <a:ext cx="4724400" cy="5041900"/>
          </a:xfrm>
        </p:spPr>
        <p:txBody>
          <a:bodyPr>
            <a:normAutofit fontScale="92500" lnSpcReduction="10000"/>
          </a:bodyPr>
          <a:lstStyle/>
          <a:p>
            <a:pPr marL="285750" indent="-285750">
              <a:buFont typeface="Arial" panose="020B0604020202020204" pitchFamily="34" charset="0"/>
              <a:buChar char="•"/>
            </a:pPr>
            <a:r>
              <a:rPr lang="en-IN" sz="2000" dirty="0" err="1"/>
              <a:t>Abbās</a:t>
            </a:r>
            <a:r>
              <a:rPr lang="en-IN" sz="2000" dirty="0"/>
              <a:t> </a:t>
            </a:r>
            <a:r>
              <a:rPr lang="en-IN" sz="2000" dirty="0" err="1"/>
              <a:t>Maḥmūd</a:t>
            </a:r>
            <a:r>
              <a:rPr lang="en-IN" sz="2000" dirty="0"/>
              <a:t> al-</a:t>
            </a:r>
            <a:r>
              <a:rPr lang="en-IN" sz="2000" dirty="0" err="1"/>
              <a:t>ʿAqqād</a:t>
            </a:r>
            <a:r>
              <a:rPr lang="en-IN" sz="2000" dirty="0"/>
              <a:t> was an Egyptian journalist, poet and literary critic and member of the Academy of the Arabic Language in Cairo. </a:t>
            </a:r>
          </a:p>
          <a:p>
            <a:pPr marL="285750" indent="-285750">
              <a:buFont typeface="Arial" panose="020B0604020202020204" pitchFamily="34" charset="0"/>
              <a:buChar char="•"/>
            </a:pPr>
            <a:r>
              <a:rPr lang="en-IN" sz="2000" dirty="0"/>
              <a:t>According to Al-</a:t>
            </a:r>
            <a:r>
              <a:rPr lang="en-IN" sz="2000" dirty="0" err="1"/>
              <a:t>Aqqad</a:t>
            </a:r>
            <a:r>
              <a:rPr lang="en-IN" sz="2000" dirty="0"/>
              <a:t>, poetry must originate from a deep emotional experience of the poet. His poetry was inspired by English Romanticism.</a:t>
            </a:r>
          </a:p>
          <a:p>
            <a:pPr marL="285750" indent="-285750">
              <a:buFont typeface="Arial" panose="020B0604020202020204" pitchFamily="34" charset="0"/>
              <a:buChar char="•"/>
            </a:pPr>
            <a:r>
              <a:rPr lang="en-IN" sz="2000" dirty="0"/>
              <a:t>Al-'</a:t>
            </a:r>
            <a:r>
              <a:rPr lang="en-IN" sz="2000" dirty="0" err="1"/>
              <a:t>Aqqad</a:t>
            </a:r>
            <a:r>
              <a:rPr lang="en-IN" sz="2000" dirty="0"/>
              <a:t> wrote 82 prose works though his main concern was journalism.</a:t>
            </a:r>
          </a:p>
          <a:p>
            <a:pPr marL="285750" indent="-285750">
              <a:buFont typeface="Arial" panose="020B0604020202020204" pitchFamily="34" charset="0"/>
              <a:buChar char="•"/>
            </a:pPr>
            <a:r>
              <a:rPr lang="en-IN" sz="2000" dirty="0"/>
              <a:t>He wrote more than a hundred of books about philosophy, religion, and poetry, along with a philosophical study of the Qur'an and various biographies of historic Muslim leaders. </a:t>
            </a:r>
          </a:p>
          <a:p>
            <a:pPr marL="285750" indent="-285750">
              <a:buFont typeface="Arial" panose="020B0604020202020204" pitchFamily="34" charset="0"/>
              <a:buChar char="•"/>
            </a:pPr>
            <a:r>
              <a:rPr lang="en-IN" sz="2000" dirty="0"/>
              <a:t>His most famous works were al-'</a:t>
            </a:r>
            <a:r>
              <a:rPr lang="en-IN" sz="2000" dirty="0" err="1"/>
              <a:t>Abqariat</a:t>
            </a:r>
            <a:r>
              <a:rPr lang="en-IN" sz="2000" dirty="0"/>
              <a:t>, Allah, and Sarah. Al-'</a:t>
            </a:r>
            <a:r>
              <a:rPr lang="en-IN" sz="2000" dirty="0" err="1"/>
              <a:t>Aqqad</a:t>
            </a:r>
            <a:r>
              <a:rPr lang="en-IN" sz="2000" dirty="0"/>
              <a:t> was known for his use of flowery and complicated prose.</a:t>
            </a:r>
          </a:p>
          <a:p>
            <a:pPr marL="285750" indent="-285750">
              <a:buFont typeface="Arial" panose="020B0604020202020204" pitchFamily="34" charset="0"/>
              <a:buChar char="•"/>
            </a:pPr>
            <a:endParaRPr lang="en-IN" sz="2000" dirty="0"/>
          </a:p>
        </p:txBody>
      </p:sp>
      <p:pic>
        <p:nvPicPr>
          <p:cNvPr id="41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0" y="1600200"/>
            <a:ext cx="3428336" cy="417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086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1162050"/>
          </a:xfrm>
        </p:spPr>
        <p:txBody>
          <a:bodyPr anchor="ctr"/>
          <a:lstStyle/>
          <a:p>
            <a:pPr algn="ctr"/>
            <a:r>
              <a:rPr lang="en-US" sz="2400" dirty="0" err="1"/>
              <a:t>Tawfiqul</a:t>
            </a:r>
            <a:r>
              <a:rPr lang="en-US" sz="2400" dirty="0"/>
              <a:t> Hakeem</a:t>
            </a:r>
            <a:br>
              <a:rPr lang="en-US" dirty="0"/>
            </a:br>
            <a:r>
              <a:rPr lang="en-US" dirty="0"/>
              <a:t>1898-1987</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10200" y="1752600"/>
            <a:ext cx="3425824" cy="423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457200" y="1435100"/>
            <a:ext cx="4495799" cy="4691063"/>
          </a:xfrm>
        </p:spPr>
        <p:txBody>
          <a:bodyPr>
            <a:normAutofit fontScale="92500"/>
          </a:bodyPr>
          <a:lstStyle/>
          <a:p>
            <a:pPr marL="285750" indent="-285750">
              <a:buFont typeface="Arial" panose="020B0604020202020204" pitchFamily="34" charset="0"/>
              <a:buChar char="•"/>
            </a:pPr>
            <a:r>
              <a:rPr lang="en-US" sz="1800" dirty="0" err="1"/>
              <a:t>Tawfiq</a:t>
            </a:r>
            <a:r>
              <a:rPr lang="en-US" sz="1800" dirty="0"/>
              <a:t> al-Hakim </a:t>
            </a:r>
            <a:r>
              <a:rPr lang="en-IN" sz="1800" dirty="0"/>
              <a:t>was a prominent Egyptian writer and visionary. He is one of the pioneers of the Arabic novel and drama.</a:t>
            </a:r>
          </a:p>
          <a:p>
            <a:pPr marL="285750" indent="-285750">
              <a:buFont typeface="Arial" panose="020B0604020202020204" pitchFamily="34" charset="0"/>
              <a:buChar char="•"/>
            </a:pPr>
            <a:r>
              <a:rPr lang="en-IN" sz="1800" dirty="0"/>
              <a:t>He wrote a new type of drama in which drama is used to discuss ideas and thoughts.</a:t>
            </a:r>
          </a:p>
          <a:p>
            <a:pPr marL="285750" indent="-285750">
              <a:buFont typeface="Arial" panose="020B0604020202020204" pitchFamily="34" charset="0"/>
              <a:buChar char="•"/>
            </a:pPr>
            <a:r>
              <a:rPr lang="en-IN" sz="1800" dirty="0"/>
              <a:t>His dramas can be divided into two categories. First intellectual drama – the drama of ideas or fantasy and second social drama filled with </a:t>
            </a:r>
            <a:r>
              <a:rPr lang="en-IN" sz="1800" dirty="0" err="1"/>
              <a:t>coloquial</a:t>
            </a:r>
            <a:r>
              <a:rPr lang="en-IN" sz="1800" dirty="0"/>
              <a:t> dialogues.</a:t>
            </a:r>
          </a:p>
          <a:p>
            <a:pPr marL="285750" indent="-285750">
              <a:buFont typeface="Arial" panose="020B0604020202020204" pitchFamily="34" charset="0"/>
              <a:buChar char="•"/>
            </a:pPr>
            <a:r>
              <a:rPr lang="en-IN" sz="1800" dirty="0"/>
              <a:t>The publication and performance of his play, </a:t>
            </a:r>
            <a:r>
              <a:rPr lang="en-IN" sz="1800" dirty="0" err="1"/>
              <a:t>Ahl</a:t>
            </a:r>
            <a:r>
              <a:rPr lang="en-IN" sz="1800" dirty="0"/>
              <a:t> al-</a:t>
            </a:r>
            <a:r>
              <a:rPr lang="en-IN" sz="1800" dirty="0" err="1"/>
              <a:t>Kahf</a:t>
            </a:r>
            <a:r>
              <a:rPr lang="en-IN" sz="1800" dirty="0"/>
              <a:t> (The People of the Cave, 1933) was a significant event in Egyptian drama. </a:t>
            </a:r>
          </a:p>
          <a:p>
            <a:pPr marL="285750" indent="-285750">
              <a:buFont typeface="Arial" panose="020B0604020202020204" pitchFamily="34" charset="0"/>
              <a:buChar char="•"/>
            </a:pPr>
            <a:r>
              <a:rPr lang="en-IN" sz="1800" dirty="0"/>
              <a:t>He wrote a play  based on science fiction and space travel known as ‘Al </a:t>
            </a:r>
            <a:r>
              <a:rPr lang="en-IN" sz="1800" dirty="0" err="1"/>
              <a:t>Rihla</a:t>
            </a:r>
            <a:r>
              <a:rPr lang="en-IN" sz="1800" dirty="0"/>
              <a:t> </a:t>
            </a:r>
            <a:r>
              <a:rPr lang="en-IN" sz="1800" dirty="0" err="1"/>
              <a:t>ilal</a:t>
            </a:r>
            <a:r>
              <a:rPr lang="en-IN" sz="1800" dirty="0"/>
              <a:t> </a:t>
            </a:r>
            <a:r>
              <a:rPr lang="en-IN" sz="1800" dirty="0" err="1"/>
              <a:t>Gadh</a:t>
            </a:r>
            <a:r>
              <a:rPr lang="en-IN" sz="1800" dirty="0"/>
              <a:t>’</a:t>
            </a:r>
          </a:p>
          <a:p>
            <a:pPr marL="285750" indent="-285750">
              <a:buFont typeface="Arial" panose="020B0604020202020204" pitchFamily="34" charset="0"/>
              <a:buChar char="•"/>
            </a:pPr>
            <a:r>
              <a:rPr lang="en-IN" sz="1800" dirty="0"/>
              <a:t>Among his social dramas, </a:t>
            </a:r>
            <a:r>
              <a:rPr lang="en-IN" sz="1800" dirty="0" err="1"/>
              <a:t>Sirr</a:t>
            </a:r>
            <a:r>
              <a:rPr lang="en-IN" sz="1800" dirty="0"/>
              <a:t> </a:t>
            </a:r>
            <a:r>
              <a:rPr lang="en-IN" sz="1800" dirty="0" err="1"/>
              <a:t>ul</a:t>
            </a:r>
            <a:r>
              <a:rPr lang="en-IN" sz="1800" dirty="0"/>
              <a:t> </a:t>
            </a:r>
            <a:r>
              <a:rPr lang="en-IN" sz="1800" dirty="0" err="1"/>
              <a:t>Muntahira</a:t>
            </a:r>
            <a:r>
              <a:rPr lang="en-IN" sz="1800" dirty="0"/>
              <a:t> and </a:t>
            </a:r>
            <a:r>
              <a:rPr lang="en-IN" sz="1800" dirty="0" err="1"/>
              <a:t>Rasas</a:t>
            </a:r>
            <a:r>
              <a:rPr lang="en-IN" sz="1800" dirty="0"/>
              <a:t> fil </a:t>
            </a:r>
            <a:r>
              <a:rPr lang="en-IN" sz="1800" dirty="0" err="1"/>
              <a:t>Qalb</a:t>
            </a:r>
            <a:r>
              <a:rPr lang="en-IN" sz="1800" dirty="0"/>
              <a:t> are excellent.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80552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914400"/>
          </a:xfrm>
        </p:spPr>
        <p:txBody>
          <a:bodyPr anchor="ctr">
            <a:normAutofit/>
          </a:bodyPr>
          <a:lstStyle/>
          <a:p>
            <a:pPr algn="ctr"/>
            <a:r>
              <a:rPr lang="en-IN" sz="2400" dirty="0"/>
              <a:t>Mahmud </a:t>
            </a:r>
            <a:r>
              <a:rPr lang="en-IN" sz="2400" dirty="0" err="1"/>
              <a:t>Taimur</a:t>
            </a:r>
            <a:br>
              <a:rPr lang="en-IN" sz="2400" dirty="0"/>
            </a:br>
            <a:r>
              <a:rPr lang="en-IN" dirty="0"/>
              <a:t>1894-1973</a:t>
            </a:r>
          </a:p>
        </p:txBody>
      </p:sp>
      <p:sp>
        <p:nvSpPr>
          <p:cNvPr id="4" name="Text Placeholder 3"/>
          <p:cNvSpPr>
            <a:spLocks noGrp="1"/>
          </p:cNvSpPr>
          <p:nvPr>
            <p:ph type="body" sz="half" idx="2"/>
          </p:nvPr>
        </p:nvSpPr>
        <p:spPr>
          <a:xfrm>
            <a:off x="457200" y="1219200"/>
            <a:ext cx="5334000" cy="4906963"/>
          </a:xfrm>
        </p:spPr>
        <p:txBody>
          <a:bodyPr>
            <a:normAutofit fontScale="55000" lnSpcReduction="20000"/>
          </a:bodyPr>
          <a:lstStyle/>
          <a:p>
            <a:endParaRPr lang="en-IN" dirty="0"/>
          </a:p>
          <a:p>
            <a:pPr marL="285750" indent="-285750">
              <a:buFont typeface="Arial" panose="020B0604020202020204" pitchFamily="34" charset="0"/>
              <a:buChar char="•"/>
            </a:pPr>
            <a:r>
              <a:rPr lang="en-IN" sz="3300" dirty="0"/>
              <a:t>Mahmud  Taimur’s  stories are a mirror of normal life. The main theme of his short story was to expose the problems of the common man.</a:t>
            </a:r>
          </a:p>
          <a:p>
            <a:pPr marL="285750" indent="-285750">
              <a:buFont typeface="Arial" panose="020B0604020202020204" pitchFamily="34" charset="0"/>
              <a:buChar char="•"/>
            </a:pPr>
            <a:r>
              <a:rPr lang="en-IN" sz="3300" dirty="0"/>
              <a:t>Taimur’s style is descriptive. He avoids long and unclear sentences. He uses simple but precise vocabulary.</a:t>
            </a:r>
          </a:p>
          <a:p>
            <a:pPr marL="285750" indent="-285750">
              <a:buFont typeface="Arial" panose="020B0604020202020204" pitchFamily="34" charset="0"/>
              <a:buChar char="•"/>
            </a:pPr>
            <a:r>
              <a:rPr lang="en-IN" sz="3300" dirty="0"/>
              <a:t>Among his plays, Al </a:t>
            </a:r>
            <a:r>
              <a:rPr lang="en-IN" sz="3300" dirty="0" err="1"/>
              <a:t>Qanabil</a:t>
            </a:r>
            <a:r>
              <a:rPr lang="en-IN" sz="3300" dirty="0"/>
              <a:t> (The Bombs) is the most famous. The play exposes human errors and weaknesses. It shows a wealthy family of Cairo which goes to live in their village estate. They say that they were travelling there to improve the condition of peasants. But the real reason behind their migration is to escape from the air raids due to war</a:t>
            </a:r>
          </a:p>
          <a:p>
            <a:pPr marL="285750" indent="-285750">
              <a:buFont typeface="Arial" panose="020B0604020202020204" pitchFamily="34" charset="0"/>
              <a:buChar char="•"/>
            </a:pPr>
            <a:r>
              <a:rPr lang="en-IN" sz="3300" dirty="0"/>
              <a:t>He was inspired most by Maupassant whom he considered as the greatest short story writer of Europe.</a:t>
            </a:r>
          </a:p>
          <a:p>
            <a:pPr marL="285750" indent="-285750">
              <a:buFont typeface="Arial" panose="020B0604020202020204" pitchFamily="34" charset="0"/>
              <a:buChar char="•"/>
            </a:pPr>
            <a:r>
              <a:rPr lang="en-IN" sz="3300" dirty="0" err="1"/>
              <a:t>Taimur</a:t>
            </a:r>
            <a:r>
              <a:rPr lang="en-IN" sz="3300" dirty="0"/>
              <a:t> won prizes from the Language Academy and the National prize for literature in 1963.</a:t>
            </a:r>
          </a:p>
          <a:p>
            <a:r>
              <a:rPr lang="en-IN" sz="2900" dirty="0"/>
              <a:t> </a:t>
            </a:r>
          </a:p>
          <a:p>
            <a:endParaRPr lang="en-IN" dirty="0"/>
          </a:p>
          <a:p>
            <a:pPr marL="285750" indent="-285750">
              <a:buFont typeface="Arial" panose="020B0604020202020204" pitchFamily="34" charset="0"/>
              <a:buChar char="•"/>
            </a:pP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7400" y="1752600"/>
            <a:ext cx="2697517" cy="371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142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1162050"/>
          </a:xfrm>
        </p:spPr>
        <p:txBody>
          <a:bodyPr anchor="ctr"/>
          <a:lstStyle/>
          <a:p>
            <a:pPr algn="ctr"/>
            <a:r>
              <a:rPr lang="en-IN" sz="2800" dirty="0"/>
              <a:t>Michael </a:t>
            </a:r>
            <a:r>
              <a:rPr lang="en-IN" sz="2800" dirty="0" err="1"/>
              <a:t>Naeema</a:t>
            </a:r>
            <a:br>
              <a:rPr lang="en-IN" dirty="0"/>
            </a:br>
            <a:r>
              <a:rPr lang="en-IN" dirty="0"/>
              <a:t>1889-1988</a:t>
            </a:r>
          </a:p>
        </p:txBody>
      </p:sp>
      <p:sp>
        <p:nvSpPr>
          <p:cNvPr id="4" name="Text Placeholder 3"/>
          <p:cNvSpPr>
            <a:spLocks noGrp="1"/>
          </p:cNvSpPr>
          <p:nvPr>
            <p:ph type="body" sz="half" idx="2"/>
          </p:nvPr>
        </p:nvSpPr>
        <p:spPr>
          <a:xfrm>
            <a:off x="457200" y="1371600"/>
            <a:ext cx="4876800" cy="4754563"/>
          </a:xfrm>
        </p:spPr>
        <p:txBody>
          <a:bodyPr>
            <a:normAutofit/>
          </a:bodyPr>
          <a:lstStyle/>
          <a:p>
            <a:pPr marL="285750" indent="-285750">
              <a:buFont typeface="Arial" panose="020B0604020202020204" pitchFamily="34" charset="0"/>
              <a:buChar char="•"/>
            </a:pPr>
            <a:r>
              <a:rPr lang="en-IN" dirty="0"/>
              <a:t>Michael </a:t>
            </a:r>
            <a:r>
              <a:rPr lang="en-IN" dirty="0" err="1"/>
              <a:t>Naeema</a:t>
            </a:r>
            <a:r>
              <a:rPr lang="en-IN" dirty="0"/>
              <a:t> was a Lebanese author famous for his spiritual writings.</a:t>
            </a:r>
          </a:p>
          <a:p>
            <a:pPr marL="285750" indent="-285750">
              <a:buFont typeface="Arial" panose="020B0604020202020204" pitchFamily="34" charset="0"/>
              <a:buChar char="•"/>
            </a:pPr>
            <a:r>
              <a:rPr lang="en-IN" dirty="0"/>
              <a:t>He founded along with Khalil </a:t>
            </a:r>
            <a:r>
              <a:rPr lang="en-IN" dirty="0" err="1"/>
              <a:t>Jibran</a:t>
            </a:r>
            <a:r>
              <a:rPr lang="en-IN" dirty="0"/>
              <a:t> and eight others  Al </a:t>
            </a:r>
            <a:r>
              <a:rPr lang="en-IN" dirty="0" err="1"/>
              <a:t>Rabitha</a:t>
            </a:r>
            <a:r>
              <a:rPr lang="en-IN" dirty="0"/>
              <a:t> al </a:t>
            </a:r>
            <a:r>
              <a:rPr lang="en-IN" dirty="0" err="1"/>
              <a:t>Qalamiya</a:t>
            </a:r>
            <a:r>
              <a:rPr lang="en-IN" dirty="0"/>
              <a:t> , the Arab writers union, in America in 1920.</a:t>
            </a:r>
          </a:p>
          <a:p>
            <a:pPr marL="285750" indent="-285750">
              <a:buFont typeface="Arial" panose="020B0604020202020204" pitchFamily="34" charset="0"/>
              <a:buChar char="•"/>
            </a:pPr>
            <a:r>
              <a:rPr lang="en-IN" dirty="0"/>
              <a:t>Civilisation had led man astray onto paths of greed, devoid of compassion, justice and love, he tells us. Thus rather than being dazzled by New York on first sight, the city’s ‘huge buildings and feverish movement’ oppress him, and leave him nostalgic for the Lebanese mountains where he grew up. </a:t>
            </a:r>
          </a:p>
          <a:p>
            <a:pPr marL="285750" indent="-285750">
              <a:buFont typeface="Arial" panose="020B0604020202020204" pitchFamily="34" charset="0"/>
              <a:buChar char="•"/>
            </a:pPr>
            <a:r>
              <a:rPr lang="en-IN" dirty="0" err="1"/>
              <a:t>Naimi</a:t>
            </a:r>
            <a:r>
              <a:rPr lang="en-IN" dirty="0"/>
              <a:t> left the US after some twenty years of living there to return to his native village in Lebanon. Civilisation had led man astray onto paths of greed, devoid of compassion, justice and love, he tells us. Thus rather than being dazzled by New York on first sight, the city’s ‘huge buildings and feverish movement’ oppress him, and leave him nostalgic for the Lebanese mountains where he grew up. </a:t>
            </a:r>
          </a:p>
          <a:p>
            <a:pPr marL="285750" indent="-285750">
              <a:buFont typeface="Arial" panose="020B0604020202020204" pitchFamily="34" charset="0"/>
              <a:buChar char="•"/>
            </a:pPr>
            <a:r>
              <a:rPr lang="en-IN" dirty="0"/>
              <a:t>He wrote poetry in short verses and free verse.</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0" y="2209799"/>
            <a:ext cx="3124200" cy="3173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106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8686800" cy="5355312"/>
          </a:xfrm>
          <a:prstGeom prst="rect">
            <a:avLst/>
          </a:prstGeom>
        </p:spPr>
        <p:txBody>
          <a:bodyPr wrap="square">
            <a:spAutoFit/>
          </a:bodyPr>
          <a:lstStyle/>
          <a:p>
            <a:pPr marL="285750" indent="-285750">
              <a:buFont typeface="Arial" panose="020B0604020202020204" pitchFamily="34" charset="0"/>
              <a:buChar char="•"/>
            </a:pPr>
            <a:r>
              <a:rPr lang="en-IN" dirty="0"/>
              <a:t>Mikhail </a:t>
            </a:r>
            <a:r>
              <a:rPr lang="en-IN" dirty="0" err="1"/>
              <a:t>Naeema’s</a:t>
            </a:r>
            <a:r>
              <a:rPr lang="en-IN" dirty="0"/>
              <a:t> works are considered a turning point in the</a:t>
            </a:r>
          </a:p>
          <a:p>
            <a:r>
              <a:rPr lang="en-IN" dirty="0"/>
              <a:t>history of Arabic literature due not only to the eloquent language that</a:t>
            </a:r>
          </a:p>
          <a:p>
            <a:r>
              <a:rPr lang="en-IN" dirty="0"/>
              <a:t>he uses to express his thoughts but also because of the message that he</a:t>
            </a:r>
          </a:p>
          <a:p>
            <a:r>
              <a:rPr lang="en-IN" dirty="0"/>
              <a:t>tries to convey of his own genuine experience as a human being. </a:t>
            </a:r>
          </a:p>
          <a:p>
            <a:endParaRPr lang="en-IN" dirty="0"/>
          </a:p>
          <a:p>
            <a:pPr marL="285750" indent="-285750">
              <a:buFont typeface="Arial" panose="020B0604020202020204" pitchFamily="34" charset="0"/>
              <a:buChar char="•"/>
            </a:pPr>
            <a:r>
              <a:rPr lang="en-IN" dirty="0"/>
              <a:t>His works are mostly concerned with the basic issues of human life and especially social, philosophical or spiritual themes. </a:t>
            </a:r>
          </a:p>
          <a:p>
            <a:endParaRPr lang="en-IN" dirty="0"/>
          </a:p>
          <a:p>
            <a:pPr marL="285750" indent="-285750">
              <a:buFont typeface="Arial" panose="020B0604020202020204" pitchFamily="34" charset="0"/>
              <a:buChar char="•"/>
            </a:pPr>
            <a:r>
              <a:rPr lang="en-IN" dirty="0"/>
              <a:t>He defines a poet not as someone who plays with artificial language, but as a prophet who can see with his spiritual eyes what can not be seen by others.</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 Therefore the true poets according to </a:t>
            </a:r>
            <a:r>
              <a:rPr lang="en-IN" dirty="0" err="1"/>
              <a:t>Naimi</a:t>
            </a:r>
            <a:r>
              <a:rPr lang="en-IN" dirty="0"/>
              <a:t>, will be aware of how important it is to express their ideas sincerely, honestly and realistically</a:t>
            </a:r>
          </a:p>
          <a:p>
            <a:endParaRPr lang="en-IN" dirty="0"/>
          </a:p>
          <a:p>
            <a:pPr marL="285750" indent="-285750">
              <a:buFont typeface="Arial" panose="020B0604020202020204" pitchFamily="34" charset="0"/>
              <a:buChar char="•"/>
            </a:pPr>
            <a:r>
              <a:rPr lang="en-IN" dirty="0"/>
              <a:t>Thus he deals with two main themes in his works. They are:</a:t>
            </a:r>
          </a:p>
          <a:p>
            <a:pPr marL="1200150" lvl="2" indent="-285750">
              <a:buFont typeface="Wingdings" panose="05000000000000000000" pitchFamily="2" charset="2"/>
              <a:buChar char="Ø"/>
            </a:pPr>
            <a:r>
              <a:rPr lang="en-IN" dirty="0"/>
              <a:t>	Oneness of being and</a:t>
            </a:r>
          </a:p>
          <a:p>
            <a:pPr marL="1200150" lvl="2" indent="-285750">
              <a:buFont typeface="Wingdings" panose="05000000000000000000" pitchFamily="2" charset="2"/>
              <a:buChar char="Ø"/>
            </a:pPr>
            <a:r>
              <a:rPr lang="en-IN" dirty="0"/>
              <a:t>	The transmigration of Soul</a:t>
            </a:r>
          </a:p>
          <a:p>
            <a:pPr marL="285750" indent="-285750">
              <a:buFont typeface="Arial" panose="020B0604020202020204" pitchFamily="34" charset="0"/>
              <a:buChar char="•"/>
            </a:pPr>
            <a:endParaRPr lang="en-IN" dirty="0"/>
          </a:p>
          <a:p>
            <a:endParaRPr lang="en-IN" dirty="0"/>
          </a:p>
        </p:txBody>
      </p:sp>
    </p:spTree>
    <p:extLst>
      <p:ext uri="{BB962C8B-B14F-4D97-AF65-F5344CB8AC3E}">
        <p14:creationId xmlns:p14="http://schemas.microsoft.com/office/powerpoint/2010/main" val="1259790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869950"/>
          </a:xfrm>
        </p:spPr>
        <p:txBody>
          <a:bodyPr anchor="ctr"/>
          <a:lstStyle/>
          <a:p>
            <a:pPr algn="ctr"/>
            <a:r>
              <a:rPr lang="en-IN" sz="2800" dirty="0" err="1"/>
              <a:t>Eliya</a:t>
            </a:r>
            <a:r>
              <a:rPr lang="en-IN" sz="2800" dirty="0"/>
              <a:t> Abu </a:t>
            </a:r>
            <a:r>
              <a:rPr lang="en-IN" sz="2800" dirty="0" err="1"/>
              <a:t>Madi</a:t>
            </a:r>
            <a:br>
              <a:rPr lang="en-IN" dirty="0"/>
            </a:br>
            <a:r>
              <a:rPr lang="en-IN" dirty="0"/>
              <a:t>1889-1957</a:t>
            </a:r>
          </a:p>
        </p:txBody>
      </p:sp>
      <p:sp>
        <p:nvSpPr>
          <p:cNvPr id="4" name="Text Placeholder 3"/>
          <p:cNvSpPr>
            <a:spLocks noGrp="1"/>
          </p:cNvSpPr>
          <p:nvPr>
            <p:ph type="body" sz="half" idx="2"/>
          </p:nvPr>
        </p:nvSpPr>
        <p:spPr>
          <a:xfrm>
            <a:off x="457200" y="1295400"/>
            <a:ext cx="5334000" cy="5257800"/>
          </a:xfrm>
        </p:spPr>
        <p:txBody>
          <a:bodyPr>
            <a:normAutofit fontScale="55000" lnSpcReduction="20000"/>
          </a:bodyPr>
          <a:lstStyle/>
          <a:p>
            <a:pPr marL="285750" indent="-285750">
              <a:buFont typeface="Arial" panose="020B0604020202020204" pitchFamily="34" charset="0"/>
              <a:buChar char="•"/>
            </a:pPr>
            <a:r>
              <a:rPr lang="en-IN" dirty="0"/>
              <a:t> </a:t>
            </a:r>
            <a:r>
              <a:rPr lang="en-IN" sz="2600" dirty="0" err="1"/>
              <a:t>Eliya</a:t>
            </a:r>
            <a:r>
              <a:rPr lang="en-IN" sz="2600" dirty="0"/>
              <a:t> Abu </a:t>
            </a:r>
            <a:r>
              <a:rPr lang="en-IN" sz="2600" dirty="0" err="1"/>
              <a:t>Madi</a:t>
            </a:r>
            <a:r>
              <a:rPr lang="en-IN" sz="2600" dirty="0"/>
              <a:t> was an Arab poet and journalist whose poetry achieved popularity through his expressive use of language, his mastery of the traditional patterns of Arabic poetry, and the relevance of his ideas to contemporary Arab readers.</a:t>
            </a:r>
          </a:p>
          <a:p>
            <a:pPr marL="285750" indent="-285750">
              <a:buFont typeface="Arial" panose="020B0604020202020204" pitchFamily="34" charset="0"/>
              <a:buChar char="•"/>
            </a:pPr>
            <a:r>
              <a:rPr lang="en-IN" sz="2600" dirty="0"/>
              <a:t>He published his first collection of poetry in Alexandria in 1911. Shortly after, he was exiled by the Ottoman Turkish authorities and he left Egypt for the United States.</a:t>
            </a:r>
          </a:p>
          <a:p>
            <a:pPr marL="285750" indent="-285750">
              <a:buFont typeface="Arial" panose="020B0604020202020204" pitchFamily="34" charset="0"/>
              <a:buChar char="•"/>
            </a:pPr>
            <a:endParaRPr lang="en-IN" sz="2600" dirty="0"/>
          </a:p>
          <a:p>
            <a:pPr marL="285750" indent="-285750">
              <a:buFont typeface="Arial" panose="020B0604020202020204" pitchFamily="34" charset="0"/>
              <a:buChar char="•"/>
            </a:pPr>
            <a:r>
              <a:rPr lang="en-IN" sz="2600" dirty="0"/>
              <a:t>In 1916 he moved to New York and began a career in journalism. In New York Abu </a:t>
            </a:r>
            <a:r>
              <a:rPr lang="en-IN" sz="2600" dirty="0" err="1"/>
              <a:t>Madi</a:t>
            </a:r>
            <a:r>
              <a:rPr lang="en-IN" sz="2600" dirty="0"/>
              <a:t> met and worked with a number of Arab-American poets including Kahlil Gibran.</a:t>
            </a:r>
          </a:p>
          <a:p>
            <a:pPr marL="285750" indent="-285750">
              <a:buFont typeface="Arial" panose="020B0604020202020204" pitchFamily="34" charset="0"/>
              <a:buChar char="•"/>
            </a:pPr>
            <a:r>
              <a:rPr lang="en-IN" sz="2600" dirty="0"/>
              <a:t>His second poetry collection, </a:t>
            </a:r>
            <a:r>
              <a:rPr lang="en-IN" sz="2600" dirty="0" err="1"/>
              <a:t>Diwan</a:t>
            </a:r>
            <a:r>
              <a:rPr lang="en-IN" sz="2600" dirty="0"/>
              <a:t> </a:t>
            </a:r>
            <a:r>
              <a:rPr lang="en-IN" sz="2600" dirty="0" err="1"/>
              <a:t>Iliya</a:t>
            </a:r>
            <a:r>
              <a:rPr lang="en-IN" sz="2600" dirty="0"/>
              <a:t> Abu </a:t>
            </a:r>
            <a:r>
              <a:rPr lang="en-IN" sz="2600" dirty="0" err="1"/>
              <a:t>Madi</a:t>
            </a:r>
            <a:r>
              <a:rPr lang="en-IN" sz="2600" dirty="0"/>
              <a:t>, was published in New York in 1919; his third and most important collection, Al-</a:t>
            </a:r>
            <a:r>
              <a:rPr lang="en-IN" sz="2600" dirty="0" err="1"/>
              <a:t>Jadawil</a:t>
            </a:r>
            <a:r>
              <a:rPr lang="en-IN" sz="2600" dirty="0"/>
              <a:t> ("The Streams"), appeared in 1927. His other books were Al-</a:t>
            </a:r>
            <a:r>
              <a:rPr lang="en-IN" sz="2600" dirty="0" err="1"/>
              <a:t>Khama'il</a:t>
            </a:r>
            <a:r>
              <a:rPr lang="en-IN" sz="2600" dirty="0"/>
              <a:t> ("The Tickets")(1940) and </a:t>
            </a:r>
            <a:r>
              <a:rPr lang="en-IN" sz="2600" dirty="0" err="1"/>
              <a:t>Tibr</a:t>
            </a:r>
            <a:r>
              <a:rPr lang="en-IN" sz="2600" dirty="0"/>
              <a:t> </a:t>
            </a:r>
            <a:r>
              <a:rPr lang="en-IN" sz="2600" dirty="0" err="1"/>
              <a:t>wa</a:t>
            </a:r>
            <a:r>
              <a:rPr lang="en-IN" sz="2600" dirty="0"/>
              <a:t> </a:t>
            </a:r>
            <a:r>
              <a:rPr lang="en-IN" sz="2600" dirty="0" err="1"/>
              <a:t>Turab</a:t>
            </a:r>
            <a:r>
              <a:rPr lang="en-IN" sz="2600" dirty="0"/>
              <a:t> (posthumous, 1960).</a:t>
            </a:r>
          </a:p>
          <a:p>
            <a:pPr marL="285750" indent="-285750">
              <a:buFont typeface="Arial" panose="020B0604020202020204" pitchFamily="34" charset="0"/>
              <a:buChar char="•"/>
            </a:pPr>
            <a:r>
              <a:rPr lang="en-IN" sz="2600" dirty="0"/>
              <a:t>In 1929 Abu </a:t>
            </a:r>
            <a:r>
              <a:rPr lang="en-IN" sz="2600" dirty="0" err="1"/>
              <a:t>Madi</a:t>
            </a:r>
            <a:r>
              <a:rPr lang="en-IN" sz="2600" dirty="0"/>
              <a:t> founded his own periodical, Al-Samir, in Brooklyn. It began as a monthly but after a few years appeared five times a week.</a:t>
            </a:r>
          </a:p>
          <a:p>
            <a:pPr marL="285750" indent="-285750">
              <a:buFont typeface="Arial" panose="020B0604020202020204" pitchFamily="34" charset="0"/>
              <a:buChar char="•"/>
            </a:pPr>
            <a:endParaRPr lang="en-IN" sz="2600" dirty="0"/>
          </a:p>
          <a:p>
            <a:pPr marL="285750" indent="-285750">
              <a:buFont typeface="Arial" panose="020B0604020202020204" pitchFamily="34" charset="0"/>
              <a:buChar char="•"/>
            </a:pPr>
            <a:r>
              <a:rPr lang="en-IN" sz="2600" dirty="0"/>
              <a:t>His poems are very well known among Arabs; poet, author, and journalist Gregory </a:t>
            </a:r>
            <a:r>
              <a:rPr lang="en-IN" sz="2600" dirty="0" err="1"/>
              <a:t>Orfalea</a:t>
            </a:r>
            <a:r>
              <a:rPr lang="en-IN" sz="2600" dirty="0"/>
              <a:t> wrote that "his poetry is as commonplace and memorized in the Arab world as that of Robert Frost is in ours."</a:t>
            </a:r>
          </a:p>
          <a:p>
            <a:pPr marL="285750" indent="-285750">
              <a:buFont typeface="Arial" panose="020B0604020202020204" pitchFamily="34" charset="0"/>
              <a:buChar char="•"/>
            </a:pPr>
            <a:endParaRPr lang="en-IN" sz="1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3600" y="2057400"/>
            <a:ext cx="2628027" cy="375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66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1162050"/>
          </a:xfrm>
        </p:spPr>
        <p:txBody>
          <a:bodyPr anchor="ctr"/>
          <a:lstStyle/>
          <a:p>
            <a:pPr algn="ctr"/>
            <a:r>
              <a:rPr lang="en-IN" sz="2800" dirty="0"/>
              <a:t>Ahmed </a:t>
            </a:r>
            <a:r>
              <a:rPr lang="en-IN" sz="2800" dirty="0" err="1"/>
              <a:t>Zaki</a:t>
            </a:r>
            <a:r>
              <a:rPr lang="en-IN" sz="2800" dirty="0"/>
              <a:t> Abu </a:t>
            </a:r>
            <a:r>
              <a:rPr lang="en-IN" sz="2800" dirty="0" err="1"/>
              <a:t>Shadi</a:t>
            </a:r>
            <a:br>
              <a:rPr lang="en-IN" dirty="0"/>
            </a:br>
            <a:r>
              <a:rPr lang="en-IN" dirty="0"/>
              <a:t>1892-1955</a:t>
            </a:r>
          </a:p>
        </p:txBody>
      </p:sp>
      <p:sp>
        <p:nvSpPr>
          <p:cNvPr id="4" name="Text Placeholder 3"/>
          <p:cNvSpPr>
            <a:spLocks noGrp="1"/>
          </p:cNvSpPr>
          <p:nvPr>
            <p:ph type="body" sz="half" idx="2"/>
          </p:nvPr>
        </p:nvSpPr>
        <p:spPr>
          <a:xfrm>
            <a:off x="457200" y="1524000"/>
            <a:ext cx="5562600" cy="5029200"/>
          </a:xfrm>
        </p:spPr>
        <p:txBody>
          <a:bodyPr>
            <a:noAutofit/>
          </a:bodyPr>
          <a:lstStyle/>
          <a:p>
            <a:pPr marL="285750" indent="-285750">
              <a:buFont typeface="Arial" panose="020B0604020202020204" pitchFamily="34" charset="0"/>
              <a:buChar char="•"/>
            </a:pPr>
            <a:r>
              <a:rPr lang="en-IN" sz="1800" dirty="0"/>
              <a:t>Ahmad </a:t>
            </a:r>
            <a:r>
              <a:rPr lang="en-IN" sz="1800" dirty="0" err="1"/>
              <a:t>Zaki</a:t>
            </a:r>
            <a:r>
              <a:rPr lang="en-IN" sz="1800" dirty="0"/>
              <a:t> Abu </a:t>
            </a:r>
            <a:r>
              <a:rPr lang="en-IN" sz="1800" dirty="0" err="1"/>
              <a:t>Shadi</a:t>
            </a:r>
            <a:r>
              <a:rPr lang="en-IN" sz="1800" dirty="0"/>
              <a:t> was born in Cairo, studied medicine in London, and returned to Egypt to research bacteriology and teach. Also an accomplished artist, </a:t>
            </a:r>
            <a:r>
              <a:rPr lang="en-IN" sz="1800" dirty="0" err="1"/>
              <a:t>Shadi</a:t>
            </a:r>
            <a:r>
              <a:rPr lang="en-IN" sz="1800" dirty="0"/>
              <a:t> published several collections of poetry, wrote scripts for operas, and painted. He immigrated to the United States in 1946.</a:t>
            </a:r>
          </a:p>
          <a:p>
            <a:pPr marL="285750" indent="-285750">
              <a:buFont typeface="Arial" panose="020B0604020202020204" pitchFamily="34" charset="0"/>
              <a:buChar char="•"/>
            </a:pPr>
            <a:r>
              <a:rPr lang="en-IN" sz="1800" dirty="0"/>
              <a:t>Abu </a:t>
            </a:r>
            <a:r>
              <a:rPr lang="en-IN" sz="1800" dirty="0" err="1"/>
              <a:t>Shadi</a:t>
            </a:r>
            <a:r>
              <a:rPr lang="en-IN" sz="1800" dirty="0"/>
              <a:t> wrote poetry, as well as essays on social reform, Islam, politics, and the arts. In addition to Apollo, he published the magazine </a:t>
            </a:r>
            <a:r>
              <a:rPr lang="en-IN" sz="1800" dirty="0" err="1"/>
              <a:t>Adabi</a:t>
            </a:r>
            <a:r>
              <a:rPr lang="en-IN" sz="1800" dirty="0"/>
              <a:t> ("My Literature") in Alexandria starting from 1939. </a:t>
            </a:r>
          </a:p>
          <a:p>
            <a:pPr marL="285750" indent="-285750">
              <a:buFont typeface="Arial" panose="020B0604020202020204" pitchFamily="34" charset="0"/>
              <a:buChar char="•"/>
            </a:pPr>
            <a:r>
              <a:rPr lang="en-IN" sz="1800" dirty="0"/>
              <a:t>He wrote articles of literary criticism, and wrote lyric </a:t>
            </a:r>
            <a:r>
              <a:rPr lang="en-IN" sz="1800" dirty="0" err="1"/>
              <a:t>qasidas</a:t>
            </a:r>
            <a:r>
              <a:rPr lang="en-IN" sz="1800" dirty="0"/>
              <a:t>, stories, and plays in verse. </a:t>
            </a:r>
          </a:p>
          <a:p>
            <a:pPr marL="285750" indent="-285750">
              <a:buFont typeface="Arial" panose="020B0604020202020204" pitchFamily="34" charset="0"/>
              <a:buChar char="•"/>
            </a:pPr>
            <a:r>
              <a:rPr lang="en-IN" sz="1800" dirty="0"/>
              <a:t>Anthologies of his poetry include: Dewdrops at Dawn (1910), Rays and Shadows (1931), and Visions of Spring (1933). </a:t>
            </a:r>
          </a:p>
          <a:p>
            <a:pPr marL="285750" indent="-285750">
              <a:buFont typeface="Arial" panose="020B0604020202020204" pitchFamily="34" charset="0"/>
              <a:buChar char="•"/>
            </a:pPr>
            <a:r>
              <a:rPr lang="en-IN" sz="1800" dirty="0"/>
              <a:t>His historical tales include: Ibn </a:t>
            </a:r>
            <a:r>
              <a:rPr lang="en-IN" sz="1800" dirty="0" err="1"/>
              <a:t>Zaydun</a:t>
            </a:r>
            <a:r>
              <a:rPr lang="en-IN" sz="1800" dirty="0"/>
              <a:t> in Prison (1925) and The Death of </a:t>
            </a:r>
            <a:r>
              <a:rPr lang="en-IN" sz="1800" dirty="0" err="1"/>
              <a:t>Imru</a:t>
            </a:r>
            <a:r>
              <a:rPr lang="en-IN" sz="1800" dirty="0"/>
              <a:t> al-</a:t>
            </a:r>
            <a:r>
              <a:rPr lang="en-IN" sz="1800" dirty="0" err="1"/>
              <a:t>Kaysa</a:t>
            </a:r>
            <a:r>
              <a:rPr lang="en-IN" sz="1800" dirty="0"/>
              <a:t> (1925). </a:t>
            </a:r>
          </a:p>
          <a:p>
            <a:endParaRPr lang="en-IN" sz="16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72200" y="2209800"/>
            <a:ext cx="243103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166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75" y="990600"/>
            <a:ext cx="8839200" cy="4985980"/>
          </a:xfrm>
          <a:prstGeom prst="rect">
            <a:avLst/>
          </a:prstGeom>
        </p:spPr>
        <p:txBody>
          <a:bodyPr wrap="square">
            <a:spAutoFit/>
          </a:bodyPr>
          <a:lstStyle/>
          <a:p>
            <a:pPr marL="285750" indent="-285750">
              <a:buFont typeface="Arial" panose="020B0604020202020204" pitchFamily="34" charset="0"/>
              <a:buChar char="•"/>
            </a:pPr>
            <a:r>
              <a:rPr lang="en-IN" sz="2000" dirty="0"/>
              <a:t>He translated Arabic poetry to English, including the </a:t>
            </a:r>
            <a:r>
              <a:rPr lang="en-IN" sz="2000" dirty="0" err="1"/>
              <a:t>ghazals</a:t>
            </a:r>
            <a:r>
              <a:rPr lang="en-IN" sz="2000" dirty="0"/>
              <a:t> of Hafiz, the </a:t>
            </a:r>
            <a:r>
              <a:rPr lang="en-IN" sz="2000" dirty="0" err="1"/>
              <a:t>Rubāiyāt</a:t>
            </a:r>
            <a:r>
              <a:rPr lang="en-IN" sz="2000" dirty="0"/>
              <a:t> of Omar Khayyam, and translated several tragedies of Shakespeare into Arabic.</a:t>
            </a:r>
          </a:p>
          <a:p>
            <a:endParaRPr lang="en-IN" sz="2000" dirty="0"/>
          </a:p>
          <a:p>
            <a:pPr marL="285750" indent="-285750">
              <a:buFont typeface="Arial" panose="020B0604020202020204" pitchFamily="34" charset="0"/>
              <a:buChar char="•"/>
            </a:pPr>
            <a:r>
              <a:rPr lang="en-IN" sz="2000" dirty="0"/>
              <a:t>Ahmad </a:t>
            </a:r>
            <a:r>
              <a:rPr lang="en-IN" sz="2000" dirty="0" err="1"/>
              <a:t>Zaki</a:t>
            </a:r>
            <a:r>
              <a:rPr lang="en-IN" sz="2000" dirty="0"/>
              <a:t> Abu </a:t>
            </a:r>
            <a:r>
              <a:rPr lang="en-IN" sz="2000" dirty="0" err="1"/>
              <a:t>Shadi</a:t>
            </a:r>
            <a:r>
              <a:rPr lang="en-IN" sz="2000" dirty="0"/>
              <a:t> tells how he left his homeland to gain spiritual and intellectual liberty. The artist and scientist believed freedom was a synonym for life itself, and a precious treasure deserved by all.</a:t>
            </a:r>
          </a:p>
          <a:p>
            <a:endParaRPr lang="en-IN" sz="2000" dirty="0"/>
          </a:p>
          <a:p>
            <a:pPr marL="285750" indent="-285750">
              <a:buFont typeface="Arial" panose="020B0604020202020204" pitchFamily="34" charset="0"/>
              <a:buChar char="•"/>
            </a:pPr>
            <a:r>
              <a:rPr lang="en-IN" sz="2000" dirty="0"/>
              <a:t>As a young man, he was greatly influenced by the stories he read about the heroism of great men of the past. He says: ”For the sake of freedom, I preferred to leave my country when tyranny was throwing independent thinkers into chains. In order to speak my mind and gain intellectual and spiritual liberty, I suffered the material and moral hardships of voluntary exile. This, I found, was the inevitable price of the task I had set myself, that of upholding the principles of my beloved birthplace and serving the ideas in which I believe.”</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111452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5181600" cy="609600"/>
          </a:xfr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Nicholas Yusuf Al Turk (1763-1828)</a:t>
            </a:r>
          </a:p>
        </p:txBody>
      </p:sp>
      <p:sp>
        <p:nvSpPr>
          <p:cNvPr id="6" name="Text Placeholder 5"/>
          <p:cNvSpPr>
            <a:spLocks noGrp="1"/>
          </p:cNvSpPr>
          <p:nvPr>
            <p:ph type="body" sz="half" idx="2"/>
          </p:nvPr>
        </p:nvSpPr>
        <p:spPr>
          <a:xfrm>
            <a:off x="0" y="609600"/>
            <a:ext cx="5181600" cy="6248400"/>
          </a:xfrm>
        </p:spPr>
        <p:style>
          <a:lnRef idx="1">
            <a:schemeClr val="accent1"/>
          </a:lnRef>
          <a:fillRef idx="2">
            <a:schemeClr val="accent1"/>
          </a:fillRef>
          <a:effectRef idx="1">
            <a:schemeClr val="accent1"/>
          </a:effectRef>
          <a:fontRef idx="minor">
            <a:schemeClr val="dk1"/>
          </a:fontRef>
        </p:style>
        <p:txBody>
          <a:bodyPr/>
          <a:lstStyle/>
          <a:p>
            <a:pPr marL="285750" indent="-285750">
              <a:buFont typeface="Arial" panose="020B0604020202020204" pitchFamily="34" charset="0"/>
              <a:buChar char="•"/>
            </a:pPr>
            <a:r>
              <a:rPr lang="en-US" sz="2000" dirty="0"/>
              <a:t>Nicholas Yusuf Al Turk was a scholar, historian, and poet at the court of the local Amir, Basheer II. </a:t>
            </a:r>
          </a:p>
          <a:p>
            <a:pPr marL="285750" indent="-285750">
              <a:buFont typeface="Arial" panose="020B0604020202020204" pitchFamily="34" charset="0"/>
              <a:buChar char="•"/>
            </a:pPr>
            <a:r>
              <a:rPr lang="en-US" sz="2000" dirty="0"/>
              <a:t>He wrote many poems in praise of this Amir. These poems were published as a diwan (collection) of 900 pages in 1949. These poems were written in old style and language.</a:t>
            </a:r>
          </a:p>
          <a:p>
            <a:pPr marL="285750" indent="-285750">
              <a:buFont typeface="Arial" panose="020B0604020202020204" pitchFamily="34" charset="0"/>
              <a:buChar char="•"/>
            </a:pPr>
            <a:r>
              <a:rPr lang="en-US" sz="2000" dirty="0"/>
              <a:t>He accompanied Napoleon's expedition to Egypt and wrote an account of it</a:t>
            </a:r>
          </a:p>
          <a:p>
            <a:pPr marL="285750" indent="-285750">
              <a:buFont typeface="Arial" panose="020B0604020202020204" pitchFamily="34" charset="0"/>
              <a:buChar char="•"/>
            </a:pPr>
            <a:r>
              <a:rPr lang="en-US" sz="2000" dirty="0"/>
              <a:t>His other important works on History are: ‘</a:t>
            </a:r>
            <a:r>
              <a:rPr lang="en-US" sz="2000" dirty="0" err="1"/>
              <a:t>Napolean’s</a:t>
            </a:r>
            <a:r>
              <a:rPr lang="en-US" sz="2000" dirty="0"/>
              <a:t> Austrian campaign of 1805’ and ‘History of the Shihabi family’</a:t>
            </a:r>
          </a:p>
          <a:p>
            <a:endParaRPr lang="en-US" dirty="0"/>
          </a:p>
          <a:p>
            <a:pPr marL="285750" indent="-285750">
              <a:buFont typeface="Arial" panose="020B0604020202020204" pitchFamily="34" charset="0"/>
              <a:buChar char="•"/>
            </a:pP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1600" y="0"/>
            <a:ext cx="396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503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1314450"/>
          </a:xfrm>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en-IN" sz="2800" dirty="0" err="1"/>
              <a:t>Najeeb</a:t>
            </a:r>
            <a:r>
              <a:rPr lang="en-IN" sz="2800" dirty="0"/>
              <a:t> </a:t>
            </a:r>
            <a:r>
              <a:rPr lang="en-IN" sz="2800" dirty="0" err="1"/>
              <a:t>Mahfuz</a:t>
            </a:r>
            <a:br>
              <a:rPr lang="en-IN" sz="2800" dirty="0"/>
            </a:br>
            <a:r>
              <a:rPr lang="en-IN" dirty="0"/>
              <a:t>1911-2006</a:t>
            </a:r>
          </a:p>
        </p:txBody>
      </p:sp>
      <p:sp>
        <p:nvSpPr>
          <p:cNvPr id="4" name="Text Placeholder 3"/>
          <p:cNvSpPr>
            <a:spLocks noGrp="1"/>
          </p:cNvSpPr>
          <p:nvPr>
            <p:ph type="body" sz="half" idx="2"/>
          </p:nvPr>
        </p:nvSpPr>
        <p:spPr>
          <a:xfrm>
            <a:off x="0" y="1295400"/>
            <a:ext cx="5638800" cy="5562600"/>
          </a:xfrm>
        </p:spPr>
        <p:style>
          <a:lnRef idx="1">
            <a:schemeClr val="accent6"/>
          </a:lnRef>
          <a:fillRef idx="2">
            <a:schemeClr val="accent6"/>
          </a:fillRef>
          <a:effectRef idx="1">
            <a:schemeClr val="accent6"/>
          </a:effectRef>
          <a:fontRef idx="minor">
            <a:schemeClr val="dk1"/>
          </a:fontRef>
        </p:style>
        <p:txBody>
          <a:bodyPr anchor="t">
            <a:noAutofit/>
          </a:bodyPr>
          <a:lstStyle/>
          <a:p>
            <a:pPr marL="285750" indent="-285750">
              <a:buFont typeface="Arial" panose="020B0604020202020204" pitchFamily="34" charset="0"/>
              <a:buChar char="•"/>
            </a:pPr>
            <a:r>
              <a:rPr lang="en-IN" sz="1800" dirty="0" err="1"/>
              <a:t>Naguib</a:t>
            </a:r>
            <a:r>
              <a:rPr lang="en-IN" sz="1800" dirty="0"/>
              <a:t> Mahfouz (Egyptian Arabic: </a:t>
            </a:r>
            <a:r>
              <a:rPr lang="ar-SA" sz="1800" dirty="0"/>
              <a:t>نجيب محفوظ‎ </a:t>
            </a:r>
            <a:r>
              <a:rPr lang="en-IN" sz="1800" dirty="0"/>
              <a:t>was an Egyptian writer who won the 1988 Nobel Prize for Literature. </a:t>
            </a:r>
          </a:p>
          <a:p>
            <a:endParaRPr lang="en-IN" sz="1800" dirty="0"/>
          </a:p>
          <a:p>
            <a:pPr marL="285750" indent="-285750">
              <a:buFont typeface="Arial" panose="020B0604020202020204" pitchFamily="34" charset="0"/>
              <a:buChar char="•"/>
            </a:pPr>
            <a:r>
              <a:rPr lang="en-IN" sz="1800" dirty="0"/>
              <a:t>He is regarded as one of the first contemporary writers of Arabic literature, along with </a:t>
            </a:r>
            <a:r>
              <a:rPr lang="en-IN" sz="1800" dirty="0" err="1"/>
              <a:t>Tawfiq</a:t>
            </a:r>
            <a:r>
              <a:rPr lang="en-IN" sz="1800" dirty="0"/>
              <a:t> el-Hakim, to explore themes of existentialism which says that  each person is alone and completely responsible for their own actions, by which they make their own character.</a:t>
            </a:r>
          </a:p>
          <a:p>
            <a:endParaRPr lang="en-IN" sz="1800" dirty="0"/>
          </a:p>
          <a:p>
            <a:pPr marL="285750" indent="-285750">
              <a:buFont typeface="Arial" panose="020B0604020202020204" pitchFamily="34" charset="0"/>
              <a:buChar char="•"/>
            </a:pPr>
            <a:r>
              <a:rPr lang="en-IN" sz="1800" dirty="0"/>
              <a:t>He published 34 novels, over 350 short stories, dozens of movie scripts, and five plays over a 70-year career. Many of his works have been made into Egyptian and foreign films.</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1200" y="1524000"/>
            <a:ext cx="3200400" cy="456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186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82100" cy="72943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He was a board member of the publisher Dar el-</a:t>
            </a:r>
            <a:r>
              <a:rPr lang="en-IN" dirty="0" err="1"/>
              <a:t>Ma'aref</a:t>
            </a:r>
            <a:r>
              <a:rPr lang="en-IN" dirty="0"/>
              <a:t>. Many of his novels were serialized in Al-Ahram, and his writings also appeared in his weekly column, "Point of View". Before the Nobel Prize only a few of his novels had appeared in the West.</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Most of Mahfouz's early works were set in Cairo. </a:t>
            </a:r>
            <a:r>
              <a:rPr lang="en-IN" dirty="0" err="1"/>
              <a:t>Abath</a:t>
            </a:r>
            <a:r>
              <a:rPr lang="en-IN" dirty="0"/>
              <a:t> Al-</a:t>
            </a:r>
            <a:r>
              <a:rPr lang="en-IN" dirty="0" err="1"/>
              <a:t>Aqdar</a:t>
            </a:r>
            <a:r>
              <a:rPr lang="en-IN" dirty="0"/>
              <a:t> (Mockery of the Fates) (1939), </a:t>
            </a:r>
            <a:r>
              <a:rPr lang="en-IN" dirty="0" err="1"/>
              <a:t>Rhadopis</a:t>
            </a:r>
            <a:r>
              <a:rPr lang="en-IN" dirty="0"/>
              <a:t> (1943), and </a:t>
            </a:r>
            <a:r>
              <a:rPr lang="en-IN" dirty="0" err="1"/>
              <a:t>Kifah</a:t>
            </a:r>
            <a:r>
              <a:rPr lang="en-IN" dirty="0"/>
              <a:t> </a:t>
            </a:r>
            <a:r>
              <a:rPr lang="en-IN" dirty="0" err="1"/>
              <a:t>Tibah</a:t>
            </a:r>
            <a:r>
              <a:rPr lang="en-IN" dirty="0"/>
              <a:t> (The Struggle of Thebes) (1944), were historical novels, written as part of a larger unfulfilled project of 30 novels. </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Inspired by Sir Walter Scott (1771–1832), Mahfouz planned to cover the entire history of Egypt in a series of books. However, following the third volume, he shifted his interest to the present and the psychological impact of social change on ordinary people.</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Mahfouz's prose is characterised by the blunt expression of his ideas. His written works covered a broad range of topics, including socialism, homosexuality, and God. Writing about some of these subjects was prohibited in Egypt.</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Possibly his most famous work, The Cairo Trilogy, depicts the lives of three generations of different families in Cairo from World War I until after the 1952 military coup that overthrew King Farouk. The novels were titled with the street names Palace Walk, Palace of Desire, and Sugar Street. Mahfouz set the story in the parts of Cairo where he grew up. The novels depict the life of the patriarch el-</a:t>
            </a:r>
            <a:r>
              <a:rPr lang="en-IN" dirty="0" err="1"/>
              <a:t>Sayyed</a:t>
            </a:r>
            <a:r>
              <a:rPr lang="en-IN" dirty="0"/>
              <a:t> Ahmed Abdel </a:t>
            </a:r>
            <a:r>
              <a:rPr lang="en-IN" dirty="0" err="1"/>
              <a:t>Gawad</a:t>
            </a:r>
            <a:r>
              <a:rPr lang="en-IN" dirty="0"/>
              <a:t> and his family. Mahfouz stopped writing for some years after finishing the trilogy.</a:t>
            </a:r>
          </a:p>
          <a:p>
            <a:endParaRPr lang="en-IN"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4166234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618630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Disappointed in the Nasser </a:t>
            </a:r>
            <a:r>
              <a:rPr lang="en-IN" dirty="0" err="1"/>
              <a:t>régime</a:t>
            </a:r>
            <a:r>
              <a:rPr lang="en-IN" dirty="0"/>
              <a:t>, which had overthrown the monarchy in 1952, he started publishing again in 1959, now prolifically pouring out novels, short stories, journalism, memoirs, essays, and screenplays.</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err="1"/>
              <a:t>Tharthara</a:t>
            </a:r>
            <a:r>
              <a:rPr lang="en-IN" dirty="0"/>
              <a:t> </a:t>
            </a:r>
            <a:r>
              <a:rPr lang="en-IN" dirty="0" err="1"/>
              <a:t>Fawq</a:t>
            </a:r>
            <a:r>
              <a:rPr lang="en-IN" dirty="0"/>
              <a:t> Al-</a:t>
            </a:r>
            <a:r>
              <a:rPr lang="en-IN" dirty="0" err="1"/>
              <a:t>Nīl</a:t>
            </a:r>
            <a:r>
              <a:rPr lang="en-IN" dirty="0"/>
              <a:t> (Adrift on the Nile, 1966) is one of his most popular novels. It was later made into a film during the </a:t>
            </a:r>
            <a:r>
              <a:rPr lang="en-IN" dirty="0" err="1"/>
              <a:t>régime</a:t>
            </a:r>
            <a:r>
              <a:rPr lang="en-IN" dirty="0"/>
              <a:t> of Anwar al-Sadat. The story criticizes the decadence of Egyptian society during the Nasser era. It was banned by Sadat to avoid provoking Egyptians who still loved former president Nasser. Copies were hard to find prior to the late 1990s.</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The Children of </a:t>
            </a:r>
            <a:r>
              <a:rPr lang="en-IN" dirty="0" err="1"/>
              <a:t>Gebelawi</a:t>
            </a:r>
            <a:r>
              <a:rPr lang="en-IN" dirty="0"/>
              <a:t> (1959, also known as Children of the Alley) one of Mahfouz's best known works, portrayed the patriarch </a:t>
            </a:r>
            <a:r>
              <a:rPr lang="en-IN" dirty="0" err="1"/>
              <a:t>Gebelaawi</a:t>
            </a:r>
            <a:r>
              <a:rPr lang="en-IN" dirty="0"/>
              <a:t> and his children, average Egyptians living the lives of Cain and Abel, Moses, Jesus, and Mohammed. </a:t>
            </a:r>
            <a:r>
              <a:rPr lang="en-IN" dirty="0" err="1"/>
              <a:t>Gebelawi</a:t>
            </a:r>
            <a:r>
              <a:rPr lang="en-IN" dirty="0"/>
              <a:t> built a mansion in an oasis in the middle of a barren desert; his estate becomes the scene of a family feud that continues for generations. "Whenever someone is depressed, suffering or humiliated, he points to the mansion at the top of the alley at the end opening out to the desert, and says sadly, 'That is our ancestor's house, we are all his children, and we have a right to his property. Why are we starving? What have we done?'" The book was banned throughout the Arab world, except in Lebanon, until 2006, when it was first published in Egypt. The work was prohibited because of its alleged blasphemy through the allegorical portrayal of God and the monotheistic Abrahamic faiths of Judaism, Christianity, and Islam.</a:t>
            </a:r>
          </a:p>
        </p:txBody>
      </p:sp>
    </p:spTree>
    <p:extLst>
      <p:ext uri="{BB962C8B-B14F-4D97-AF65-F5344CB8AC3E}">
        <p14:creationId xmlns:p14="http://schemas.microsoft.com/office/powerpoint/2010/main" val="66087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 y="1143000"/>
            <a:ext cx="9144000" cy="424731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Arial" panose="020B0604020202020204" pitchFamily="34" charset="0"/>
              <a:buChar char="•"/>
            </a:pPr>
            <a:r>
              <a:rPr lang="en-IN" dirty="0"/>
              <a:t>Mahfouz was awarded the 1988 Nobel Prize in Literature, the only Arab writer to have won the award. </a:t>
            </a:r>
          </a:p>
          <a:p>
            <a:endParaRPr lang="en-IN" dirty="0"/>
          </a:p>
          <a:p>
            <a:pPr marL="285750" indent="-285750">
              <a:buFont typeface="Arial" panose="020B0604020202020204" pitchFamily="34" charset="0"/>
              <a:buChar char="•"/>
            </a:pPr>
            <a:r>
              <a:rPr lang="en-IN" dirty="0"/>
              <a:t>Shortly after winning the prize Mahfouz was quoted as saying "The Nobel Prize has given me, for the first time in my life, the feeling that my literature could be appreciated on an international level. The Arab world also won the Nobel with me. I believe that international doors have opened, and that from now on, literate people will consider Arab literature also. We deserve that recognition."[citation needed] The Swedish letter to Mahfouz included the quotations "rich and complex work invites us to reconsider the fundamental things in life. Themes like the nature of time and love, society and norms, knowledge and faith recur in a variety of situations and are presented in thought-provoking, evocative, and clearly daring ways. And the poetic quality of your prose can be felt across the language barrier. In the prize citation you are credited with the forming of an Arabian narrative art that applies to all mankind." Because Mahfouz found traveling to Sweden difficult at his age, he did not attend the award ceremony.</a:t>
            </a:r>
          </a:p>
        </p:txBody>
      </p:sp>
      <p:sp>
        <p:nvSpPr>
          <p:cNvPr id="3" name="Title 2"/>
          <p:cNvSpPr>
            <a:spLocks noGrp="1"/>
          </p:cNvSpPr>
          <p:nvPr>
            <p:ph type="title"/>
          </p:nvPr>
        </p:nvSpPr>
        <p:spPr>
          <a:xfrm>
            <a:off x="0" y="0"/>
            <a:ext cx="9220200" cy="1143000"/>
          </a:xfrm>
        </p:spPr>
        <p:style>
          <a:lnRef idx="2">
            <a:schemeClr val="dk1">
              <a:shade val="50000"/>
            </a:schemeClr>
          </a:lnRef>
          <a:fillRef idx="1">
            <a:schemeClr val="dk1"/>
          </a:fillRef>
          <a:effectRef idx="0">
            <a:schemeClr val="dk1"/>
          </a:effectRef>
          <a:fontRef idx="minor">
            <a:schemeClr val="lt1"/>
          </a:fontRef>
        </p:style>
        <p:txBody>
          <a:bodyPr/>
          <a:lstStyle/>
          <a:p>
            <a:r>
              <a:rPr lang="en-IN" dirty="0"/>
              <a:t>Nobel Prize in Literature</a:t>
            </a:r>
          </a:p>
        </p:txBody>
      </p:sp>
    </p:spTree>
    <p:extLst>
      <p:ext uri="{BB962C8B-B14F-4D97-AF65-F5344CB8AC3E}">
        <p14:creationId xmlns:p14="http://schemas.microsoft.com/office/powerpoint/2010/main" val="85370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5334000" cy="838200"/>
          </a:xfrm>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algn="ctr"/>
            <a:r>
              <a:rPr lang="en-US" sz="2400" dirty="0" err="1"/>
              <a:t>Nazif</a:t>
            </a:r>
            <a:r>
              <a:rPr lang="en-US" sz="2400" dirty="0"/>
              <a:t> al </a:t>
            </a:r>
            <a:r>
              <a:rPr lang="en-US" sz="2400" dirty="0" err="1"/>
              <a:t>Yaziji</a:t>
            </a:r>
            <a:br>
              <a:rPr lang="en-US" sz="2400" dirty="0"/>
            </a:br>
            <a:r>
              <a:rPr lang="en-US" dirty="0"/>
              <a:t>1800-1871</a:t>
            </a:r>
          </a:p>
        </p:txBody>
      </p:sp>
      <p:sp>
        <p:nvSpPr>
          <p:cNvPr id="7" name="Text Placeholder 6"/>
          <p:cNvSpPr>
            <a:spLocks noGrp="1"/>
          </p:cNvSpPr>
          <p:nvPr>
            <p:ph type="body" sz="half" idx="2"/>
          </p:nvPr>
        </p:nvSpPr>
        <p:spPr>
          <a:xfrm>
            <a:off x="0" y="838200"/>
            <a:ext cx="5334000" cy="6019800"/>
          </a:xfrm>
        </p:spPr>
        <p:style>
          <a:lnRef idx="1">
            <a:schemeClr val="accent2"/>
          </a:lnRef>
          <a:fillRef idx="2">
            <a:schemeClr val="accent2"/>
          </a:fillRef>
          <a:effectRef idx="1">
            <a:schemeClr val="accent2"/>
          </a:effectRef>
          <a:fontRef idx="minor">
            <a:schemeClr val="dk1"/>
          </a:fontRef>
        </p:style>
        <p:txBody>
          <a:bodyPr>
            <a:normAutofit/>
          </a:bodyPr>
          <a:lstStyle/>
          <a:p>
            <a:pPr marL="285750" indent="-285750">
              <a:buFont typeface="Arial" panose="020B0604020202020204" pitchFamily="34" charset="0"/>
              <a:buChar char="•"/>
            </a:pPr>
            <a:r>
              <a:rPr lang="en-US" sz="2000" dirty="0" err="1"/>
              <a:t>Nasif</a:t>
            </a:r>
            <a:r>
              <a:rPr lang="en-US" sz="2000" dirty="0"/>
              <a:t> al-</a:t>
            </a:r>
            <a:r>
              <a:rPr lang="en-US" sz="2000" dirty="0" err="1"/>
              <a:t>Yaziji</a:t>
            </a:r>
            <a:r>
              <a:rPr lang="en-US" sz="2000" dirty="0"/>
              <a:t> was a Lebanese author at the times of the Ottoman Empire and father of Ibrahim al-</a:t>
            </a:r>
            <a:r>
              <a:rPr lang="en-US" sz="2000" dirty="0" err="1"/>
              <a:t>Yaziji</a:t>
            </a:r>
            <a:r>
              <a:rPr lang="en-US" sz="2000" dirty="0"/>
              <a:t>. He was one of the leading figures in the </a:t>
            </a:r>
            <a:r>
              <a:rPr lang="en-US" sz="2000" dirty="0" err="1"/>
              <a:t>Nahda</a:t>
            </a:r>
            <a:r>
              <a:rPr lang="en-US" sz="2000" dirty="0"/>
              <a:t> movement.</a:t>
            </a:r>
          </a:p>
          <a:p>
            <a:pPr marL="285750" indent="-285750">
              <a:buFont typeface="Arial" panose="020B0604020202020204" pitchFamily="34" charset="0"/>
              <a:buChar char="•"/>
            </a:pPr>
            <a:r>
              <a:rPr lang="en-US" sz="2000" dirty="0"/>
              <a:t>When </a:t>
            </a:r>
            <a:r>
              <a:rPr lang="en-US" sz="2000" dirty="0" err="1"/>
              <a:t>Yaziji</a:t>
            </a:r>
            <a:r>
              <a:rPr lang="en-US" sz="2000" dirty="0"/>
              <a:t> moved to Beirut in 1840, he became an Arabic tutor and it was in this role that he came into contact with American and British Protestant missionaries. He would help fulfil one of the greatest ambitions of the missionaries – the translation of the Bible into Arabic.</a:t>
            </a:r>
          </a:p>
          <a:p>
            <a:pPr marL="285750" indent="-285750">
              <a:buFont typeface="Arial" panose="020B0604020202020204" pitchFamily="34" charset="0"/>
              <a:buChar char="•"/>
            </a:pPr>
            <a:r>
              <a:rPr lang="en-US" sz="2000" dirty="0"/>
              <a:t>After that, he taught at the Syrian Protestant College (later renamed the American University of Beirut) and wrote on poetry, rhetoric, grammar and philosophy.</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1" y="1438"/>
            <a:ext cx="3810000" cy="685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51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8382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err="1"/>
              <a:t>Nazif</a:t>
            </a:r>
            <a:r>
              <a:rPr lang="en-US" dirty="0"/>
              <a:t> al </a:t>
            </a:r>
            <a:r>
              <a:rPr lang="en-US" dirty="0" err="1"/>
              <a:t>Yaziji</a:t>
            </a:r>
            <a:endParaRPr lang="en-US" dirty="0"/>
          </a:p>
        </p:txBody>
      </p:sp>
      <p:sp>
        <p:nvSpPr>
          <p:cNvPr id="7" name="Content Placeholder 6"/>
          <p:cNvSpPr>
            <a:spLocks noGrp="1"/>
          </p:cNvSpPr>
          <p:nvPr>
            <p:ph idx="1"/>
          </p:nvPr>
        </p:nvSpPr>
        <p:spPr>
          <a:xfrm>
            <a:off x="0" y="838200"/>
            <a:ext cx="9144000" cy="6019800"/>
          </a:xfrm>
        </p:spPr>
        <p:style>
          <a:lnRef idx="1">
            <a:schemeClr val="accent5"/>
          </a:lnRef>
          <a:fillRef idx="2">
            <a:schemeClr val="accent5"/>
          </a:fillRef>
          <a:effectRef idx="1">
            <a:schemeClr val="accent5"/>
          </a:effectRef>
          <a:fontRef idx="minor">
            <a:schemeClr val="dk1"/>
          </a:fontRef>
        </p:style>
        <p:txBody>
          <a:bodyPr>
            <a:normAutofit/>
          </a:bodyPr>
          <a:lstStyle/>
          <a:p>
            <a:r>
              <a:rPr lang="en-US" sz="2000" dirty="0"/>
              <a:t>His works are classified into three groups:</a:t>
            </a:r>
          </a:p>
          <a:p>
            <a:pPr>
              <a:buFont typeface="Wingdings" panose="05000000000000000000" pitchFamily="2" charset="2"/>
              <a:buChar char="ü"/>
            </a:pPr>
            <a:r>
              <a:rPr lang="en-US" sz="2000" dirty="0"/>
              <a:t> Miscellaneous writing – On medicine, logic and history</a:t>
            </a:r>
          </a:p>
          <a:p>
            <a:pPr>
              <a:buFont typeface="Wingdings" panose="05000000000000000000" pitchFamily="2" charset="2"/>
              <a:buChar char="ü"/>
            </a:pPr>
            <a:r>
              <a:rPr lang="en-US" sz="2000" dirty="0"/>
              <a:t>Linguistic texts – Classical Poetry, </a:t>
            </a:r>
            <a:r>
              <a:rPr lang="en-US" sz="2000" dirty="0" err="1"/>
              <a:t>Zajal</a:t>
            </a:r>
            <a:r>
              <a:rPr lang="en-US" sz="2000" dirty="0"/>
              <a:t> poetry, Eulogy, Elegy, Grammar</a:t>
            </a:r>
          </a:p>
          <a:p>
            <a:pPr>
              <a:buFont typeface="Wingdings" panose="05000000000000000000" pitchFamily="2" charset="2"/>
              <a:buChar char="ü"/>
            </a:pPr>
            <a:r>
              <a:rPr lang="en-US" sz="2000" dirty="0"/>
              <a:t>Prose works – Over 60 </a:t>
            </a:r>
            <a:r>
              <a:rPr lang="en-US" sz="2000" dirty="0" err="1"/>
              <a:t>Maqamats</a:t>
            </a:r>
            <a:r>
              <a:rPr lang="en-US" sz="2000" dirty="0"/>
              <a:t> or rhymed prose</a:t>
            </a:r>
          </a:p>
          <a:p>
            <a:pPr marL="0" indent="0">
              <a:buNone/>
            </a:pPr>
            <a:endParaRPr lang="en-US" sz="2000" dirty="0"/>
          </a:p>
          <a:p>
            <a:pPr marL="0" indent="0">
              <a:buNone/>
            </a:pP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219075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81400" y="2892415"/>
            <a:ext cx="510540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IN" dirty="0"/>
              <a:t>‘</a:t>
            </a:r>
            <a:r>
              <a:rPr lang="en-IN" dirty="0" err="1"/>
              <a:t>Majma</a:t>
            </a:r>
            <a:r>
              <a:rPr lang="en-IN" dirty="0"/>
              <a:t> al </a:t>
            </a:r>
            <a:r>
              <a:rPr lang="en-IN" dirty="0" err="1"/>
              <a:t>bahrayn</a:t>
            </a:r>
            <a:r>
              <a:rPr lang="en-IN" dirty="0"/>
              <a:t>’ by </a:t>
            </a:r>
            <a:r>
              <a:rPr lang="en-IN" dirty="0" err="1"/>
              <a:t>Nasif</a:t>
            </a:r>
            <a:r>
              <a:rPr lang="en-IN" dirty="0"/>
              <a:t> al </a:t>
            </a:r>
            <a:r>
              <a:rPr lang="en-IN" dirty="0" err="1"/>
              <a:t>Yaziji</a:t>
            </a:r>
            <a:r>
              <a:rPr lang="en-IN" dirty="0"/>
              <a:t> was a collection of 60 </a:t>
            </a:r>
            <a:r>
              <a:rPr lang="en-IN" dirty="0" err="1"/>
              <a:t>Maqamats</a:t>
            </a:r>
            <a:r>
              <a:rPr lang="en-IN" dirty="0"/>
              <a:t> published in 1855. Though the meaning of the title is Conjunction of two seas, it indicates the combination of Prose and poetry in this collection. Each </a:t>
            </a:r>
            <a:r>
              <a:rPr lang="en-IN" dirty="0" err="1"/>
              <a:t>maqama</a:t>
            </a:r>
            <a:r>
              <a:rPr lang="en-IN" dirty="0"/>
              <a:t> bears names of places such as Baghdad, Yemen, Aleppo, etc. The hero of the story is </a:t>
            </a:r>
            <a:r>
              <a:rPr lang="en-IN" dirty="0" err="1"/>
              <a:t>Maimun</a:t>
            </a:r>
            <a:r>
              <a:rPr lang="en-IN" dirty="0"/>
              <a:t>, a trickster who makes money by cheating people and he repents for it in the end. This work points to </a:t>
            </a:r>
            <a:r>
              <a:rPr lang="en-IN" dirty="0" err="1"/>
              <a:t>Nasif</a:t>
            </a:r>
            <a:r>
              <a:rPr lang="en-IN" dirty="0"/>
              <a:t> al </a:t>
            </a:r>
            <a:r>
              <a:rPr lang="en-IN" dirty="0" err="1"/>
              <a:t>Yaziji’s</a:t>
            </a:r>
            <a:r>
              <a:rPr lang="en-IN" dirty="0"/>
              <a:t> mastery of Arabic language and is compared to the </a:t>
            </a:r>
            <a:r>
              <a:rPr lang="en-IN" dirty="0" err="1"/>
              <a:t>Maqamat</a:t>
            </a:r>
            <a:r>
              <a:rPr lang="en-IN" dirty="0"/>
              <a:t> of Hariri. He was the first genius of the </a:t>
            </a:r>
            <a:r>
              <a:rPr lang="en-IN" dirty="0" err="1"/>
              <a:t>Nahda</a:t>
            </a:r>
            <a:r>
              <a:rPr lang="en-IN" dirty="0"/>
              <a:t>. He proved the flexibility of Arabic language.</a:t>
            </a:r>
          </a:p>
        </p:txBody>
      </p:sp>
    </p:spTree>
    <p:extLst>
      <p:ext uri="{BB962C8B-B14F-4D97-AF65-F5344CB8AC3E}">
        <p14:creationId xmlns:p14="http://schemas.microsoft.com/office/powerpoint/2010/main" val="26702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4572000" cy="1435100"/>
          </a:xfrm>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gn="ctr"/>
            <a:r>
              <a:rPr lang="en-IN" sz="2400" dirty="0"/>
              <a:t>Ahmad </a:t>
            </a:r>
            <a:r>
              <a:rPr lang="en-IN" sz="2400" dirty="0" err="1"/>
              <a:t>Faris</a:t>
            </a:r>
            <a:r>
              <a:rPr lang="en-IN" sz="2400" dirty="0"/>
              <a:t> </a:t>
            </a:r>
            <a:r>
              <a:rPr lang="en-IN" sz="2400" dirty="0" err="1"/>
              <a:t>Shidyaq</a:t>
            </a:r>
            <a:br>
              <a:rPr lang="en-IN" sz="2400" dirty="0"/>
            </a:br>
            <a:r>
              <a:rPr lang="en-IN" dirty="0"/>
              <a:t>1805 - 1887</a:t>
            </a:r>
          </a:p>
        </p:txBody>
      </p:sp>
      <p:sp>
        <p:nvSpPr>
          <p:cNvPr id="6" name="Text Placeholder 5"/>
          <p:cNvSpPr>
            <a:spLocks noGrp="1"/>
          </p:cNvSpPr>
          <p:nvPr>
            <p:ph type="body" sz="half" idx="2"/>
          </p:nvPr>
        </p:nvSpPr>
        <p:spPr>
          <a:xfrm>
            <a:off x="0" y="1435100"/>
            <a:ext cx="4572000" cy="5346700"/>
          </a:xfrm>
        </p:spPr>
        <p:txBody>
          <a:bodyPr/>
          <a:lstStyle/>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sz="2000" dirty="0"/>
              <a:t>Ahmad </a:t>
            </a:r>
            <a:r>
              <a:rPr lang="en-IN" sz="2000" dirty="0" err="1"/>
              <a:t>Faris</a:t>
            </a:r>
            <a:r>
              <a:rPr lang="en-IN" sz="2000" dirty="0"/>
              <a:t> </a:t>
            </a:r>
            <a:r>
              <a:rPr lang="en-IN" sz="2000" dirty="0" err="1"/>
              <a:t>Shidyaq</a:t>
            </a:r>
            <a:r>
              <a:rPr lang="en-IN" sz="2000" dirty="0"/>
              <a:t> is considered as one of the founding fathers of modern Arabic literature and journalism. He founded an Arabic newspaper ’</a:t>
            </a:r>
            <a:r>
              <a:rPr lang="en-IN" sz="2000" i="1" dirty="0"/>
              <a:t>Al </a:t>
            </a:r>
            <a:r>
              <a:rPr lang="en-IN" sz="2000" i="1" dirty="0" err="1"/>
              <a:t>Jawa'eb</a:t>
            </a:r>
            <a:r>
              <a:rPr lang="en-IN" sz="2000" i="1" dirty="0"/>
              <a:t>’ </a:t>
            </a:r>
            <a:r>
              <a:rPr lang="en-IN" sz="2000" dirty="0"/>
              <a:t>in 1861. It was </a:t>
            </a:r>
            <a:r>
              <a:rPr lang="en-IN" sz="2000" dirty="0" err="1"/>
              <a:t>modeled</a:t>
            </a:r>
            <a:r>
              <a:rPr lang="en-IN" sz="2000" dirty="0"/>
              <a:t> on the modern Western newspapers and continued publication until 1884.</a:t>
            </a:r>
          </a:p>
          <a:p>
            <a:pPr marL="285750" indent="-285750">
              <a:buFont typeface="Arial" panose="020B0604020202020204" pitchFamily="34" charset="0"/>
              <a:buChar char="•"/>
            </a:pPr>
            <a:r>
              <a:rPr lang="en-IN" sz="2000" dirty="0"/>
              <a:t>His translation of the Bible into Arabic is still considered as one of the best</a:t>
            </a:r>
          </a:p>
          <a:p>
            <a:pPr marL="285750" indent="-285750">
              <a:buFont typeface="Arial" panose="020B0604020202020204" pitchFamily="34" charset="0"/>
              <a:buChar char="•"/>
            </a:pPr>
            <a:r>
              <a:rPr lang="en-IN" sz="2000" dirty="0"/>
              <a:t>A keen admirer of Shakespeare, </a:t>
            </a:r>
            <a:r>
              <a:rPr lang="en-IN" sz="2000" dirty="0" err="1"/>
              <a:t>Faris</a:t>
            </a:r>
            <a:r>
              <a:rPr lang="en-IN" sz="2000" dirty="0"/>
              <a:t> argued that Othello suggests a detailed knowledge of Arabic culture. </a:t>
            </a:r>
            <a:r>
              <a:rPr lang="en-IN" sz="2000" dirty="0" err="1"/>
              <a:t>Faris</a:t>
            </a:r>
            <a:r>
              <a:rPr lang="en-IN" sz="2000" dirty="0"/>
              <a:t> suggested that Shakespeare may have had an Arabic background, his original name being "</a:t>
            </a:r>
            <a:r>
              <a:rPr lang="en-IN" sz="2000" dirty="0" err="1"/>
              <a:t>Shaykh</a:t>
            </a:r>
            <a:r>
              <a:rPr lang="en-IN" sz="2000" dirty="0"/>
              <a:t> </a:t>
            </a:r>
            <a:r>
              <a:rPr lang="en-IN" sz="2000" dirty="0" err="1"/>
              <a:t>Zubayr</a:t>
            </a:r>
            <a:r>
              <a:rPr lang="en-IN" sz="2000" dirty="0"/>
              <a:t>"</a:t>
            </a:r>
          </a:p>
          <a:p>
            <a:pPr marL="285750" indent="-285750">
              <a:buFont typeface="Arial" panose="020B0604020202020204" pitchFamily="34" charset="0"/>
              <a:buChar char="•"/>
            </a:pPr>
            <a:endParaRPr lang="en-IN" sz="2000" dirty="0"/>
          </a:p>
          <a:p>
            <a:pPr marL="285750" indent="-285750">
              <a:buFont typeface="Arial" panose="020B0604020202020204" pitchFamily="34" charset="0"/>
              <a:buChar char="•"/>
            </a:pPr>
            <a:endParaRPr lang="en-IN"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4572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3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62050"/>
          </a:xfrm>
        </p:spPr>
        <p:style>
          <a:lnRef idx="1">
            <a:schemeClr val="accent4"/>
          </a:lnRef>
          <a:fillRef idx="2">
            <a:schemeClr val="accent4"/>
          </a:fillRef>
          <a:effectRef idx="1">
            <a:schemeClr val="accent4"/>
          </a:effectRef>
          <a:fontRef idx="minor">
            <a:schemeClr val="dk1"/>
          </a:fontRef>
        </p:style>
        <p:txBody>
          <a:bodyPr anchor="ctr"/>
          <a:lstStyle/>
          <a:p>
            <a:pPr algn="ctr"/>
            <a:r>
              <a:rPr lang="en-IN" sz="2800" dirty="0" err="1"/>
              <a:t>Marun</a:t>
            </a:r>
            <a:r>
              <a:rPr lang="en-IN" sz="2800" dirty="0"/>
              <a:t> </a:t>
            </a:r>
            <a:r>
              <a:rPr lang="en-IN" sz="2800" dirty="0" err="1"/>
              <a:t>Naqash</a:t>
            </a:r>
            <a:br>
              <a:rPr lang="en-IN" dirty="0"/>
            </a:br>
            <a:r>
              <a:rPr lang="en-IN" dirty="0"/>
              <a:t>1817-1855</a:t>
            </a:r>
          </a:p>
        </p:txBody>
      </p:sp>
      <p:sp>
        <p:nvSpPr>
          <p:cNvPr id="4" name="Text Placeholder 3"/>
          <p:cNvSpPr>
            <a:spLocks noGrp="1"/>
          </p:cNvSpPr>
          <p:nvPr>
            <p:ph type="body" sz="half" idx="2"/>
          </p:nvPr>
        </p:nvSpPr>
        <p:spPr>
          <a:xfrm>
            <a:off x="304800" y="1524000"/>
            <a:ext cx="4876800" cy="4691063"/>
          </a:xfrm>
        </p:spPr>
        <p:style>
          <a:lnRef idx="1">
            <a:schemeClr val="accent4"/>
          </a:lnRef>
          <a:fillRef idx="3">
            <a:schemeClr val="accent4"/>
          </a:fillRef>
          <a:effectRef idx="2">
            <a:schemeClr val="accent4"/>
          </a:effectRef>
          <a:fontRef idx="minor">
            <a:schemeClr val="lt1"/>
          </a:fontRef>
        </p:style>
        <p:txBody>
          <a:bodyPr/>
          <a:lstStyle/>
          <a:p>
            <a:endParaRPr lang="en-IN" dirty="0"/>
          </a:p>
          <a:p>
            <a:pPr marL="285750" indent="-285750">
              <a:buFont typeface="Arial" panose="020B0604020202020204" pitchFamily="34" charset="0"/>
              <a:buChar char="•"/>
            </a:pPr>
            <a:r>
              <a:rPr lang="en-IN" sz="2400" dirty="0" err="1"/>
              <a:t>Mārūn</a:t>
            </a:r>
            <a:r>
              <a:rPr lang="en-IN" sz="2400" dirty="0"/>
              <a:t> Al-</a:t>
            </a:r>
            <a:r>
              <a:rPr lang="en-IN" sz="2400" dirty="0" err="1"/>
              <a:t>Naqqāsh</a:t>
            </a:r>
            <a:r>
              <a:rPr lang="en-IN" sz="2400" dirty="0"/>
              <a:t> is often seen as the father of modern Arabic drama.</a:t>
            </a:r>
          </a:p>
          <a:p>
            <a:pPr marL="285750" indent="-285750">
              <a:buFont typeface="Arial" panose="020B0604020202020204" pitchFamily="34" charset="0"/>
              <a:buChar char="•"/>
            </a:pPr>
            <a:r>
              <a:rPr lang="en-IN" sz="2400" dirty="0"/>
              <a:t>Drawing on his deep knowledge of Arabic culture in addition to influences from his journeys, Al-</a:t>
            </a:r>
            <a:r>
              <a:rPr lang="en-IN" sz="2400" dirty="0" err="1"/>
              <a:t>Naqqāsh</a:t>
            </a:r>
            <a:r>
              <a:rPr lang="en-IN" sz="2400" dirty="0"/>
              <a:t> produced </a:t>
            </a:r>
            <a:r>
              <a:rPr lang="ar-SA" sz="2400" i="1" dirty="0"/>
              <a:t>البخيل </a:t>
            </a:r>
            <a:r>
              <a:rPr lang="en-IN" sz="2400" i="1" dirty="0"/>
              <a:t> </a:t>
            </a:r>
            <a:r>
              <a:rPr lang="en-IN" sz="2400" dirty="0"/>
              <a:t>(</a:t>
            </a:r>
            <a:r>
              <a:rPr lang="en-IN" sz="2400" i="1" dirty="0"/>
              <a:t>The Miser) in </a:t>
            </a:r>
            <a:r>
              <a:rPr lang="en-IN" sz="2400" dirty="0"/>
              <a:t>1848).</a:t>
            </a:r>
          </a:p>
          <a:p>
            <a:pPr marL="285750" indent="-285750">
              <a:buFont typeface="Arial" panose="020B0604020202020204" pitchFamily="34" charset="0"/>
              <a:buChar char="•"/>
            </a:pPr>
            <a:r>
              <a:rPr lang="en-IN" sz="2400" dirty="0"/>
              <a:t>His plays are a mixture of verse and prose</a:t>
            </a:r>
          </a:p>
          <a:p>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6400" y="1981200"/>
            <a:ext cx="2275979" cy="278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99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style>
          <a:lnRef idx="1">
            <a:schemeClr val="dk1"/>
          </a:lnRef>
          <a:fillRef idx="2">
            <a:schemeClr val="dk1"/>
          </a:fillRef>
          <a:effectRef idx="1">
            <a:schemeClr val="dk1"/>
          </a:effectRef>
          <a:fontRef idx="minor">
            <a:schemeClr val="dk1"/>
          </a:fontRef>
        </p:style>
        <p:txBody>
          <a:bodyPr anchor="ctr"/>
          <a:lstStyle/>
          <a:p>
            <a:pPr algn="ctr"/>
            <a:r>
              <a:rPr lang="en-IN" sz="2400" dirty="0" err="1"/>
              <a:t>Butrus</a:t>
            </a:r>
            <a:r>
              <a:rPr lang="en-IN" sz="2400" dirty="0"/>
              <a:t> al-</a:t>
            </a:r>
            <a:r>
              <a:rPr lang="en-IN" sz="2400" dirty="0" err="1"/>
              <a:t>Bustani</a:t>
            </a:r>
            <a:br>
              <a:rPr lang="en-IN" dirty="0"/>
            </a:br>
            <a:r>
              <a:rPr lang="en-IN" dirty="0"/>
              <a:t>1819-1883</a:t>
            </a:r>
          </a:p>
        </p:txBody>
      </p:sp>
      <p:sp>
        <p:nvSpPr>
          <p:cNvPr id="4" name="Text Placeholder 3"/>
          <p:cNvSpPr>
            <a:spLocks noGrp="1"/>
          </p:cNvSpPr>
          <p:nvPr>
            <p:ph type="body" sz="half" idx="2"/>
          </p:nvPr>
        </p:nvSpPr>
        <p:spPr>
          <a:xfrm>
            <a:off x="228600" y="1524000"/>
            <a:ext cx="5943600" cy="4953000"/>
          </a:xfrm>
        </p:spPr>
        <p:txBody>
          <a:bodyPr>
            <a:normAutofit lnSpcReduction="10000"/>
          </a:bodyPr>
          <a:lstStyle/>
          <a:p>
            <a:pPr marL="285750" indent="-285750">
              <a:buFont typeface="Arial" panose="020B0604020202020204" pitchFamily="34" charset="0"/>
              <a:buChar char="•"/>
            </a:pPr>
            <a:r>
              <a:rPr lang="en-IN" sz="1800" dirty="0"/>
              <a:t>He founded a newspaper ‘</a:t>
            </a:r>
            <a:r>
              <a:rPr lang="en-IN" sz="1800" dirty="0" err="1"/>
              <a:t>Nafir</a:t>
            </a:r>
            <a:r>
              <a:rPr lang="en-IN" sz="1800" dirty="0"/>
              <a:t> </a:t>
            </a:r>
            <a:r>
              <a:rPr lang="en-IN" sz="1800" dirty="0" err="1"/>
              <a:t>Suriyya</a:t>
            </a:r>
            <a:r>
              <a:rPr lang="en-IN" sz="1800" dirty="0"/>
              <a:t>’ in 1860 and a bimonthly ‘Al </a:t>
            </a:r>
            <a:r>
              <a:rPr lang="en-IN" sz="1800" dirty="0" err="1"/>
              <a:t>Fanan</a:t>
            </a:r>
            <a:r>
              <a:rPr lang="en-IN" sz="1800" dirty="0"/>
              <a:t>’ in 1870. He along with his son founded a weekly Al Janna. In 1871 they founded Al </a:t>
            </a:r>
            <a:r>
              <a:rPr lang="en-IN" sz="1800" dirty="0" err="1"/>
              <a:t>Janan</a:t>
            </a:r>
            <a:r>
              <a:rPr lang="en-IN" sz="1800" dirty="0"/>
              <a:t> devoted to politics and trade. </a:t>
            </a:r>
          </a:p>
          <a:p>
            <a:pPr marL="285750" indent="-285750">
              <a:buFont typeface="Arial" panose="020B0604020202020204" pitchFamily="34" charset="0"/>
              <a:buChar char="•"/>
            </a:pPr>
            <a:r>
              <a:rPr lang="en-IN" sz="1800" dirty="0" err="1"/>
              <a:t>Butrus</a:t>
            </a:r>
            <a:r>
              <a:rPr lang="en-IN" sz="1800" dirty="0"/>
              <a:t> was the founder of the first National school of Beirut in 1862. It was the first such school in the Levant (Syria &amp; Lebanon.)</a:t>
            </a:r>
          </a:p>
          <a:p>
            <a:pPr marL="285750" indent="-285750">
              <a:buFont typeface="Arial" panose="020B0604020202020204" pitchFamily="34" charset="0"/>
              <a:buChar char="•"/>
            </a:pPr>
            <a:r>
              <a:rPr lang="en-IN" sz="1800" dirty="0"/>
              <a:t>He also compiled a two-volume dictionary arranged in the modern order called </a:t>
            </a:r>
            <a:r>
              <a:rPr lang="en-IN" sz="1800" dirty="0" err="1"/>
              <a:t>Muhit</a:t>
            </a:r>
            <a:r>
              <a:rPr lang="en-IN" sz="1800" dirty="0"/>
              <a:t> al-</a:t>
            </a:r>
            <a:r>
              <a:rPr lang="en-IN" sz="1800" dirty="0" err="1"/>
              <a:t>Muhat</a:t>
            </a:r>
            <a:r>
              <a:rPr lang="en-IN" sz="1800" dirty="0"/>
              <a:t> (Circumference of the Ocean). </a:t>
            </a:r>
          </a:p>
          <a:p>
            <a:pPr marL="285750" indent="-285750">
              <a:buFont typeface="Arial" panose="020B0604020202020204" pitchFamily="34" charset="0"/>
              <a:buChar char="•"/>
            </a:pPr>
            <a:r>
              <a:rPr lang="en-IN" sz="1800" dirty="0"/>
              <a:t>Among his writings The Life of Napoleon and Commentary on the </a:t>
            </a:r>
            <a:r>
              <a:rPr lang="en-IN" sz="1800" dirty="0" err="1"/>
              <a:t>Diwan</a:t>
            </a:r>
            <a:r>
              <a:rPr lang="en-IN" sz="1800" dirty="0"/>
              <a:t> of al-</a:t>
            </a:r>
            <a:r>
              <a:rPr lang="en-IN" sz="1800" dirty="0" err="1"/>
              <a:t>Mutanabbi</a:t>
            </a:r>
            <a:r>
              <a:rPr lang="en-IN" sz="1800" dirty="0"/>
              <a:t> are well known.</a:t>
            </a:r>
          </a:p>
          <a:p>
            <a:pPr marL="285750" indent="-285750">
              <a:buFont typeface="Arial" panose="020B0604020202020204" pitchFamily="34" charset="0"/>
              <a:buChar char="•"/>
            </a:pPr>
            <a:r>
              <a:rPr lang="en-IN" sz="1800" dirty="0"/>
              <a:t>His outstanding contribution is his work on the Arabic encyclopaedia </a:t>
            </a:r>
            <a:r>
              <a:rPr lang="en-IN" sz="1800" dirty="0" err="1"/>
              <a:t>Da’ira</a:t>
            </a:r>
            <a:r>
              <a:rPr lang="en-IN" sz="1800" dirty="0"/>
              <a:t> al-</a:t>
            </a:r>
            <a:r>
              <a:rPr lang="en-IN" sz="1800" dirty="0" err="1"/>
              <a:t>Ma’arif</a:t>
            </a:r>
            <a:r>
              <a:rPr lang="en-IN" sz="1800" dirty="0"/>
              <a:t>, later volumes of which were completed by other members of al-</a:t>
            </a:r>
            <a:r>
              <a:rPr lang="en-IN" sz="1800" dirty="0" err="1"/>
              <a:t>Bustani</a:t>
            </a:r>
            <a:r>
              <a:rPr lang="en-IN" sz="1800" dirty="0"/>
              <a:t> family.</a:t>
            </a:r>
          </a:p>
          <a:p>
            <a:pPr marL="285750" indent="-285750">
              <a:buFont typeface="Arial" panose="020B0604020202020204" pitchFamily="34" charset="0"/>
              <a:buChar char="•"/>
            </a:pPr>
            <a:r>
              <a:rPr lang="en-IN" sz="1800" dirty="0" err="1"/>
              <a:t>Bustani</a:t>
            </a:r>
            <a:r>
              <a:rPr lang="en-IN" sz="1800" dirty="0"/>
              <a:t> firmly believed that Arabs can develop only through developing of knowledge in science.</a:t>
            </a:r>
          </a:p>
          <a:p>
            <a:endParaRPr lang="en-IN" dirty="0"/>
          </a:p>
          <a:p>
            <a:pPr marL="285750" indent="-285750">
              <a:buFont typeface="Arial" panose="020B0604020202020204" pitchFamily="34" charset="0"/>
              <a:buChar char="•"/>
            </a:pP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0800" y="1981200"/>
            <a:ext cx="2442275" cy="327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66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chor="ctr"/>
          <a:lstStyle/>
          <a:p>
            <a:pPr algn="ctr"/>
            <a:r>
              <a:rPr lang="en-IN" sz="3200" dirty="0"/>
              <a:t>Al-</a:t>
            </a:r>
            <a:r>
              <a:rPr lang="en-IN" sz="3200" dirty="0" err="1"/>
              <a:t>Barudi</a:t>
            </a:r>
            <a:br>
              <a:rPr lang="en-IN" dirty="0"/>
            </a:br>
            <a:r>
              <a:rPr lang="en-IN" dirty="0"/>
              <a:t>(1838 1901)</a:t>
            </a:r>
          </a:p>
        </p:txBody>
      </p:sp>
      <p:sp>
        <p:nvSpPr>
          <p:cNvPr id="4" name="Text Placeholder 3"/>
          <p:cNvSpPr>
            <a:spLocks noGrp="1"/>
          </p:cNvSpPr>
          <p:nvPr>
            <p:ph type="body" sz="half" idx="2"/>
          </p:nvPr>
        </p:nvSpPr>
        <p:spPr>
          <a:xfrm>
            <a:off x="457200" y="1524000"/>
            <a:ext cx="4876800" cy="4691063"/>
          </a:xfrm>
        </p:spPr>
        <p:txBody>
          <a:bodyPr>
            <a:normAutofit fontScale="92500" lnSpcReduction="20000"/>
          </a:bodyPr>
          <a:lstStyle/>
          <a:p>
            <a:pPr marL="285750" indent="-285750">
              <a:buFont typeface="Arial" panose="020B0604020202020204" pitchFamily="34" charset="0"/>
              <a:buChar char="•"/>
            </a:pPr>
            <a:r>
              <a:rPr lang="en-IN" sz="2600" dirty="0" err="1"/>
              <a:t>Barudi</a:t>
            </a:r>
            <a:r>
              <a:rPr lang="en-IN" sz="2600" dirty="0"/>
              <a:t> was a significant Egyptian political figure and a prominent neoclassical poet.</a:t>
            </a:r>
          </a:p>
          <a:p>
            <a:pPr marL="285750" indent="-285750">
              <a:buFont typeface="Arial" panose="020B0604020202020204" pitchFamily="34" charset="0"/>
              <a:buChar char="•"/>
            </a:pPr>
            <a:r>
              <a:rPr lang="en-IN" sz="2600" dirty="0"/>
              <a:t>He adopted old form of language to express new ideas.</a:t>
            </a:r>
          </a:p>
          <a:p>
            <a:pPr marL="285750" indent="-285750">
              <a:buFont typeface="Arial" panose="020B0604020202020204" pitchFamily="34" charset="0"/>
              <a:buChar char="•"/>
            </a:pPr>
            <a:r>
              <a:rPr lang="en-IN" sz="2600" dirty="0"/>
              <a:t>He chose his words carefully. He was not a poet of patronage but a poet of patriotism. He expressed this in old </a:t>
            </a:r>
            <a:r>
              <a:rPr lang="en-IN" sz="2600" dirty="0" err="1"/>
              <a:t>Qasidha</a:t>
            </a:r>
            <a:r>
              <a:rPr lang="en-IN" sz="2600" dirty="0"/>
              <a:t> and </a:t>
            </a:r>
            <a:r>
              <a:rPr lang="en-IN" sz="2600" dirty="0" err="1"/>
              <a:t>Hamasa</a:t>
            </a:r>
            <a:r>
              <a:rPr lang="en-IN" sz="2600" dirty="0"/>
              <a:t> type poetry.</a:t>
            </a:r>
          </a:p>
          <a:p>
            <a:pPr marL="285750" indent="-285750">
              <a:buFont typeface="Arial" panose="020B0604020202020204" pitchFamily="34" charset="0"/>
              <a:buChar char="•"/>
            </a:pPr>
            <a:r>
              <a:rPr lang="en-IN" sz="2600" dirty="0"/>
              <a:t>He was a pioneer of the modern poetic revival. His works were a return to classical (early medieval) Arabic poetry.</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8800" y="2362200"/>
            <a:ext cx="2819400" cy="2626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44798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 Arabic Literature - Poets and Writers -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205</TotalTime>
  <Words>4846</Words>
  <Application>Microsoft Office PowerPoint</Application>
  <PresentationFormat>On-screen Show (4:3)</PresentationFormat>
  <Paragraphs>209</Paragraphs>
  <Slides>33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Impact</vt:lpstr>
      <vt:lpstr>Times New Roman</vt:lpstr>
      <vt:lpstr>Wingdings</vt:lpstr>
      <vt:lpstr>Modern Arabic Literature - Poets and Writers - final</vt:lpstr>
      <vt:lpstr>NewsPrint</vt:lpstr>
      <vt:lpstr>Modern Arabic Literature</vt:lpstr>
      <vt:lpstr>Modern Arabic Literature</vt:lpstr>
      <vt:lpstr>Nicholas Yusuf Al Turk (1763-1828)</vt:lpstr>
      <vt:lpstr>Nazif al Yaziji 1800-1871</vt:lpstr>
      <vt:lpstr>Nazif al Yaziji</vt:lpstr>
      <vt:lpstr>Ahmad Faris Shidyaq 1805 - 1887</vt:lpstr>
      <vt:lpstr>Marun Naqash 1817-1855</vt:lpstr>
      <vt:lpstr>Butrus al-Bustani 1819-1883</vt:lpstr>
      <vt:lpstr>Al-Barudi (1838 1901)</vt:lpstr>
      <vt:lpstr>Rifa‘a Raafi al-Tahtawi 1801–1873</vt:lpstr>
      <vt:lpstr>PowerPoint Presentation</vt:lpstr>
      <vt:lpstr>Ahmad Shawqi (1868–1932)  Amīr al-Shu‘arā’ -The Prince of Poets </vt:lpstr>
      <vt:lpstr>PowerPoint Presentation</vt:lpstr>
      <vt:lpstr>Hafiz Ibrahim 1872-1932</vt:lpstr>
      <vt:lpstr>Taha Hussein 1889-1973</vt:lpstr>
      <vt:lpstr>PowerPoint Presentation</vt:lpstr>
      <vt:lpstr>PowerPoint Presentation</vt:lpstr>
      <vt:lpstr>Khalil Mutran 1872-1948</vt:lpstr>
      <vt:lpstr>Mustafa Lutfi al Manfaluti 1876-1924</vt:lpstr>
      <vt:lpstr>Ibrahim 'Abd al-Qadir al-Mazini  1890-1949</vt:lpstr>
      <vt:lpstr>PowerPoint Presentation</vt:lpstr>
      <vt:lpstr>Abbās Maḥmūd al-ʿAqqād 1889-1964</vt:lpstr>
      <vt:lpstr>Tawfiqul Hakeem 1898-1987</vt:lpstr>
      <vt:lpstr>Mahmud Taimur 1894-1973</vt:lpstr>
      <vt:lpstr>Michael Naeema 1889-1988</vt:lpstr>
      <vt:lpstr>PowerPoint Presentation</vt:lpstr>
      <vt:lpstr>Eliya Abu Madi 1889-1957</vt:lpstr>
      <vt:lpstr>Ahmed Zaki Abu Shadi 1892-1955</vt:lpstr>
      <vt:lpstr>PowerPoint Presentation</vt:lpstr>
      <vt:lpstr>Najeeb Mahfuz 1911-2006</vt:lpstr>
      <vt:lpstr>PowerPoint Presentation</vt:lpstr>
      <vt:lpstr>PowerPoint Presentation</vt:lpstr>
      <vt:lpstr>Nobel Prize in 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Arabic Literature</dc:title>
  <dc:creator>Prof.M.Seyid Abdul Kadher</dc:creator>
  <cp:lastModifiedBy>Prof.M.Seyid Abdul Kadher</cp:lastModifiedBy>
  <cp:revision>20</cp:revision>
  <dcterms:created xsi:type="dcterms:W3CDTF">2019-11-26T16:05:54Z</dcterms:created>
  <dcterms:modified xsi:type="dcterms:W3CDTF">2021-01-27T08:54:03Z</dcterms:modified>
</cp:coreProperties>
</file>