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BECFD3C-0513-460A-ACA6-A8EE1D1A8502}" type="datetimeFigureOut">
              <a:rPr lang="en-US" smtClean="0"/>
              <a:t>1/29/2021</a:t>
            </a:fld>
            <a:endParaRPr lang="en-IN"/>
          </a:p>
        </p:txBody>
      </p:sp>
      <p:sp>
        <p:nvSpPr>
          <p:cNvPr id="16" name="Slide Number Placeholder 15"/>
          <p:cNvSpPr>
            <a:spLocks noGrp="1"/>
          </p:cNvSpPr>
          <p:nvPr>
            <p:ph type="sldNum" sz="quarter" idx="11"/>
          </p:nvPr>
        </p:nvSpPr>
        <p:spPr/>
        <p:txBody>
          <a:bodyPr/>
          <a:lstStyle/>
          <a:p>
            <a:fld id="{A45CB04B-66DC-488D-91EB-627F4FD1493B}" type="slidenum">
              <a:rPr lang="en-IN" smtClean="0"/>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ECFD3C-0513-460A-ACA6-A8EE1D1A8502}" type="datetimeFigureOut">
              <a:rPr lang="en-US" smtClean="0"/>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5CB04B-66DC-488D-91EB-627F4FD1493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ECFD3C-0513-460A-ACA6-A8EE1D1A8502}" type="datetimeFigureOut">
              <a:rPr lang="en-US" smtClean="0"/>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5CB04B-66DC-488D-91EB-627F4FD1493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BECFD3C-0513-460A-ACA6-A8EE1D1A8502}" type="datetimeFigureOut">
              <a:rPr lang="en-US" smtClean="0"/>
              <a:t>1/29/2021</a:t>
            </a:fld>
            <a:endParaRPr lang="en-IN"/>
          </a:p>
        </p:txBody>
      </p:sp>
      <p:sp>
        <p:nvSpPr>
          <p:cNvPr id="15" name="Slide Number Placeholder 14"/>
          <p:cNvSpPr>
            <a:spLocks noGrp="1"/>
          </p:cNvSpPr>
          <p:nvPr>
            <p:ph type="sldNum" sz="quarter" idx="15"/>
          </p:nvPr>
        </p:nvSpPr>
        <p:spPr/>
        <p:txBody>
          <a:bodyPr/>
          <a:lstStyle>
            <a:lvl1pPr algn="ctr">
              <a:defRPr/>
            </a:lvl1pPr>
          </a:lstStyle>
          <a:p>
            <a:fld id="{A45CB04B-66DC-488D-91EB-627F4FD1493B}" type="slidenum">
              <a:rPr lang="en-IN" smtClean="0"/>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ECFD3C-0513-460A-ACA6-A8EE1D1A8502}" type="datetimeFigureOut">
              <a:rPr lang="en-US" smtClean="0"/>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5CB04B-66DC-488D-91EB-627F4FD1493B}" type="slidenum">
              <a:rPr lang="en-IN" smtClean="0"/>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ECFD3C-0513-460A-ACA6-A8EE1D1A8502}" type="datetimeFigureOut">
              <a:rPr lang="en-US" smtClean="0"/>
              <a:t>1/29/2021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5CB04B-66DC-488D-91EB-627F4FD1493B}"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45CB04B-66DC-488D-91EB-627F4FD1493B}" type="slidenum">
              <a:rPr lang="en-IN" smtClean="0"/>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5BECFD3C-0513-460A-ACA6-A8EE1D1A8502}" type="datetimeFigureOut">
              <a:rPr lang="en-US" smtClean="0"/>
              <a:t>1/29/2021</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BECFD3C-0513-460A-ACA6-A8EE1D1A8502}" type="datetimeFigureOut">
              <a:rPr lang="en-US" smtClean="0"/>
              <a:t>1/29/2021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45CB04B-66DC-488D-91EB-627F4FD1493B}"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CFD3C-0513-460A-ACA6-A8EE1D1A8502}" type="datetimeFigureOut">
              <a:rPr lang="en-US" smtClean="0"/>
              <a:t>1/29/2021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45CB04B-66DC-488D-91EB-627F4FD1493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BECFD3C-0513-460A-ACA6-A8EE1D1A8502}" type="datetimeFigureOut">
              <a:rPr lang="en-US" smtClean="0"/>
              <a:t>1/29/2021</a:t>
            </a:fld>
            <a:endParaRPr lang="en-IN"/>
          </a:p>
        </p:txBody>
      </p:sp>
      <p:sp>
        <p:nvSpPr>
          <p:cNvPr id="9" name="Slide Number Placeholder 8"/>
          <p:cNvSpPr>
            <a:spLocks noGrp="1"/>
          </p:cNvSpPr>
          <p:nvPr>
            <p:ph type="sldNum" sz="quarter" idx="15"/>
          </p:nvPr>
        </p:nvSpPr>
        <p:spPr/>
        <p:txBody>
          <a:bodyPr/>
          <a:lstStyle/>
          <a:p>
            <a:fld id="{A45CB04B-66DC-488D-91EB-627F4FD1493B}" type="slidenum">
              <a:rPr lang="en-IN" smtClean="0"/>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BECFD3C-0513-460A-ACA6-A8EE1D1A8502}" type="datetimeFigureOut">
              <a:rPr lang="en-US" smtClean="0"/>
              <a:t>1/29/2021</a:t>
            </a:fld>
            <a:endParaRPr lang="en-IN"/>
          </a:p>
        </p:txBody>
      </p:sp>
      <p:sp>
        <p:nvSpPr>
          <p:cNvPr id="9" name="Slide Number Placeholder 8"/>
          <p:cNvSpPr>
            <a:spLocks noGrp="1"/>
          </p:cNvSpPr>
          <p:nvPr>
            <p:ph type="sldNum" sz="quarter" idx="11"/>
          </p:nvPr>
        </p:nvSpPr>
        <p:spPr/>
        <p:txBody>
          <a:bodyPr/>
          <a:lstStyle/>
          <a:p>
            <a:fld id="{A45CB04B-66DC-488D-91EB-627F4FD1493B}"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ECFD3C-0513-460A-ACA6-A8EE1D1A8502}" type="datetimeFigureOut">
              <a:rPr lang="en-US" smtClean="0"/>
              <a:t>1/29/2021</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45CB04B-66DC-488D-91EB-627F4FD1493B}" type="slidenum">
              <a:rPr lang="en-IN" smtClean="0"/>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28860" y="5214950"/>
            <a:ext cx="6400800" cy="1257312"/>
          </a:xfrm>
        </p:spPr>
        <p:txBody>
          <a:bodyPr>
            <a:normAutofit/>
          </a:bodyPr>
          <a:lstStyle/>
          <a:p>
            <a:pPr algn="ctr"/>
            <a:r>
              <a:rPr lang="en-US" sz="3200" dirty="0" err="1" smtClean="0">
                <a:solidFill>
                  <a:schemeClr val="tx1"/>
                </a:solidFill>
              </a:rPr>
              <a:t>A.AYESHA</a:t>
            </a:r>
            <a:r>
              <a:rPr lang="en-US" sz="3200" dirty="0" smtClean="0">
                <a:solidFill>
                  <a:schemeClr val="tx1"/>
                </a:solidFill>
              </a:rPr>
              <a:t> </a:t>
            </a:r>
            <a:r>
              <a:rPr lang="en-US" sz="3200" dirty="0" err="1" smtClean="0">
                <a:solidFill>
                  <a:schemeClr val="tx1"/>
                </a:solidFill>
              </a:rPr>
              <a:t>SIDDIQUA</a:t>
            </a:r>
            <a:r>
              <a:rPr lang="en-US" sz="3200" dirty="0" smtClean="0">
                <a:solidFill>
                  <a:schemeClr val="tx1"/>
                </a:solidFill>
              </a:rPr>
              <a:t>, </a:t>
            </a:r>
          </a:p>
          <a:p>
            <a:pPr algn="ctr"/>
            <a:r>
              <a:rPr lang="en-US" sz="3200" dirty="0" err="1" smtClean="0">
                <a:solidFill>
                  <a:schemeClr val="tx1"/>
                </a:solidFill>
              </a:rPr>
              <a:t>M.Com</a:t>
            </a:r>
            <a:r>
              <a:rPr lang="en-US" sz="3200" dirty="0" smtClean="0">
                <a:solidFill>
                  <a:schemeClr val="tx1"/>
                </a:solidFill>
              </a:rPr>
              <a:t>., </a:t>
            </a:r>
            <a:r>
              <a:rPr lang="en-US" sz="3200" dirty="0" err="1" smtClean="0">
                <a:solidFill>
                  <a:schemeClr val="tx1"/>
                </a:solidFill>
              </a:rPr>
              <a:t>M.Phil.</a:t>
            </a:r>
            <a:r>
              <a:rPr lang="en-US" sz="3200" dirty="0" smtClean="0">
                <a:solidFill>
                  <a:schemeClr val="tx1"/>
                </a:solidFill>
              </a:rPr>
              <a:t>, SET, Ph.D.,</a:t>
            </a:r>
            <a:endParaRPr lang="en-IN" sz="3200" dirty="0" smtClean="0">
              <a:solidFill>
                <a:schemeClr val="tx1"/>
              </a:solidFill>
            </a:endParaRPr>
          </a:p>
          <a:p>
            <a:pPr algn="ctr"/>
            <a:endParaRPr lang="en-IN" sz="3200" dirty="0"/>
          </a:p>
        </p:txBody>
      </p:sp>
      <p:sp>
        <p:nvSpPr>
          <p:cNvPr id="2" name="Title 1"/>
          <p:cNvSpPr>
            <a:spLocks noGrp="1"/>
          </p:cNvSpPr>
          <p:nvPr>
            <p:ph type="ctrTitle"/>
          </p:nvPr>
        </p:nvSpPr>
        <p:spPr>
          <a:xfrm>
            <a:off x="685800" y="1785927"/>
            <a:ext cx="7772400" cy="1814524"/>
          </a:xfrm>
        </p:spPr>
        <p:txBody>
          <a:bodyPr>
            <a:normAutofit fontScale="90000"/>
          </a:bodyPr>
          <a:lstStyle/>
          <a:p>
            <a:pPr algn="ctr"/>
            <a:r>
              <a:rPr lang="en-US" b="1" dirty="0" smtClean="0"/>
              <a:t>CRM</a:t>
            </a:r>
            <a:br>
              <a:rPr lang="en-US" b="1" dirty="0" smtClean="0"/>
            </a:br>
            <a:r>
              <a:rPr lang="en-IN" b="1" dirty="0"/>
              <a:t>CUSTOMER RELATIONSHIP MANAGEMENT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33958"/>
          </a:xfrm>
        </p:spPr>
        <p:txBody>
          <a:bodyPr>
            <a:normAutofit fontScale="85000" lnSpcReduction="20000"/>
          </a:bodyPr>
          <a:lstStyle/>
          <a:p>
            <a:pPr algn="just">
              <a:buNone/>
            </a:pPr>
            <a:r>
              <a:rPr lang="en-IN" dirty="0" smtClean="0"/>
              <a:t>	Nowadays</a:t>
            </a:r>
            <a:r>
              <a:rPr lang="en-IN" dirty="0"/>
              <a:t>, three major types of customer relationship management systems, namely operational CRM, analytical CRM and collaborative CRM are being used in many organizations. </a:t>
            </a:r>
            <a:endParaRPr lang="en-IN" dirty="0" smtClean="0"/>
          </a:p>
          <a:p>
            <a:pPr algn="just">
              <a:buNone/>
            </a:pPr>
            <a:endParaRPr lang="en-IN" dirty="0"/>
          </a:p>
          <a:p>
            <a:pPr algn="just">
              <a:buNone/>
            </a:pPr>
            <a:r>
              <a:rPr lang="en-IN" b="1" dirty="0" smtClean="0"/>
              <a:t>Operational </a:t>
            </a:r>
            <a:r>
              <a:rPr lang="en-IN" b="1" dirty="0"/>
              <a:t>CRM </a:t>
            </a:r>
            <a:endParaRPr lang="en-IN" b="1" dirty="0" smtClean="0"/>
          </a:p>
          <a:p>
            <a:pPr algn="just">
              <a:buNone/>
            </a:pPr>
            <a:r>
              <a:rPr lang="en-IN" dirty="0"/>
              <a:t>	</a:t>
            </a:r>
            <a:r>
              <a:rPr lang="en-IN" dirty="0" smtClean="0"/>
              <a:t>It </a:t>
            </a:r>
            <a:r>
              <a:rPr lang="en-IN" dirty="0"/>
              <a:t>provides support to front-office business processes that involve direct interaction with customers through any communication channel, such as phone, fax, e-mail, etc. The details of every interaction with customers, including their requirements, preferences, topics of discussion etc., are stored in the customers’ contact history and can be retrieved by the organization’s staff whenever required. Thus, it presents a unified view of customers across the organization and across all communication channels. Examples of operational CRM applications are sales force automation (</a:t>
            </a:r>
            <a:r>
              <a:rPr lang="en-IN" dirty="0" err="1"/>
              <a:t>SFA</a:t>
            </a:r>
            <a:r>
              <a:rPr lang="en-IN" dirty="0"/>
              <a:t>), customer service and support (</a:t>
            </a:r>
            <a:r>
              <a:rPr lang="en-IN" dirty="0" err="1"/>
              <a:t>CSS</a:t>
            </a:r>
            <a:r>
              <a:rPr lang="en-IN" dirty="0"/>
              <a:t>), enterprise marketing automation (</a:t>
            </a:r>
            <a:r>
              <a:rPr lang="en-IN" dirty="0" err="1"/>
              <a:t>EMA</a:t>
            </a:r>
            <a:r>
              <a:rPr lang="en-IN" dirty="0"/>
              <a:t>),etc.</a:t>
            </a:r>
          </a:p>
        </p:txBody>
      </p:sp>
      <p:sp>
        <p:nvSpPr>
          <p:cNvPr id="2" name="Title 1"/>
          <p:cNvSpPr>
            <a:spLocks noGrp="1"/>
          </p:cNvSpPr>
          <p:nvPr>
            <p:ph type="title"/>
          </p:nvPr>
        </p:nvSpPr>
        <p:spPr/>
        <p:txBody>
          <a:bodyPr/>
          <a:lstStyle/>
          <a:p>
            <a:pPr algn="ctr"/>
            <a:r>
              <a:rPr lang="en-US" dirty="0" smtClean="0"/>
              <a:t>Types of CRM</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92"/>
            <a:ext cx="8229600" cy="4572000"/>
          </a:xfrm>
        </p:spPr>
        <p:txBody>
          <a:bodyPr>
            <a:normAutofit lnSpcReduction="10000"/>
          </a:bodyPr>
          <a:lstStyle/>
          <a:p>
            <a:pPr algn="just"/>
            <a:r>
              <a:rPr lang="en-IN" b="1" dirty="0"/>
              <a:t>Analytical CRM </a:t>
            </a:r>
            <a:endParaRPr lang="en-IN" b="1" dirty="0" smtClean="0"/>
          </a:p>
          <a:p>
            <a:pPr algn="just">
              <a:buNone/>
            </a:pPr>
            <a:r>
              <a:rPr lang="en-IN" dirty="0"/>
              <a:t>	</a:t>
            </a:r>
            <a:r>
              <a:rPr lang="en-IN" dirty="0" smtClean="0"/>
              <a:t>It </a:t>
            </a:r>
            <a:r>
              <a:rPr lang="en-IN" dirty="0"/>
              <a:t>enables to analyze customer data generated by operational CRM applications, understand the customers’ </a:t>
            </a:r>
            <a:r>
              <a:rPr lang="en-IN" dirty="0" err="1"/>
              <a:t>behavior</a:t>
            </a:r>
            <a:r>
              <a:rPr lang="en-IN" dirty="0"/>
              <a:t>, and derive their true value to the organization. This helps to approach the customers with related information and proposals that satisfy their needs. The analytical customer relationship management applications use analytical marketing tools like data mining to extract meaningful information like the buying patterns of the customers, target market, profitable and unprofitable customers, etc., that help to improve performance of the business.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92"/>
            <a:ext cx="8229600" cy="4572000"/>
          </a:xfrm>
        </p:spPr>
        <p:txBody>
          <a:bodyPr>
            <a:normAutofit/>
          </a:bodyPr>
          <a:lstStyle/>
          <a:p>
            <a:r>
              <a:rPr lang="en-IN" b="1" dirty="0"/>
              <a:t>Collaborative CRM </a:t>
            </a:r>
            <a:endParaRPr lang="en-IN" b="1" dirty="0" smtClean="0"/>
          </a:p>
          <a:p>
            <a:pPr algn="just">
              <a:buNone/>
            </a:pPr>
            <a:r>
              <a:rPr lang="en-IN" dirty="0"/>
              <a:t>	</a:t>
            </a:r>
            <a:r>
              <a:rPr lang="en-IN" dirty="0" smtClean="0"/>
              <a:t>It </a:t>
            </a:r>
            <a:r>
              <a:rPr lang="en-IN" dirty="0"/>
              <a:t>allows easier collaboration with customers, suppliers, and business partners and, thus, enhances sales and customer services across all the marketing channels. The major goal of collaborative customer relationship management applications is to improve the quality of services provided to the customers, thereby increasing the customers loyalty. Examples of collaborative CRM applications are partner relationship management (</a:t>
            </a:r>
            <a:r>
              <a:rPr lang="en-IN" dirty="0" err="1"/>
              <a:t>PRM</a:t>
            </a:r>
            <a:r>
              <a:rPr lang="en-IN" dirty="0"/>
              <a:t>), customer self-service and feedback,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7158" y="2571744"/>
            <a:ext cx="8229600" cy="1219200"/>
          </a:xfrm>
        </p:spPr>
        <p:txBody>
          <a:bodyPr/>
          <a:lstStyle/>
          <a:p>
            <a:pPr algn="ctr"/>
            <a:r>
              <a:rPr b="1" smtClean="0"/>
              <a:t>Thank You...</a:t>
            </a:r>
            <a:endParaRPr lang="en-IN"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9752"/>
            <a:ext cx="8229600" cy="4191016"/>
          </a:xfrm>
        </p:spPr>
        <p:txBody>
          <a:bodyPr>
            <a:normAutofit/>
          </a:bodyPr>
          <a:lstStyle/>
          <a:p>
            <a:pPr algn="just">
              <a:buNone/>
            </a:pPr>
            <a:r>
              <a:rPr lang="en-IN" dirty="0" smtClean="0"/>
              <a:t>	CRM </a:t>
            </a:r>
            <a:r>
              <a:rPr lang="en-IN" dirty="0"/>
              <a:t>Customer relationship management (CRM) is a model for managing a company’s interactions with current and future customers. It involves using technology to organize, automate, and synchronize sales, marketing, customer service, and technical support. </a:t>
            </a:r>
            <a:endParaRPr lang="en-IN" dirty="0" smtClean="0"/>
          </a:p>
          <a:p>
            <a:pPr algn="just">
              <a:buNone/>
            </a:pPr>
            <a:r>
              <a:rPr lang="en-IN" dirty="0"/>
              <a:t>	</a:t>
            </a:r>
            <a:r>
              <a:rPr lang="en-IN" dirty="0" smtClean="0"/>
              <a:t>CRM </a:t>
            </a:r>
            <a:r>
              <a:rPr lang="en-IN" dirty="0"/>
              <a:t>“is a business strategy that aims to understand, predict and manage the needs of an organisation’s current and potential customers”</a:t>
            </a:r>
          </a:p>
        </p:txBody>
      </p:sp>
      <p:sp>
        <p:nvSpPr>
          <p:cNvPr id="2" name="Title 1"/>
          <p:cNvSpPr>
            <a:spLocks noGrp="1"/>
          </p:cNvSpPr>
          <p:nvPr>
            <p:ph type="title"/>
          </p:nvPr>
        </p:nvSpPr>
        <p:spPr/>
        <p:txBody>
          <a:bodyPr/>
          <a:lstStyle/>
          <a:p>
            <a:pPr algn="ctr"/>
            <a:r>
              <a:rPr lang="en-US" dirty="0" smtClean="0"/>
              <a:t>What is CRM</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9752"/>
            <a:ext cx="8229600" cy="3048008"/>
          </a:xfrm>
        </p:spPr>
        <p:txBody>
          <a:bodyPr/>
          <a:lstStyle/>
          <a:p>
            <a:pPr algn="just">
              <a:buNone/>
            </a:pPr>
            <a:r>
              <a:rPr lang="en-IN" dirty="0" smtClean="0"/>
              <a:t>	“</a:t>
            </a:r>
            <a:r>
              <a:rPr lang="en-IN" dirty="0"/>
              <a:t>CRM is concerned with the creation, development and enhancement of individualised customer relationships with carefully targeted customers and customer groups resulting in maximizing their total customer life-time value”.</a:t>
            </a:r>
          </a:p>
        </p:txBody>
      </p:sp>
      <p:sp>
        <p:nvSpPr>
          <p:cNvPr id="2" name="Title 1"/>
          <p:cNvSpPr>
            <a:spLocks noGrp="1"/>
          </p:cNvSpPr>
          <p:nvPr>
            <p:ph type="title"/>
          </p:nvPr>
        </p:nvSpPr>
        <p:spPr/>
        <p:txBody>
          <a:bodyPr/>
          <a:lstStyle/>
          <a:p>
            <a:pPr algn="ctr"/>
            <a:r>
              <a:rPr lang="en-US" dirty="0" smtClean="0"/>
              <a:t>Definition of CRM</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Help a business to keep customers. </a:t>
            </a:r>
            <a:endParaRPr lang="en-IN" dirty="0" smtClean="0"/>
          </a:p>
          <a:p>
            <a:pPr algn="just"/>
            <a:r>
              <a:rPr lang="en-IN" dirty="0" smtClean="0"/>
              <a:t>It </a:t>
            </a:r>
            <a:r>
              <a:rPr lang="en-IN" dirty="0"/>
              <a:t>helps the business to understand what it needs to do to get more customers. </a:t>
            </a:r>
            <a:endParaRPr lang="en-IN" dirty="0" smtClean="0"/>
          </a:p>
          <a:p>
            <a:pPr algn="just"/>
            <a:r>
              <a:rPr lang="en-IN" dirty="0" smtClean="0"/>
              <a:t>Reduce </a:t>
            </a:r>
            <a:r>
              <a:rPr lang="en-IN" dirty="0"/>
              <a:t>costs by managing costly complaints and finding out what services are useless for customers. </a:t>
            </a:r>
            <a:endParaRPr lang="en-IN" dirty="0" smtClean="0"/>
          </a:p>
          <a:p>
            <a:pPr algn="just"/>
            <a:r>
              <a:rPr lang="en-IN" dirty="0" smtClean="0"/>
              <a:t>Help </a:t>
            </a:r>
            <a:r>
              <a:rPr lang="en-IN" dirty="0"/>
              <a:t>a company figure out if its product is working and, ultimately, increases profit. </a:t>
            </a:r>
            <a:endParaRPr lang="en-IN" dirty="0" smtClean="0"/>
          </a:p>
          <a:p>
            <a:pPr algn="just"/>
            <a:r>
              <a:rPr lang="en-IN" dirty="0" smtClean="0"/>
              <a:t>Prime </a:t>
            </a:r>
            <a:r>
              <a:rPr lang="en-IN" dirty="0"/>
              <a:t>reason is to log and manage customer relationships.</a:t>
            </a:r>
          </a:p>
        </p:txBody>
      </p:sp>
      <p:sp>
        <p:nvSpPr>
          <p:cNvPr id="2" name="Title 1"/>
          <p:cNvSpPr>
            <a:spLocks noGrp="1"/>
          </p:cNvSpPr>
          <p:nvPr>
            <p:ph type="title"/>
          </p:nvPr>
        </p:nvSpPr>
        <p:spPr/>
        <p:txBody>
          <a:bodyPr/>
          <a:lstStyle/>
          <a:p>
            <a:pPr algn="ctr"/>
            <a:r>
              <a:rPr lang="en-IN" dirty="0"/>
              <a:t>The purpose of CRM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a:t>Visitor - The online CRM is the entry portal to your company, however the visitor finds you. Whether they visit with your representatives at a trade show, or fill out a web form, they enter the front door of your virtual company and into the online CRM to be greeted with a welcome and offered something valuable to them. WARNING: Do not skip this important stage or your emails may be rejected later. </a:t>
            </a:r>
            <a:endParaRPr lang="en-IN" dirty="0" smtClean="0"/>
          </a:p>
          <a:p>
            <a:pPr algn="just"/>
            <a:r>
              <a:rPr lang="en-IN" dirty="0" smtClean="0"/>
              <a:t>Engaged </a:t>
            </a:r>
            <a:r>
              <a:rPr lang="en-IN" dirty="0"/>
              <a:t>Visitor - online CRM is able to engage the sales lead and rescue your sales. The first place you engage the visitor is in the welcome email. Be gracious and welcoming.</a:t>
            </a:r>
          </a:p>
        </p:txBody>
      </p:sp>
      <p:sp>
        <p:nvSpPr>
          <p:cNvPr id="2" name="Title 1"/>
          <p:cNvSpPr>
            <a:spLocks noGrp="1"/>
          </p:cNvSpPr>
          <p:nvPr>
            <p:ph type="title"/>
          </p:nvPr>
        </p:nvSpPr>
        <p:spPr/>
        <p:txBody>
          <a:bodyPr>
            <a:normAutofit/>
          </a:bodyPr>
          <a:lstStyle/>
          <a:p>
            <a:pPr algn="ctr"/>
            <a:r>
              <a:rPr lang="en-IN" dirty="0"/>
              <a:t>Stages of Customer </a:t>
            </a:r>
            <a:r>
              <a:rPr lang="en-IN" dirty="0" smtClean="0"/>
              <a:t>Relationship</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357850"/>
          </a:xfrm>
        </p:spPr>
        <p:txBody>
          <a:bodyPr>
            <a:normAutofit fontScale="92500" lnSpcReduction="10000"/>
          </a:bodyPr>
          <a:lstStyle/>
          <a:p>
            <a:pPr algn="just"/>
            <a:r>
              <a:rPr lang="en-IN" b="1" dirty="0"/>
              <a:t>Prospect </a:t>
            </a:r>
            <a:endParaRPr lang="en-IN" b="1" dirty="0" smtClean="0"/>
          </a:p>
          <a:p>
            <a:pPr algn="just">
              <a:buNone/>
            </a:pPr>
            <a:r>
              <a:rPr lang="en-IN" dirty="0"/>
              <a:t>	</a:t>
            </a:r>
            <a:r>
              <a:rPr lang="en-IN" dirty="0" smtClean="0"/>
              <a:t>In </a:t>
            </a:r>
            <a:r>
              <a:rPr lang="en-IN" dirty="0"/>
              <a:t>some companies, just clicking on the link to the first offer will convert the sales lead into a prospect. It may be time to have your salespeople call to offer help and guide the sale. Whatever the sales process for your product or service, an email campaign delivered in your online CRM is the most engaging and personal way to get them to pay attention to your message. </a:t>
            </a:r>
            <a:endParaRPr lang="en-IN" dirty="0" smtClean="0"/>
          </a:p>
          <a:p>
            <a:pPr algn="just"/>
            <a:r>
              <a:rPr lang="en-IN" b="1" dirty="0" smtClean="0"/>
              <a:t>Customer </a:t>
            </a:r>
          </a:p>
          <a:p>
            <a:pPr algn="just">
              <a:buNone/>
            </a:pPr>
            <a:r>
              <a:rPr lang="en-IN" dirty="0"/>
              <a:t>	</a:t>
            </a:r>
            <a:r>
              <a:rPr lang="en-IN" dirty="0" smtClean="0"/>
              <a:t>Way </a:t>
            </a:r>
            <a:r>
              <a:rPr lang="en-IN" dirty="0"/>
              <a:t>too many companies stop courting the business after they have become a customer. Some feel that customers are not loyal anyway, so what’s the point? Others believe that if they concentrate their effort on delivering good products and excellent service – it will be enough to earn whatever loyalty is possible.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525963"/>
          </a:xfrm>
        </p:spPr>
        <p:txBody>
          <a:bodyPr>
            <a:normAutofit/>
          </a:bodyPr>
          <a:lstStyle/>
          <a:p>
            <a:r>
              <a:rPr lang="en-IN" b="1" dirty="0" smtClean="0"/>
              <a:t>Advocate </a:t>
            </a:r>
          </a:p>
          <a:p>
            <a:pPr algn="just">
              <a:buNone/>
            </a:pPr>
            <a:r>
              <a:rPr lang="en-IN" dirty="0"/>
              <a:t>	</a:t>
            </a:r>
            <a:r>
              <a:rPr lang="en-IN" dirty="0" smtClean="0"/>
              <a:t>In </a:t>
            </a:r>
            <a:r>
              <a:rPr lang="en-IN" dirty="0"/>
              <a:t>an online world where customers can post their experience with your company to be seen by anyone who may be interested – customers have the enviable power to make or break your business. As demonstrated by such companies as Apple, Amazon and more, devout loyalty is possible when customers feel important. They feel deeply attached to the companies who make them feel valued and heard.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IN" dirty="0"/>
              <a:t>Relationship marketing was first defined as a form of marketing developed from direct response marketing campaign which emphasizes customer retention and satisfaction, rather than a dominant focus on sales transactions. </a:t>
            </a:r>
            <a:endParaRPr lang="en-IN" dirty="0" smtClean="0"/>
          </a:p>
          <a:p>
            <a:pPr algn="just">
              <a:buNone/>
            </a:pPr>
            <a:r>
              <a:rPr lang="en-IN" dirty="0"/>
              <a:t>	</a:t>
            </a:r>
            <a:r>
              <a:rPr lang="en-IN" dirty="0" smtClean="0"/>
              <a:t>	Marketing </a:t>
            </a:r>
            <a:r>
              <a:rPr lang="en-IN" dirty="0"/>
              <a:t>activities that are aimed at developing and managing trusting and long-term relationships with larger customers. </a:t>
            </a:r>
            <a:endParaRPr lang="en-IN" dirty="0" smtClean="0"/>
          </a:p>
          <a:p>
            <a:pPr algn="just">
              <a:buNone/>
            </a:pPr>
            <a:r>
              <a:rPr lang="en-IN" dirty="0"/>
              <a:t>	</a:t>
            </a:r>
            <a:r>
              <a:rPr lang="en-IN" dirty="0" smtClean="0"/>
              <a:t>	In </a:t>
            </a:r>
            <a:r>
              <a:rPr lang="en-IN" dirty="0"/>
              <a:t>relationship marketing, customer profile, buying patterns, and history of contacts are maintained in a sales database, and an account executive is assigned to one or more major customers to </a:t>
            </a:r>
            <a:r>
              <a:rPr lang="en-IN" dirty="0" err="1"/>
              <a:t>fulfill</a:t>
            </a:r>
            <a:r>
              <a:rPr lang="en-IN" dirty="0"/>
              <a:t> their needs and maintain the relationship.</a:t>
            </a:r>
          </a:p>
        </p:txBody>
      </p:sp>
      <p:sp>
        <p:nvSpPr>
          <p:cNvPr id="2" name="Title 1"/>
          <p:cNvSpPr>
            <a:spLocks noGrp="1"/>
          </p:cNvSpPr>
          <p:nvPr>
            <p:ph type="title"/>
          </p:nvPr>
        </p:nvSpPr>
        <p:spPr/>
        <p:txBody>
          <a:bodyPr/>
          <a:lstStyle/>
          <a:p>
            <a:pPr algn="ctr"/>
            <a:r>
              <a:rPr lang="en-IN" dirty="0"/>
              <a:t>Relationship Marketing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05396"/>
          </a:xfrm>
        </p:spPr>
        <p:txBody>
          <a:bodyPr>
            <a:normAutofit fontScale="85000" lnSpcReduction="20000"/>
          </a:bodyPr>
          <a:lstStyle/>
          <a:p>
            <a:pPr algn="just"/>
            <a:r>
              <a:rPr lang="en-IN" b="1" dirty="0"/>
              <a:t>Satisfaction </a:t>
            </a:r>
            <a:endParaRPr lang="en-IN" b="1" dirty="0" smtClean="0"/>
          </a:p>
          <a:p>
            <a:pPr algn="just">
              <a:buNone/>
            </a:pPr>
            <a:r>
              <a:rPr lang="en-IN" dirty="0"/>
              <a:t>	</a:t>
            </a:r>
            <a:r>
              <a:rPr lang="en-IN" dirty="0" smtClean="0"/>
              <a:t>Today’s </a:t>
            </a:r>
            <a:r>
              <a:rPr lang="en-IN" dirty="0"/>
              <a:t>customers face a growing range of choices in the products and services they can buy . They are making their choice on the basis of their perceptions of quality, service, and value. Companies need to understand the determinants of customer value and satisfaction. </a:t>
            </a:r>
          </a:p>
          <a:p>
            <a:pPr algn="just"/>
            <a:r>
              <a:rPr lang="en-IN" b="1" dirty="0" smtClean="0"/>
              <a:t>Retention </a:t>
            </a:r>
          </a:p>
          <a:p>
            <a:pPr algn="just">
              <a:buNone/>
            </a:pPr>
            <a:r>
              <a:rPr lang="en-IN" dirty="0"/>
              <a:t>	</a:t>
            </a:r>
            <a:r>
              <a:rPr lang="en-IN" dirty="0" smtClean="0"/>
              <a:t>To </a:t>
            </a:r>
            <a:r>
              <a:rPr lang="en-IN" dirty="0"/>
              <a:t>create customer satisfaction, companies must manage their value chain as well as the whole value delivery system in a customer-</a:t>
            </a:r>
            <a:r>
              <a:rPr lang="en-IN" dirty="0" err="1"/>
              <a:t>centered</a:t>
            </a:r>
            <a:r>
              <a:rPr lang="en-IN" dirty="0"/>
              <a:t> way. The company’s goal is not only to get customers, but even more importantly to retain customers. Customer relationship marketing provides the key to retaining customers and involves providing financial and social benefits as well as structural ties to the customers. Companies must decide how much relationship marketing to invest in different market segments and individual customers, from such levels as basic, reactive, accountable, proactive, and full partnership</a:t>
            </a:r>
          </a:p>
        </p:txBody>
      </p:sp>
      <p:sp>
        <p:nvSpPr>
          <p:cNvPr id="2" name="Title 1"/>
          <p:cNvSpPr>
            <a:spLocks noGrp="1"/>
          </p:cNvSpPr>
          <p:nvPr>
            <p:ph type="title"/>
          </p:nvPr>
        </p:nvSpPr>
        <p:spPr/>
        <p:txBody>
          <a:bodyPr>
            <a:normAutofit/>
          </a:bodyPr>
          <a:lstStyle/>
          <a:p>
            <a:pPr algn="ctr"/>
            <a:r>
              <a:rPr lang="en-IN" dirty="0"/>
              <a:t>Purpose of relationship marketing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TotalTime>
  <Words>258</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CRM CUSTOMER RELATIONSHIP MANAGEMENT </vt:lpstr>
      <vt:lpstr>What is CRM</vt:lpstr>
      <vt:lpstr>Definition of CRM</vt:lpstr>
      <vt:lpstr>The purpose of CRM</vt:lpstr>
      <vt:lpstr>Stages of Customer Relationship</vt:lpstr>
      <vt:lpstr>Slide 6</vt:lpstr>
      <vt:lpstr>Slide 7</vt:lpstr>
      <vt:lpstr>Relationship Marketing</vt:lpstr>
      <vt:lpstr>Purpose of relationship marketing</vt:lpstr>
      <vt:lpstr>Types of CRM</vt:lpstr>
      <vt:lpstr>Slide 11</vt:lpstr>
      <vt:lpstr>Slide 12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CRM CUSTOMER RELATIONSHIP MANAGEMENT </dc:title>
  <dc:creator>Apple 02</dc:creator>
  <cp:lastModifiedBy>Apple 02</cp:lastModifiedBy>
  <cp:revision>1</cp:revision>
  <dcterms:created xsi:type="dcterms:W3CDTF">2021-01-29T04:10:03Z</dcterms:created>
  <dcterms:modified xsi:type="dcterms:W3CDTF">2021-01-29T04:19:15Z</dcterms:modified>
</cp:coreProperties>
</file>