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AE12F2-727F-4956-8ECB-A2A2B3A44AE5}" type="datetimeFigureOut">
              <a:rPr lang="en-US" smtClean="0"/>
              <a:t>1/29/2021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C0CE57E-23A4-43A3-AC8A-7835C4D81FF8}"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E12F2-727F-4956-8ECB-A2A2B3A44AE5}"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E12F2-727F-4956-8ECB-A2A2B3A44AE5}"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E12F2-727F-4956-8ECB-A2A2B3A44AE5}"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AE12F2-727F-4956-8ECB-A2A2B3A44AE5}"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0CE57E-23A4-43A3-AC8A-7835C4D81FF8}"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AE12F2-727F-4956-8ECB-A2A2B3A44AE5}" type="datetimeFigureOut">
              <a:rPr lang="en-US" smtClean="0"/>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AE12F2-727F-4956-8ECB-A2A2B3A44AE5}" type="datetimeFigureOut">
              <a:rPr lang="en-US" smtClean="0"/>
              <a:t>1/29/2021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AE12F2-727F-4956-8ECB-A2A2B3A44AE5}" type="datetimeFigureOut">
              <a:rPr lang="en-US" smtClean="0"/>
              <a:t>1/29/2021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E12F2-727F-4956-8ECB-A2A2B3A44AE5}" type="datetimeFigureOut">
              <a:rPr lang="en-US" smtClean="0"/>
              <a:t>1/29/2021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AE12F2-727F-4956-8ECB-A2A2B3A44AE5}" type="datetimeFigureOut">
              <a:rPr lang="en-US" smtClean="0"/>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0CE57E-23A4-43A3-AC8A-7835C4D81FF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AE12F2-727F-4956-8ECB-A2A2B3A44AE5}" type="datetimeFigureOut">
              <a:rPr lang="en-US" smtClean="0"/>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1C0CE57E-23A4-43A3-AC8A-7835C4D81FF8}"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AE12F2-727F-4956-8ECB-A2A2B3A44AE5}" type="datetimeFigureOut">
              <a:rPr lang="en-US" smtClean="0"/>
              <a:t>1/29/2021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0CE57E-23A4-43A3-AC8A-7835C4D81FF8}"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financemanagement.com/international-financial-management/types-of-international-busine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financemanagement.com/international-financial-management/international-vs-domestic-fin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financemanagement.com/costing-terms/economies-of-sca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International Trade</a:t>
            </a:r>
            <a:endParaRPr lang="en-IN" dirty="0"/>
          </a:p>
        </p:txBody>
      </p:sp>
      <p:sp>
        <p:nvSpPr>
          <p:cNvPr id="3" name="Subtitle 2"/>
          <p:cNvSpPr>
            <a:spLocks noGrp="1"/>
          </p:cNvSpPr>
          <p:nvPr>
            <p:ph type="subTitle" idx="1"/>
          </p:nvPr>
        </p:nvSpPr>
        <p:spPr>
          <a:xfrm>
            <a:off x="1371600" y="3886200"/>
            <a:ext cx="6400800" cy="2686072"/>
          </a:xfrm>
        </p:spPr>
        <p:txBody>
          <a:bodyPr>
            <a:normAutofit/>
          </a:bodyPr>
          <a:lstStyle/>
          <a:p>
            <a:r>
              <a:rPr lang="en-IN" dirty="0" smtClean="0"/>
              <a:t>N. </a:t>
            </a:r>
            <a:r>
              <a:rPr lang="en-IN" dirty="0" err="1" smtClean="0"/>
              <a:t>Thahira</a:t>
            </a:r>
            <a:r>
              <a:rPr lang="en-IN" dirty="0" smtClean="0"/>
              <a:t>,</a:t>
            </a:r>
          </a:p>
          <a:p>
            <a:r>
              <a:rPr lang="en-IN" dirty="0" smtClean="0"/>
              <a:t>Head</a:t>
            </a:r>
          </a:p>
          <a:p>
            <a:r>
              <a:rPr lang="en-IN" dirty="0" smtClean="0"/>
              <a:t>Department of </a:t>
            </a:r>
            <a:r>
              <a:rPr lang="en-IN" dirty="0" err="1" smtClean="0"/>
              <a:t>B.Com</a:t>
            </a:r>
            <a:r>
              <a:rPr lang="en-IN" dirty="0" smtClean="0"/>
              <a:t> Banking,</a:t>
            </a:r>
          </a:p>
          <a:p>
            <a:r>
              <a:rPr lang="en-IN" dirty="0" smtClean="0"/>
              <a:t>HKRH College,</a:t>
            </a:r>
          </a:p>
          <a:p>
            <a:r>
              <a:rPr lang="en-IN" dirty="0" err="1" smtClean="0"/>
              <a:t>Uthamapalayam</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International Trade</a:t>
            </a:r>
            <a:endParaRPr lang="en-IN" dirty="0"/>
          </a:p>
        </p:txBody>
      </p:sp>
      <p:sp>
        <p:nvSpPr>
          <p:cNvPr id="3" name="Content Placeholder 2"/>
          <p:cNvSpPr>
            <a:spLocks noGrp="1"/>
          </p:cNvSpPr>
          <p:nvPr>
            <p:ph idx="1"/>
          </p:nvPr>
        </p:nvSpPr>
        <p:spPr/>
        <p:txBody>
          <a:bodyPr/>
          <a:lstStyle/>
          <a:p>
            <a:pPr algn="just">
              <a:buNone/>
            </a:pPr>
            <a:r>
              <a:rPr lang="en-IN" dirty="0" smtClean="0"/>
              <a:t>There are three types of </a:t>
            </a:r>
            <a:r>
              <a:rPr lang="en-IN" dirty="0" smtClean="0">
                <a:hlinkClick r:id="rId2"/>
              </a:rPr>
              <a:t>international</a:t>
            </a:r>
            <a:r>
              <a:rPr lang="en-IN" dirty="0" smtClean="0"/>
              <a:t> trade: Export Trade, Import Trade and </a:t>
            </a:r>
            <a:r>
              <a:rPr lang="en-IN" dirty="0" err="1" smtClean="0"/>
              <a:t>Entrepot</a:t>
            </a:r>
            <a:r>
              <a:rPr lang="en-IN" dirty="0" smtClean="0"/>
              <a:t> Trade. Export and import trade we have already covered above.  </a:t>
            </a:r>
            <a:r>
              <a:rPr lang="en-IN" dirty="0" err="1" smtClean="0"/>
              <a:t>Entrepot</a:t>
            </a:r>
            <a:r>
              <a:rPr lang="en-IN" dirty="0" smtClean="0"/>
              <a:t> Trade is a combination of export and import trade and is also known as Re-export. It means importing goods from one country and exporting it to another country after adding some value to it.</a:t>
            </a:r>
            <a:br>
              <a:rPr lang="en-IN" dirty="0" smtClean="0"/>
            </a:br>
            <a:r>
              <a:rPr lang="en-IN" dirty="0" smtClean="0"/>
              <a:t>For instance, India imports gold from China makes </a:t>
            </a:r>
            <a:r>
              <a:rPr lang="en-IN" dirty="0" err="1" smtClean="0"/>
              <a:t>jewelry</a:t>
            </a:r>
            <a:r>
              <a:rPr lang="en-IN" dirty="0" smtClean="0"/>
              <a:t> from it and then exports it to other countries.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What’s the need for an International trade?</a:t>
            </a:r>
            <a:endParaRPr lang="en-IN" dirty="0"/>
          </a:p>
        </p:txBody>
      </p:sp>
      <p:sp>
        <p:nvSpPr>
          <p:cNvPr id="3" name="Content Placeholder 2"/>
          <p:cNvSpPr>
            <a:spLocks noGrp="1"/>
          </p:cNvSpPr>
          <p:nvPr>
            <p:ph idx="1"/>
          </p:nvPr>
        </p:nvSpPr>
        <p:spPr/>
        <p:txBody>
          <a:bodyPr/>
          <a:lstStyle/>
          <a:p>
            <a:pPr algn="just">
              <a:buNone/>
            </a:pPr>
            <a:r>
              <a:rPr lang="en-IN" dirty="0" smtClean="0"/>
              <a:t>Countries go for trade internationally, when there are not enough resources or capacity to meet the domestic demand. So, by importing the needed goods, a country can use their </a:t>
            </a:r>
            <a:r>
              <a:rPr lang="en-IN" dirty="0" smtClean="0">
                <a:hlinkClick r:id="rId2"/>
              </a:rPr>
              <a:t>domestic</a:t>
            </a:r>
            <a:r>
              <a:rPr lang="en-IN" dirty="0" smtClean="0"/>
              <a:t> resources to produce what they are good at. Then, the country can export the surplus in the international market.  Primarily, a nation imports goods and services for the following reasons: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Price</a:t>
            </a:r>
            <a:endParaRPr lang="en-IN" dirty="0"/>
          </a:p>
        </p:txBody>
      </p:sp>
      <p:sp>
        <p:nvSpPr>
          <p:cNvPr id="3" name="Content Placeholder 2"/>
          <p:cNvSpPr>
            <a:spLocks noGrp="1"/>
          </p:cNvSpPr>
          <p:nvPr>
            <p:ph idx="1"/>
          </p:nvPr>
        </p:nvSpPr>
        <p:spPr/>
        <p:txBody>
          <a:bodyPr/>
          <a:lstStyle/>
          <a:p>
            <a:pPr algn="just">
              <a:buNone/>
            </a:pPr>
            <a:r>
              <a:rPr lang="en-IN" dirty="0" smtClean="0"/>
              <a:t>	If </a:t>
            </a:r>
            <a:r>
              <a:rPr lang="en-IN" dirty="0" smtClean="0"/>
              <a:t>foreign companies can produce or offer goods and services more cheaply, then it may be beneficial to go for foreign trade</a:t>
            </a:r>
            <a:r>
              <a:rPr lang="en-IN" dirty="0" smtClean="0"/>
              <a:t>.</a:t>
            </a:r>
          </a:p>
          <a:p>
            <a:pPr algn="just">
              <a:buNone/>
            </a:pPr>
            <a:r>
              <a:rPr lang="en-IN" b="1" dirty="0" smtClean="0"/>
              <a:t>Quality</a:t>
            </a:r>
          </a:p>
          <a:p>
            <a:pPr algn="just">
              <a:buNone/>
            </a:pPr>
            <a:r>
              <a:rPr lang="en-IN" dirty="0" smtClean="0"/>
              <a:t>	If </a:t>
            </a:r>
            <a:r>
              <a:rPr lang="en-IN" dirty="0" smtClean="0"/>
              <a:t>the companies abroad can offer good and services of superior quality. For instance, Scotch Whiskey from Scotland is considered to be superior.  Scotland exports around 37 bottles of Scotch per second.</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Availability</a:t>
            </a:r>
            <a:endParaRPr lang="en-IN" dirty="0"/>
          </a:p>
        </p:txBody>
      </p:sp>
      <p:sp>
        <p:nvSpPr>
          <p:cNvPr id="3" name="Content Placeholder 2"/>
          <p:cNvSpPr>
            <a:spLocks noGrp="1"/>
          </p:cNvSpPr>
          <p:nvPr>
            <p:ph idx="1"/>
          </p:nvPr>
        </p:nvSpPr>
        <p:spPr/>
        <p:txBody>
          <a:bodyPr/>
          <a:lstStyle/>
          <a:p>
            <a:pPr>
              <a:buNone/>
            </a:pPr>
            <a:r>
              <a:rPr lang="en-IN" dirty="0" smtClean="0"/>
              <a:t>	If </a:t>
            </a:r>
            <a:r>
              <a:rPr lang="en-IN" dirty="0" smtClean="0"/>
              <a:t>it is impossible to produce that product domestically, like a special variety of fruit or a mineral. For instance, Japan has no natural reserves of oil, and thus, it imports all its oil.</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Advantages of International Trade</a:t>
            </a:r>
            <a:endParaRPr lang="en-IN" dirty="0"/>
          </a:p>
        </p:txBody>
      </p:sp>
      <p:sp>
        <p:nvSpPr>
          <p:cNvPr id="3" name="Content Placeholder 2"/>
          <p:cNvSpPr>
            <a:spLocks noGrp="1"/>
          </p:cNvSpPr>
          <p:nvPr>
            <p:ph idx="1"/>
          </p:nvPr>
        </p:nvSpPr>
        <p:spPr/>
        <p:txBody>
          <a:bodyPr/>
          <a:lstStyle/>
          <a:p>
            <a:r>
              <a:rPr lang="en-IN" b="1" dirty="0" smtClean="0"/>
              <a:t>Comparative Advantage</a:t>
            </a:r>
          </a:p>
          <a:p>
            <a:r>
              <a:rPr lang="en-IN" dirty="0" smtClean="0"/>
              <a:t>It allows countries to specialize in producing only those goods and services, which it is good at.</a:t>
            </a:r>
          </a:p>
          <a:p>
            <a:r>
              <a:rPr lang="en-IN" b="1" dirty="0" smtClean="0"/>
              <a:t>Economies of Scale</a:t>
            </a:r>
          </a:p>
          <a:p>
            <a:r>
              <a:rPr lang="en-IN" dirty="0" smtClean="0"/>
              <a:t>If a country wants to sell its goods in the international market, it will have to produce more than what is needed to meet the domestic demand. So, producing higher volume leads to </a:t>
            </a:r>
            <a:r>
              <a:rPr lang="en-IN" dirty="0" smtClean="0">
                <a:hlinkClick r:id="rId2"/>
              </a:rPr>
              <a:t>economies of scale</a:t>
            </a:r>
            <a:r>
              <a:rPr lang="en-IN" dirty="0" smtClean="0"/>
              <a:t>, meaning the cost of producing each item is reduced. </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b="1" dirty="0" smtClean="0"/>
              <a:t>Competition</a:t>
            </a:r>
          </a:p>
          <a:p>
            <a:pPr algn="just">
              <a:buNone/>
            </a:pPr>
            <a:r>
              <a:rPr lang="en-IN" dirty="0" smtClean="0"/>
              <a:t>	Selling </a:t>
            </a:r>
            <a:r>
              <a:rPr lang="en-IN" dirty="0" smtClean="0"/>
              <a:t>goods and services in the foreign market also boosts the competition in that market. In a way, it is good for local suppliers and consumers as well. Suppliers will have to ensure that their prices and quality is competitive enough to meet the foreign competition.</a:t>
            </a:r>
          </a:p>
          <a:p>
            <a:pPr algn="just">
              <a:buNone/>
            </a:pPr>
            <a:r>
              <a:rPr lang="en-IN" b="1" dirty="0" smtClean="0"/>
              <a:t>Transfer of Technology</a:t>
            </a:r>
          </a:p>
          <a:p>
            <a:pPr algn="just">
              <a:buNone/>
            </a:pPr>
            <a:r>
              <a:rPr lang="en-IN" dirty="0" smtClean="0"/>
              <a:t>	International </a:t>
            </a:r>
            <a:r>
              <a:rPr lang="en-IN" dirty="0" smtClean="0"/>
              <a:t>trade often leads to the transfer of technology from a developed nation to the developing nation. Govt. in the developing nation often lay terms for foreign companies that involve developing local manufacturing capacities.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b="1" dirty="0" smtClean="0"/>
              <a:t>Disadvantages of International Trade</a:t>
            </a:r>
          </a:p>
          <a:p>
            <a:pPr>
              <a:buNone/>
            </a:pPr>
            <a:r>
              <a:rPr lang="en-IN" b="1" dirty="0" smtClean="0"/>
              <a:t>Over-dependence</a:t>
            </a:r>
          </a:p>
          <a:p>
            <a:pPr>
              <a:buNone/>
            </a:pPr>
            <a:r>
              <a:rPr lang="en-IN" dirty="0" smtClean="0"/>
              <a:t>	Countries </a:t>
            </a:r>
            <a:r>
              <a:rPr lang="en-IN" dirty="0" smtClean="0"/>
              <a:t>or companies involved in the foreign trade are vulnerable to global events. An </a:t>
            </a:r>
            <a:r>
              <a:rPr lang="en-IN" dirty="0" err="1" smtClean="0"/>
              <a:t>unfavorable</a:t>
            </a:r>
            <a:r>
              <a:rPr lang="en-IN" dirty="0" smtClean="0"/>
              <a:t> event may impact the demand of the product, and could even lead to job losses. For instance, the recent US-China trade war is adversely affecting the Chinese export industry.</a:t>
            </a:r>
          </a:p>
          <a:p>
            <a:pPr>
              <a:buNone/>
            </a:pPr>
            <a:r>
              <a:rPr lang="en-IN" b="1" dirty="0" smtClean="0"/>
              <a:t>Unfair to new companies</a:t>
            </a:r>
          </a:p>
          <a:p>
            <a:pPr>
              <a:buNone/>
            </a:pPr>
            <a:r>
              <a:rPr lang="en-IN" dirty="0" smtClean="0"/>
              <a:t>	New </a:t>
            </a:r>
            <a:r>
              <a:rPr lang="en-IN" dirty="0" smtClean="0"/>
              <a:t>companies or start-ups who don’t have much resources and experience may find it difficult to compete against the big foreign firms.</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10000"/>
          </a:bodyPr>
          <a:lstStyle/>
          <a:p>
            <a:pPr>
              <a:buNone/>
            </a:pPr>
            <a:r>
              <a:rPr lang="en-IN" b="1" dirty="0" smtClean="0"/>
              <a:t>A threat to National Security</a:t>
            </a:r>
          </a:p>
          <a:p>
            <a:pPr algn="just">
              <a:buNone/>
            </a:pPr>
            <a:r>
              <a:rPr lang="en-IN" dirty="0" smtClean="0"/>
              <a:t>	If </a:t>
            </a:r>
            <a:r>
              <a:rPr lang="en-IN" dirty="0" smtClean="0"/>
              <a:t>a country is over dependant on the imports for strategic industries, then exporters may force it to take a decision that may not be in the national interest.</a:t>
            </a:r>
          </a:p>
          <a:p>
            <a:pPr algn="just">
              <a:buNone/>
            </a:pPr>
            <a:r>
              <a:rPr lang="en-IN" b="1" dirty="0" smtClean="0"/>
              <a:t>Pressure on natural resources</a:t>
            </a:r>
          </a:p>
          <a:p>
            <a:pPr algn="just">
              <a:buNone/>
            </a:pPr>
            <a:r>
              <a:rPr lang="en-IN" dirty="0" smtClean="0"/>
              <a:t>	A </a:t>
            </a:r>
            <a:r>
              <a:rPr lang="en-IN" dirty="0" smtClean="0"/>
              <a:t>country only has limited natural resources. But, if it opens its doors to the foreign companies, it could drain those natural resources much quicker.</a:t>
            </a:r>
            <a:br>
              <a:rPr lang="en-IN" dirty="0" smtClean="0"/>
            </a:br>
            <a:r>
              <a:rPr lang="en-IN" dirty="0" smtClean="0"/>
              <a:t>Even though international trade has its own advantage and disadvantages, the advantages far outweigh the disadvantages. Nowadays, international trade has become a necessity, but a country must maintain a proper balance between imports and exports to ensure that the economy stays on the growth track.</a:t>
            </a:r>
          </a:p>
          <a:p>
            <a:pPr>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202</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International Trade</vt:lpstr>
      <vt:lpstr>Types of International Trade</vt:lpstr>
      <vt:lpstr>What’s the need for an International trade?</vt:lpstr>
      <vt:lpstr>Price</vt:lpstr>
      <vt:lpstr>Availability</vt:lpstr>
      <vt:lpstr>Advantages of International Trade</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aiumni</dc:creator>
  <cp:lastModifiedBy>aiumni</cp:lastModifiedBy>
  <cp:revision>2</cp:revision>
  <dcterms:created xsi:type="dcterms:W3CDTF">2021-01-29T06:48:31Z</dcterms:created>
  <dcterms:modified xsi:type="dcterms:W3CDTF">2021-01-29T07:03:25Z</dcterms:modified>
</cp:coreProperties>
</file>