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F83F3D4-0FAB-449E-A6F4-C81CDFBE861F}" type="datetimeFigureOut">
              <a:rPr lang="en-US" smtClean="0"/>
              <a:pPr/>
              <a:t>1/26/2021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D6050D2-FD3E-432F-932A-46A3909E0F0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83F3D4-0FAB-449E-A6F4-C81CDFBE861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50D2-FD3E-432F-932A-46A3909E0F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83F3D4-0FAB-449E-A6F4-C81CDFBE861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50D2-FD3E-432F-932A-46A3909E0F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83F3D4-0FAB-449E-A6F4-C81CDFBE861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50D2-FD3E-432F-932A-46A3909E0F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83F3D4-0FAB-449E-A6F4-C81CDFBE861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D6050D2-FD3E-432F-932A-46A3909E0F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83F3D4-0FAB-449E-A6F4-C81CDFBE861F}"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050D2-FD3E-432F-932A-46A3909E0F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83F3D4-0FAB-449E-A6F4-C81CDFBE861F}" type="datetimeFigureOut">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6050D2-FD3E-432F-932A-46A3909E0F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83F3D4-0FAB-449E-A6F4-C81CDFBE861F}" type="datetimeFigureOut">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6050D2-FD3E-432F-932A-46A3909E0F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3F3D4-0FAB-449E-A6F4-C81CDFBE861F}" type="datetimeFigureOut">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6050D2-FD3E-432F-932A-46A3909E0F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83F3D4-0FAB-449E-A6F4-C81CDFBE861F}"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050D2-FD3E-432F-932A-46A3909E0F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83F3D4-0FAB-449E-A6F4-C81CDFBE861F}"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050D2-FD3E-432F-932A-46A3909E0F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F83F3D4-0FAB-449E-A6F4-C81CDFBE861F}" type="datetimeFigureOut">
              <a:rPr lang="en-US" smtClean="0"/>
              <a:pPr/>
              <a:t>1/26/2021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D6050D2-FD3E-432F-932A-46A3909E0F0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Cash_flow_statement" TargetMode="External"/><Relationship Id="rId7" Type="http://schemas.openxmlformats.org/officeDocument/2006/relationships/hyperlink" Target="https://en.wikipedia.org/wiki/International_Accounting_Standard" TargetMode="External"/><Relationship Id="rId2" Type="http://schemas.openxmlformats.org/officeDocument/2006/relationships/hyperlink" Target="https://en.wikipedia.org/wiki/Financial_accounting" TargetMode="External"/><Relationship Id="rId1" Type="http://schemas.openxmlformats.org/officeDocument/2006/relationships/slideLayout" Target="../slideLayouts/slideLayout2.xml"/><Relationship Id="rId6" Type="http://schemas.openxmlformats.org/officeDocument/2006/relationships/hyperlink" Target="https://en.wikipedia.org/wiki/Cash_and_cash_equivalents" TargetMode="External"/><Relationship Id="rId5" Type="http://schemas.openxmlformats.org/officeDocument/2006/relationships/hyperlink" Target="https://en.wikipedia.org/wiki/Balance_sheet" TargetMode="External"/><Relationship Id="rId4" Type="http://schemas.openxmlformats.org/officeDocument/2006/relationships/hyperlink" Target="https://en.wikipedia.org/wiki/Financial_state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Creditor" TargetMode="External"/><Relationship Id="rId2" Type="http://schemas.openxmlformats.org/officeDocument/2006/relationships/hyperlink" Target="https://en.wikipedia.org/wiki/Lender" TargetMode="External"/><Relationship Id="rId1" Type="http://schemas.openxmlformats.org/officeDocument/2006/relationships/slideLayout" Target="../slideLayouts/slideLayout2.xml"/><Relationship Id="rId5" Type="http://schemas.openxmlformats.org/officeDocument/2006/relationships/hyperlink" Target="https://en.wikipedia.org/wiki/Shareholder" TargetMode="External"/><Relationship Id="rId4" Type="http://schemas.openxmlformats.org/officeDocument/2006/relationships/hyperlink" Target="https://en.wikipedia.org/wiki/Investo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N" sz="2400" dirty="0" smtClean="0">
                <a:latin typeface="Arial Black" panose="020B0A04020102020204" pitchFamily="34" charset="0"/>
              </a:rPr>
              <a:t>DEPARTMENT : BUSINESS ADMINISTRATION </a:t>
            </a:r>
            <a:endParaRPr lang="en-US" sz="2400" dirty="0"/>
          </a:p>
        </p:txBody>
      </p:sp>
      <p:sp>
        <p:nvSpPr>
          <p:cNvPr id="3" name="Subtitle 2"/>
          <p:cNvSpPr>
            <a:spLocks noGrp="1"/>
          </p:cNvSpPr>
          <p:nvPr>
            <p:ph type="subTitle" idx="1"/>
          </p:nvPr>
        </p:nvSpPr>
        <p:spPr/>
        <p:txBody>
          <a:bodyPr>
            <a:normAutofit/>
          </a:bodyPr>
          <a:lstStyle/>
          <a:p>
            <a:r>
              <a:rPr lang="en-IN" sz="2400" dirty="0" smtClean="0">
                <a:latin typeface="Arial Black" panose="020B0A04020102020204" pitchFamily="34" charset="0"/>
              </a:rPr>
              <a:t>TOPIC :MANAGEMENT ACCOUNTING </a:t>
            </a:r>
            <a:br>
              <a:rPr lang="en-IN" sz="2400" dirty="0" smtClean="0">
                <a:latin typeface="Arial Black" panose="020B0A04020102020204" pitchFamily="34" charset="0"/>
              </a:rPr>
            </a:br>
            <a:r>
              <a:rPr lang="en-IN" sz="2400" dirty="0" smtClean="0">
                <a:latin typeface="Arial Black" panose="020B0A04020102020204" pitchFamily="34" charset="0"/>
              </a:rPr>
              <a:t>FACULTY NAME : A.ABDUL </a:t>
            </a:r>
            <a:r>
              <a:rPr lang="en-IN" sz="2400" dirty="0" smtClean="0">
                <a:latin typeface="Arial Black" panose="020B0A04020102020204" pitchFamily="34" charset="0"/>
              </a:rPr>
              <a:t>HAKEEM</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Scope of Management Accounting</a:t>
            </a:r>
            <a:r>
              <a:rPr lang="en-US" b="1" dirty="0"/>
              <a:t>:</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a:t>The main concern of management accounting is to provide necessary quantitative and qualitative information to the management for planning and control. For this purpose it draws out information from accounting as well as non-accounting sources.</a:t>
            </a:r>
          </a:p>
          <a:p>
            <a:pPr fontAlgn="base"/>
            <a:r>
              <a:rPr lang="en-US" dirty="0"/>
              <a:t>Hence, its scope is quite vast and it includes within its fold almost all aspects of business operations. However, the following areas may rightly be pointed out as lying within the scope of management accounting.</a:t>
            </a:r>
          </a:p>
          <a:p>
            <a:pPr fontAlgn="base"/>
            <a:r>
              <a:rPr lang="en-US" b="1" i="1" dirty="0" err="1"/>
              <a:t>i</a:t>
            </a:r>
            <a:r>
              <a:rPr lang="en-US" b="1" i="1" dirty="0"/>
              <a:t>. Financial Accounting:</a:t>
            </a:r>
          </a:p>
          <a:p>
            <a:pPr fontAlgn="base"/>
            <a:r>
              <a:rPr lang="en-US" dirty="0"/>
              <a:t>The major function of management accounting is the rearrangement or modification of data. Financial accounting provides the very basis for such a function. Hence, management accounting cannot obtain full control and coordination of operations without a well-designed financial accounting system.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fontAlgn="base"/>
            <a:r>
              <a:rPr lang="en-US" b="1" i="1" dirty="0"/>
              <a:t>ii. Cost Accounting:</a:t>
            </a:r>
          </a:p>
          <a:p>
            <a:pPr fontAlgn="base"/>
            <a:r>
              <a:rPr lang="en-US" dirty="0"/>
              <a:t>Planning, decision-making and control are the basic managerial functions. The cost accounting system provides necessary tools such as standard costing, budgetary control, inventory control, marginal costing, and differential costing etc., for carrying out such functions efficiently. Hence, cost accounting is considered a necessary adjunct of management accounting.</a:t>
            </a:r>
          </a:p>
          <a:p>
            <a:pPr fontAlgn="base"/>
            <a:r>
              <a:rPr lang="en-US" b="1" i="1" dirty="0"/>
              <a:t>iii. Revaluation Accounting:</a:t>
            </a:r>
          </a:p>
          <a:p>
            <a:pPr fontAlgn="base"/>
            <a:r>
              <a:rPr lang="en-US" dirty="0"/>
              <a:t>Revaluation or replacement value accounting is mainly concerned with ensuring that capital is maintained in real terms and profit is calculated on this basis.</a:t>
            </a:r>
          </a:p>
          <a:p>
            <a:pPr fontAlgn="base"/>
            <a:r>
              <a:rPr lang="en-US" b="1" i="1" dirty="0"/>
              <a:t>iv. Statistical Methods:</a:t>
            </a:r>
          </a:p>
          <a:p>
            <a:pPr fontAlgn="base"/>
            <a:r>
              <a:rPr lang="en-US" dirty="0"/>
              <a:t>Statistical tools such as graph, charts, diagrams and index numbers etc., make the information more impressive and comprehensive. Other tools such as time series, regression analysis, sampling techniques etc., are highly useful for planning and forecasting.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fontAlgn="base"/>
            <a:r>
              <a:rPr lang="en-US" b="1" i="1" dirty="0"/>
              <a:t>v. Operations Research:</a:t>
            </a:r>
          </a:p>
          <a:p>
            <a:pPr fontAlgn="base"/>
            <a:r>
              <a:rPr lang="en-US" dirty="0"/>
              <a:t>Modern managements are faced with highly complicated business problems in their decision-making processes. O P techniques like linear programming, queuing theory, decision theory, etc., enable management to find scientific solutions for the business problems.</a:t>
            </a:r>
          </a:p>
          <a:p>
            <a:pPr fontAlgn="base"/>
            <a:r>
              <a:rPr lang="en-US" b="1" i="1" dirty="0"/>
              <a:t>vi. Taxation:</a:t>
            </a:r>
          </a:p>
          <a:p>
            <a:pPr fontAlgn="base"/>
            <a:r>
              <a:rPr lang="en-US" dirty="0"/>
              <a:t>This includes computation of income tax as per tax laws and regulations, filing of returns and making tax payments. In recent times, it also includes tax planning.</a:t>
            </a:r>
          </a:p>
          <a:p>
            <a:pPr fontAlgn="base"/>
            <a:r>
              <a:rPr lang="en-US" b="1" i="1" dirty="0"/>
              <a:t>vii. Organization and Methods [O&amp;M]:</a:t>
            </a:r>
          </a:p>
          <a:p>
            <a:pPr fontAlgn="base"/>
            <a:r>
              <a:rPr lang="en-US" dirty="0"/>
              <a:t>O&amp;M deal with organizations reducing cost and improving the efficiency of accounting, as also of office systems, procedures, and operations etc.</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fontAlgn="base"/>
            <a:r>
              <a:rPr lang="en-US" b="1" i="1" dirty="0"/>
              <a:t>viii. Office Services:</a:t>
            </a:r>
          </a:p>
          <a:p>
            <a:pPr fontAlgn="base"/>
            <a:r>
              <a:rPr lang="en-US" dirty="0"/>
              <a:t>This includes maintenance of proper data processing and other office management services, communication and best use of latest mechanical devices.</a:t>
            </a:r>
          </a:p>
          <a:p>
            <a:pPr fontAlgn="base"/>
            <a:r>
              <a:rPr lang="en-US" b="1" i="1" dirty="0"/>
              <a:t>ix. Law:</a:t>
            </a:r>
          </a:p>
          <a:p>
            <a:pPr fontAlgn="base"/>
            <a:r>
              <a:rPr lang="en-US" dirty="0"/>
              <a:t>Most of the management decisions have to be taken in a legal environment where the requirements of a number of statutory provisions or regulations are to be fulfilled.</a:t>
            </a:r>
          </a:p>
          <a:p>
            <a:pPr fontAlgn="base"/>
            <a:r>
              <a:rPr lang="en-US" b="1" dirty="0"/>
              <a:t>Some of the Acts, which have their influence on management decisions, are as follows:</a:t>
            </a:r>
            <a:endParaRPr lang="en-US" dirty="0"/>
          </a:p>
          <a:p>
            <a:pPr fontAlgn="base"/>
            <a:r>
              <a:rPr lang="en-US" dirty="0"/>
              <a:t>The Companies Act, MRTP Act, FEMA, SEBI Regulations, etc.</a:t>
            </a:r>
          </a:p>
          <a:p>
            <a:pPr fontAlgn="base"/>
            <a:r>
              <a:rPr lang="en-US" b="1" i="1" dirty="0"/>
              <a:t>x. Internal Audit:</a:t>
            </a:r>
          </a:p>
          <a:p>
            <a:pPr fontAlgn="base"/>
            <a:r>
              <a:rPr lang="en-US" dirty="0"/>
              <a:t>This includes the development of a suitable system of internal audit for internal control.</a:t>
            </a:r>
          </a:p>
          <a:p>
            <a:pPr fontAlgn="base"/>
            <a:r>
              <a:rPr lang="en-US" b="1" i="1" dirty="0"/>
              <a:t>xi. Internal Reporting:</a:t>
            </a:r>
          </a:p>
          <a:p>
            <a:pPr fontAlgn="base"/>
            <a:r>
              <a:rPr lang="en-US" dirty="0"/>
              <a:t>This includes the preparation of quarterly, half yearly, and other interim reports and income statements, cash flow and funds flow statements, scarp reports, etc.</a:t>
            </a:r>
          </a:p>
          <a:p>
            <a:pPr fontAlgn="base"/>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Cost  </a:t>
            </a:r>
            <a:r>
              <a:rPr lang="en-US" b="1" dirty="0" err="1" smtClean="0"/>
              <a:t>vs</a:t>
            </a:r>
            <a:r>
              <a:rPr lang="en-US" b="1" dirty="0" smtClean="0"/>
              <a:t> Managerial accounting</a:t>
            </a:r>
            <a:br>
              <a:rPr lang="en-US" b="1" dirty="0" smtClean="0"/>
            </a:br>
            <a:endParaRPr lang="en-US" dirty="0"/>
          </a:p>
        </p:txBody>
      </p:sp>
      <p:pic>
        <p:nvPicPr>
          <p:cNvPr id="1026" name="Picture 2" descr="C:\Users\BBA\Pictures\main-qimg-d7817b731f2ff3ec16eb3b86e8aa9fc2-c.jpg"/>
          <p:cNvPicPr>
            <a:picLocks noGrp="1" noChangeAspect="1" noChangeArrowheads="1"/>
          </p:cNvPicPr>
          <p:nvPr>
            <p:ph idx="1"/>
          </p:nvPr>
        </p:nvPicPr>
        <p:blipFill>
          <a:blip r:embed="rId2" cstate="print"/>
          <a:stretch>
            <a:fillRect/>
          </a:stretch>
        </p:blipFill>
        <p:spPr bwMode="auto">
          <a:xfrm>
            <a:off x="1533525" y="1673225"/>
            <a:ext cx="6076950" cy="45624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Meaning of Funds Flow Statement:</a:t>
            </a:r>
            <a:br>
              <a:rPr lang="en-US" b="1" u="sng" dirty="0" smtClean="0"/>
            </a:br>
            <a:endParaRPr lang="en-US" u="sng" dirty="0"/>
          </a:p>
        </p:txBody>
      </p:sp>
      <p:sp>
        <p:nvSpPr>
          <p:cNvPr id="3" name="Content Placeholder 2"/>
          <p:cNvSpPr>
            <a:spLocks noGrp="1"/>
          </p:cNvSpPr>
          <p:nvPr>
            <p:ph idx="1"/>
          </p:nvPr>
        </p:nvSpPr>
        <p:spPr/>
        <p:txBody>
          <a:bodyPr/>
          <a:lstStyle/>
          <a:p>
            <a:r>
              <a:rPr lang="en-US" dirty="0" smtClean="0"/>
              <a:t>Funds flow statement is a statement which discloses the analytical information about the different sources of a fund and the application of the same in an accounting cycle. It deals with the transactions which change either the amount of current assets and current liabilities (in the form of decrease or increase in working capital) or fixed assets, long-term loans including ownership fund.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Importance of Funds Flow Statement:</a:t>
            </a:r>
            <a:br>
              <a:rPr lang="en-US" b="1" u="sng" dirty="0" smtClean="0"/>
            </a:br>
            <a:endParaRPr lang="en-US" u="sng" dirty="0"/>
          </a:p>
        </p:txBody>
      </p:sp>
      <p:sp>
        <p:nvSpPr>
          <p:cNvPr id="3" name="Content Placeholder 2"/>
          <p:cNvSpPr>
            <a:spLocks noGrp="1"/>
          </p:cNvSpPr>
          <p:nvPr>
            <p:ph idx="1"/>
          </p:nvPr>
        </p:nvSpPr>
        <p:spPr/>
        <p:txBody>
          <a:bodyPr>
            <a:normAutofit fontScale="70000" lnSpcReduction="20000"/>
          </a:bodyPr>
          <a:lstStyle/>
          <a:p>
            <a:pPr fontAlgn="base"/>
            <a:r>
              <a:rPr lang="en-US" dirty="0" smtClean="0"/>
              <a:t>Since traditional reports (i.e. Income Statement/Profit and Loss Account, and Balance Sheet) are not very informative, a financial analyst has to depend on some other report—Funds Flow Statement. In other words, along with the traditional sources of information, some other sources of information are absolutely required in order to take the challenge offered by modern business.</a:t>
            </a:r>
          </a:p>
          <a:p>
            <a:pPr fontAlgn="base"/>
            <a:r>
              <a:rPr lang="en-US" dirty="0" smtClean="0"/>
              <a:t>Funds Flow Statement, no doubt, caters to the needs of management. This is because a Funds Flow Statement not only presents the Balance Sheet values for consecutive two years, it also ascertains the changes of working capital—which is a very important indicator.</a:t>
            </a:r>
          </a:p>
          <a:p>
            <a:pPr fontAlgn="base"/>
            <a:r>
              <a:rPr lang="en-US" dirty="0" smtClean="0"/>
              <a:t>It not only reveals the source from which additional working capital has been financed but also, at the same time, the use of such funds. Moreover, from a projected funds flow statement the management can easily ascertain the adequacy or inadequacy of working capital, i.e., it helps in decision-making in a number of ways.</a:t>
            </a:r>
          </a:p>
          <a:p>
            <a:pPr fontAlgn="base"/>
            <a:endParaRPr lang="en-US"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Limitations of Funds Flow Statement:</a:t>
            </a:r>
            <a:br>
              <a:rPr lang="en-US" b="1" u="sng" dirty="0" smtClean="0"/>
            </a:br>
            <a:endParaRPr lang="en-US" u="sng" dirty="0"/>
          </a:p>
        </p:txBody>
      </p:sp>
      <p:sp>
        <p:nvSpPr>
          <p:cNvPr id="3" name="Content Placeholder 2"/>
          <p:cNvSpPr>
            <a:spLocks noGrp="1"/>
          </p:cNvSpPr>
          <p:nvPr>
            <p:ph idx="1"/>
          </p:nvPr>
        </p:nvSpPr>
        <p:spPr/>
        <p:txBody>
          <a:bodyPr>
            <a:normAutofit fontScale="70000" lnSpcReduction="20000"/>
          </a:bodyPr>
          <a:lstStyle/>
          <a:p>
            <a:pPr fontAlgn="base"/>
            <a:r>
              <a:rPr lang="en-US" dirty="0" smtClean="0"/>
              <a:t>(a)  A funds flow statement cannot present a continuous change of financial activities including the changes of working capital.</a:t>
            </a:r>
          </a:p>
          <a:p>
            <a:pPr fontAlgn="base"/>
            <a:r>
              <a:rPr lang="en-US" dirty="0" smtClean="0"/>
              <a:t>(b)  Since it is based on financial statement (i.e. Income Statement and Balance Sheet), it is not a original statement.</a:t>
            </a:r>
          </a:p>
          <a:p>
            <a:pPr fontAlgn="base"/>
            <a:r>
              <a:rPr lang="en-US" dirty="0" smtClean="0"/>
              <a:t>(c)  A projected Funds Flow Statement does not always present very accurate estimates about the financial position since it is a historic one.</a:t>
            </a:r>
          </a:p>
          <a:p>
            <a:pPr fontAlgn="base"/>
            <a:r>
              <a:rPr lang="en-US" dirty="0" smtClean="0"/>
              <a:t>(d)  It is not a substitute of financial statements, i.e. Income Statement and Balance Sheet. It simply supplies information about the change of Working Capital position which, again, depends on the data presented by the financial statements.</a:t>
            </a:r>
          </a:p>
          <a:p>
            <a:pPr fontAlgn="base"/>
            <a:r>
              <a:rPr lang="en-US" dirty="0" smtClean="0"/>
              <a:t>(e)  Cash Flow Statement, i.e. changes in cash position, is more important or more informative than the changes in working capital which is presented by a Funds Flow Statement.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Statement of changes in working capital</a:t>
            </a:r>
            <a:r>
              <a:rPr lang="en-US" u="sng" dirty="0" smtClean="0"/>
              <a:t> </a:t>
            </a:r>
            <a:endParaRPr lang="en-US" u="sng" dirty="0"/>
          </a:p>
        </p:txBody>
      </p:sp>
      <p:sp>
        <p:nvSpPr>
          <p:cNvPr id="3" name="Content Placeholder 2"/>
          <p:cNvSpPr>
            <a:spLocks noGrp="1"/>
          </p:cNvSpPr>
          <p:nvPr>
            <p:ph idx="1"/>
          </p:nvPr>
        </p:nvSpPr>
        <p:spPr/>
        <p:txBody>
          <a:bodyPr/>
          <a:lstStyle/>
          <a:p>
            <a:r>
              <a:rPr lang="en-US" dirty="0" smtClean="0"/>
              <a:t>The </a:t>
            </a:r>
            <a:r>
              <a:rPr lang="en-US" b="1" dirty="0" smtClean="0"/>
              <a:t>statement of changes in working capital</a:t>
            </a:r>
            <a:r>
              <a:rPr lang="en-US" dirty="0" smtClean="0"/>
              <a:t> shows the net </a:t>
            </a:r>
            <a:r>
              <a:rPr lang="en-US" b="1" dirty="0" smtClean="0"/>
              <a:t>change in working capital</a:t>
            </a:r>
            <a:r>
              <a:rPr lang="en-US" dirty="0" smtClean="0"/>
              <a:t> over a time period of operation. Preparing the </a:t>
            </a:r>
            <a:r>
              <a:rPr lang="en-US" b="1" dirty="0" smtClean="0"/>
              <a:t>statement of changes in working capital</a:t>
            </a:r>
            <a:r>
              <a:rPr lang="en-US" dirty="0" smtClean="0"/>
              <a:t> is one of the easiest financial </a:t>
            </a:r>
            <a:r>
              <a:rPr lang="en-US" b="1" dirty="0" smtClean="0"/>
              <a:t>statements</a:t>
            </a:r>
            <a:r>
              <a:rPr lang="en-US" dirty="0" smtClean="0"/>
              <a:t> to do. Recall </a:t>
            </a:r>
            <a:r>
              <a:rPr lang="en-US" dirty="0" err="1" smtClean="0"/>
              <a:t>that</a:t>
            </a:r>
            <a:r>
              <a:rPr lang="en-US" b="1" dirty="0" err="1" smtClean="0"/>
              <a:t>working</a:t>
            </a:r>
            <a:r>
              <a:rPr lang="en-US" b="1" dirty="0" smtClean="0"/>
              <a:t> capital</a:t>
            </a:r>
            <a:r>
              <a:rPr lang="en-US" dirty="0" smtClean="0"/>
              <a:t> is the difference between current assets and current liabilities.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Cash flow statement</a:t>
            </a:r>
            <a:br>
              <a:rPr lang="en-US" b="1" u="sng" dirty="0" smtClean="0"/>
            </a:br>
            <a:endParaRPr lang="en-US" b="1" u="sng"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pPr>
              <a:buNone/>
            </a:pPr>
            <a:r>
              <a:rPr lang="en-US" dirty="0" smtClean="0"/>
              <a:t>      In </a:t>
            </a:r>
            <a:r>
              <a:rPr lang="en-US" dirty="0" smtClean="0">
                <a:hlinkClick r:id="rId2" tooltip="Financial accounting"/>
              </a:rPr>
              <a:t>financial accounting</a:t>
            </a:r>
            <a:r>
              <a:rPr lang="en-US" dirty="0" smtClean="0"/>
              <a:t>, a </a:t>
            </a:r>
            <a:r>
              <a:rPr lang="en-US" b="1" dirty="0" smtClean="0"/>
              <a:t>cash flow statement</a:t>
            </a:r>
            <a:r>
              <a:rPr lang="en-US" dirty="0" smtClean="0"/>
              <a:t>, also known as </a:t>
            </a:r>
            <a:r>
              <a:rPr lang="en-US" b="1" i="1" dirty="0" smtClean="0"/>
              <a:t>statement of cash flows</a:t>
            </a:r>
            <a:r>
              <a:rPr lang="en-US" dirty="0" smtClean="0"/>
              <a:t>,</a:t>
            </a:r>
            <a:r>
              <a:rPr lang="en-US" baseline="30000" dirty="0" smtClean="0">
                <a:hlinkClick r:id="rId3"/>
              </a:rPr>
              <a:t>[1]</a:t>
            </a:r>
            <a:r>
              <a:rPr lang="en-US" dirty="0" smtClean="0"/>
              <a:t> is a </a:t>
            </a:r>
            <a:r>
              <a:rPr lang="en-US" dirty="0" smtClean="0">
                <a:hlinkClick r:id="rId4" tooltip="Financial statements"/>
              </a:rPr>
              <a:t>financial statement</a:t>
            </a:r>
            <a:r>
              <a:rPr lang="en-US" dirty="0" smtClean="0"/>
              <a:t> that shows how changes in </a:t>
            </a:r>
            <a:r>
              <a:rPr lang="en-US" dirty="0" smtClean="0">
                <a:hlinkClick r:id="rId5" tooltip="Balance sheet"/>
              </a:rPr>
              <a:t>balance </a:t>
            </a:r>
            <a:r>
              <a:rPr lang="en-US" dirty="0" err="1" smtClean="0">
                <a:hlinkClick r:id="rId5" tooltip="Balance sheet"/>
              </a:rPr>
              <a:t>sheet</a:t>
            </a:r>
            <a:r>
              <a:rPr lang="en-US" dirty="0" err="1" smtClean="0"/>
              <a:t>accounts</a:t>
            </a:r>
            <a:r>
              <a:rPr lang="en-US" dirty="0" smtClean="0"/>
              <a:t> and income affect </a:t>
            </a:r>
            <a:r>
              <a:rPr lang="en-US" dirty="0" smtClean="0">
                <a:hlinkClick r:id="rId6" tooltip="Cash and cash equivalents"/>
              </a:rPr>
              <a:t>cash and cash equivalents</a:t>
            </a:r>
            <a:r>
              <a:rPr lang="en-US" dirty="0" smtClean="0"/>
              <a:t>, and breaks the analysis down to operating, investing and financing activities. Essentially, the cash flow statement is concerned with the flow of cash in and out of the business. The statement captures both the current operating results and the accompanying changes in the </a:t>
            </a:r>
            <a:r>
              <a:rPr lang="en-US" dirty="0" smtClean="0">
                <a:hlinkClick r:id="rId5" tooltip="Balance sheet"/>
              </a:rPr>
              <a:t>balance sheet</a:t>
            </a:r>
            <a:r>
              <a:rPr lang="en-US" dirty="0" smtClean="0"/>
              <a:t>.</a:t>
            </a:r>
            <a:r>
              <a:rPr lang="en-US" baseline="30000" dirty="0" smtClean="0">
                <a:hlinkClick r:id="rId3"/>
              </a:rPr>
              <a:t>[1]</a:t>
            </a:r>
            <a:r>
              <a:rPr lang="en-US" dirty="0" smtClean="0"/>
              <a:t> As an analytical tool, the statement of cash flows is useful in determining the short-term viability of a company, particularly its ability to pay bills. International Accounting Standard 7 (IAS 7), is the </a:t>
            </a:r>
            <a:r>
              <a:rPr lang="en-US" dirty="0" smtClean="0">
                <a:hlinkClick r:id="rId7" tooltip="International Accounting Standard"/>
              </a:rPr>
              <a:t>International Accounting Standard</a:t>
            </a:r>
            <a:r>
              <a:rPr lang="en-US" dirty="0" smtClean="0"/>
              <a:t> that deals with cash flow statements.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MEANING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Management accounting is a profession that involves partnering in management decision making, devising planning and performance management systems, and providing expertise in financial reporting and control to assist management in the formulation and implementation of an organization's strategy.</a:t>
            </a:r>
          </a:p>
          <a:p>
            <a:pPr>
              <a:buNone/>
            </a:pPr>
            <a:r>
              <a:rPr lang="en-US" baseline="30000" dirty="0"/>
              <a:t> </a:t>
            </a:r>
            <a:endParaRPr lang="en-US" dirty="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People and groups interested in cash flow statements include:</a:t>
            </a:r>
          </a:p>
          <a:p>
            <a:r>
              <a:rPr lang="en-US" dirty="0" smtClean="0"/>
              <a:t>Accounting personnel, who need to know whether the organization will be able to cover payroll and other immediate expenses</a:t>
            </a:r>
          </a:p>
          <a:p>
            <a:r>
              <a:rPr lang="en-US" dirty="0" smtClean="0"/>
              <a:t>Potential </a:t>
            </a:r>
            <a:r>
              <a:rPr lang="en-US" dirty="0" smtClean="0">
                <a:hlinkClick r:id="rId2" tooltip="Lender"/>
              </a:rPr>
              <a:t>lenders</a:t>
            </a:r>
            <a:r>
              <a:rPr lang="en-US" dirty="0" smtClean="0"/>
              <a:t> or </a:t>
            </a:r>
            <a:r>
              <a:rPr lang="en-US" dirty="0" smtClean="0">
                <a:hlinkClick r:id="rId3" tooltip="Creditor"/>
              </a:rPr>
              <a:t>creditors</a:t>
            </a:r>
            <a:r>
              <a:rPr lang="en-US" dirty="0" smtClean="0"/>
              <a:t>, who want a clear picture of a company's ability to repay</a:t>
            </a:r>
          </a:p>
          <a:p>
            <a:r>
              <a:rPr lang="en-US" dirty="0" smtClean="0"/>
              <a:t>Potential </a:t>
            </a:r>
            <a:r>
              <a:rPr lang="en-US" dirty="0" smtClean="0">
                <a:hlinkClick r:id="rId4" tooltip="Investor"/>
              </a:rPr>
              <a:t>investors</a:t>
            </a:r>
            <a:r>
              <a:rPr lang="en-US" dirty="0" smtClean="0"/>
              <a:t>, who need to judge whether the company is financially sound</a:t>
            </a:r>
          </a:p>
          <a:p>
            <a:r>
              <a:rPr lang="en-US" dirty="0" smtClean="0"/>
              <a:t>Potential employees or contractors, who need to know whether the company will be able to afford compensation</a:t>
            </a:r>
          </a:p>
          <a:p>
            <a:r>
              <a:rPr lang="en-US" dirty="0" smtClean="0">
                <a:hlinkClick r:id="rId5" tooltip="Shareholder"/>
              </a:rPr>
              <a:t>Shareholders</a:t>
            </a:r>
            <a:r>
              <a:rPr lang="en-US" dirty="0" smtClean="0"/>
              <a:t> of the business.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Ojectives</a:t>
            </a:r>
            <a:endParaRPr lang="en-US" b="1"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Assistance in Planning and Formulation of Future Policies</a:t>
            </a:r>
          </a:p>
          <a:p>
            <a:pPr fontAlgn="base"/>
            <a:r>
              <a:rPr lang="en-US" dirty="0" smtClean="0"/>
              <a:t>Helps in the Interpretation of Financial Information</a:t>
            </a:r>
          </a:p>
          <a:p>
            <a:pPr fontAlgn="base"/>
            <a:r>
              <a:rPr lang="en-US" dirty="0" smtClean="0"/>
              <a:t>Helps in Controlling Performance 4. Helps in Organizing</a:t>
            </a:r>
          </a:p>
          <a:p>
            <a:pPr fontAlgn="base"/>
            <a:r>
              <a:rPr lang="en-US" dirty="0" smtClean="0"/>
              <a:t>Helps in the Solution of Strategic Business Problems</a:t>
            </a:r>
          </a:p>
          <a:p>
            <a:pPr fontAlgn="base"/>
            <a:r>
              <a:rPr lang="en-US" dirty="0" smtClean="0"/>
              <a:t>Helps in Coordinating Operations</a:t>
            </a:r>
          </a:p>
          <a:p>
            <a:pPr fontAlgn="base"/>
            <a:r>
              <a:rPr lang="en-US" dirty="0" smtClean="0"/>
              <a:t>Helps in Motivating Employees</a:t>
            </a:r>
          </a:p>
          <a:p>
            <a:pPr fontAlgn="base"/>
            <a:r>
              <a:rPr lang="en-US" dirty="0" smtClean="0"/>
              <a:t>Communicating Up-to-date Information</a:t>
            </a:r>
          </a:p>
          <a:p>
            <a:pPr fontAlgn="base"/>
            <a:r>
              <a:rPr lang="en-US" dirty="0" smtClean="0"/>
              <a:t>Helps in Evaluating the Efficiency and Effectiveness of Policies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OR NATURE  </a:t>
            </a:r>
            <a:r>
              <a:rPr lang="en-US" b="1" dirty="0"/>
              <a:t>OF MANAGEMENT ACCOUNTING :</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It is matter of fact that management accounting is the backbone for every organization. Because it assists the management of organization through providing the relevant and accurate information at the right time for taking rational decisions to short out the business problems. Thus, it is clear that a management accounting should possess these essential characteristics:-</a:t>
            </a:r>
          </a:p>
          <a:p>
            <a:pPr lvl="0"/>
            <a:r>
              <a:rPr lang="en-US" b="1" i="1" dirty="0"/>
              <a:t>Helpful in Decision Making:-</a:t>
            </a:r>
            <a:r>
              <a:rPr lang="en-US" b="1" dirty="0"/>
              <a:t> </a:t>
            </a:r>
            <a:r>
              <a:rPr lang="en-US" dirty="0"/>
              <a:t>It is an important feature of management accounting. In fact, it helps the management of organization by providing relevant and accurate information from various sources (like financial and cost accounting) in order to make sound decisions to remove business problems.</a:t>
            </a:r>
          </a:p>
          <a:p>
            <a:pPr lvl="0"/>
            <a:r>
              <a:rPr lang="en-US" b="1" i="1" dirty="0"/>
              <a:t>Provides Data, Not the Decision:-</a:t>
            </a:r>
            <a:r>
              <a:rPr lang="en-US" dirty="0"/>
              <a:t> It only provides required data and information to the management, not the decision. It is up to the management that how they utilize the available data and information to resolving the business problems through taking effective decisions.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en-US" b="1" i="1" dirty="0" smtClean="0"/>
              <a:t>Selective </a:t>
            </a:r>
            <a:r>
              <a:rPr lang="en-US" b="1" i="1" dirty="0"/>
              <a:t>in Nature:- </a:t>
            </a:r>
            <a:r>
              <a:rPr lang="en-US" dirty="0"/>
              <a:t>It is also a potent characteristic of this accounting system. Here selective means, in management accounting a management accountant is only collect those data and information from a variety of alternatives which may create more benefits and easiness to the management in decision making. Hence, it is selective in nature. </a:t>
            </a:r>
          </a:p>
          <a:p>
            <a:pPr lvl="0"/>
            <a:r>
              <a:rPr lang="en-US" b="1" i="1" dirty="0"/>
              <a:t>Assist in Achieving Objectives:-</a:t>
            </a:r>
            <a:r>
              <a:rPr lang="en-US" dirty="0"/>
              <a:t> Management Accounting is always assist organization in achieving its predetermined goals. Because it provides detailed information in regarding the weakness and the strength of organization in the form of report, on the basis of that any organization can eliminate recognized weakness (business problems) and may achieve its goal easily</a:t>
            </a:r>
            <a:r>
              <a:rPr lang="en-US" dirty="0" smtClean="0"/>
              <a:t>.</a:t>
            </a:r>
          </a:p>
          <a:p>
            <a:r>
              <a:rPr lang="en-US" b="1" i="1" dirty="0"/>
              <a:t>Related to Future:- </a:t>
            </a:r>
            <a:r>
              <a:rPr lang="en-US" dirty="0"/>
              <a:t>Management Accounting is an accounting system which is directly related to future course of events. It means by preparing this account any organization can forecast its future on the basis available information in relating the past events (Historical data).</a:t>
            </a:r>
          </a:p>
          <a:p>
            <a:pPr lvl="0"/>
            <a:endParaRPr lang="en-US" dirty="0" smtClean="0"/>
          </a:p>
          <a:p>
            <a:pPr lvl="0"/>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lvl="0"/>
            <a:r>
              <a:rPr lang="en-US" b="1" i="1" dirty="0"/>
              <a:t>Increase in Efficiency:-</a:t>
            </a:r>
            <a:r>
              <a:rPr lang="en-US" dirty="0"/>
              <a:t> It also plays an essential role in increasing efficiency of organization. As we know that in this competitive business age it is difficult for every organization to carry out its entity for ever. Hence to survive for long run it is important for organization to increase its efficiency by finding the errors and removing it through management accounting techniques (standard costing, budgetary control, control accounting), </a:t>
            </a:r>
          </a:p>
          <a:p>
            <a:pPr lvl="0"/>
            <a:r>
              <a:rPr lang="en-US" b="1" i="1" dirty="0"/>
              <a:t>Use of Special Techniques:- </a:t>
            </a:r>
            <a:r>
              <a:rPr lang="en-US" dirty="0"/>
              <a:t>Management Accounting uses special tools or techniques (like standard costing, budgetary control, control accounting, marginal costing etc) for composing the accounting information and data more accurate and relevant. So that management can easily make their decisions. The type of technique to be applied will be determined according to the situation and necessity.</a:t>
            </a:r>
          </a:p>
          <a:p>
            <a:pPr>
              <a:buNone/>
            </a:pPr>
            <a:r>
              <a:rPr lang="en-US" dirty="0"/>
              <a:t> </a:t>
            </a:r>
          </a:p>
          <a:p>
            <a:pPr>
              <a:buNone/>
            </a:pPr>
            <a:r>
              <a:rPr lang="en-US" dirty="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CONCEPT OF MANAGEMENT ACCOUNTING</a:t>
            </a:r>
            <a:endParaRPr lang="en-US" b="1" dirty="0"/>
          </a:p>
        </p:txBody>
      </p:sp>
      <p:sp>
        <p:nvSpPr>
          <p:cNvPr id="3" name="Content Placeholder 2"/>
          <p:cNvSpPr>
            <a:spLocks noGrp="1"/>
          </p:cNvSpPr>
          <p:nvPr>
            <p:ph idx="1"/>
          </p:nvPr>
        </p:nvSpPr>
        <p:spPr/>
        <p:txBody>
          <a:bodyPr>
            <a:normAutofit fontScale="85000" lnSpcReduction="20000"/>
          </a:bodyPr>
          <a:lstStyle/>
          <a:p>
            <a:pPr fontAlgn="base"/>
            <a:r>
              <a:rPr lang="en-US" dirty="0"/>
              <a:t>In ordinary language any system of accounting, which assists management in carrying out its functions more efficiently may be termed as management accounting. The Institute of Chartered Accountants of England and Wales has stated that “any form of accounting, which enables a business to be conducted more efficiently can be regarded as Management Accounting.”</a:t>
            </a:r>
          </a:p>
          <a:p>
            <a:pPr fontAlgn="base"/>
            <a:r>
              <a:rPr lang="en-US" dirty="0"/>
              <a:t>On the same lines, Robert N. Antony has stated, “Management accounting is concerned with accounting information which is useful to management.” However, these definitions are very general in nature.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Functions </a:t>
            </a:r>
            <a:r>
              <a:rPr lang="en-US" b="1" u="sng" dirty="0"/>
              <a:t>of Management Accounting:</a:t>
            </a:r>
            <a:r>
              <a:rPr lang="en-US" b="1" dirty="0"/>
              <a:t/>
            </a:r>
            <a:br>
              <a:rPr lang="en-US" b="1" dirty="0"/>
            </a:br>
            <a:endParaRPr lang="en-US" dirty="0"/>
          </a:p>
        </p:txBody>
      </p:sp>
      <p:sp>
        <p:nvSpPr>
          <p:cNvPr id="3" name="Content Placeholder 2"/>
          <p:cNvSpPr>
            <a:spLocks noGrp="1"/>
          </p:cNvSpPr>
          <p:nvPr>
            <p:ph idx="1"/>
          </p:nvPr>
        </p:nvSpPr>
        <p:spPr>
          <a:xfrm>
            <a:off x="685800" y="1524000"/>
            <a:ext cx="8229600" cy="4525963"/>
          </a:xfrm>
        </p:spPr>
        <p:txBody>
          <a:bodyPr>
            <a:normAutofit fontScale="55000" lnSpcReduction="20000"/>
          </a:bodyPr>
          <a:lstStyle/>
          <a:p>
            <a:pPr fontAlgn="base"/>
            <a:r>
              <a:rPr lang="en-US" b="1" i="1" dirty="0"/>
              <a:t>1. Modification of Data:</a:t>
            </a:r>
          </a:p>
          <a:p>
            <a:pPr fontAlgn="base"/>
            <a:r>
              <a:rPr lang="en-US" dirty="0"/>
              <a:t>Accounting data as such are not suitable for managerial decision-making and control purposes. However, they may be used as the basis for making future estimates and projections.</a:t>
            </a:r>
          </a:p>
          <a:p>
            <a:pPr fontAlgn="base"/>
            <a:r>
              <a:rPr lang="en-US" dirty="0"/>
              <a:t>In fact management accounting modifies the available accounting data by rearranging the same, by resorting to a process of classification and combination, which enable retention of the similarities of data without eliminating the dissimilarities.</a:t>
            </a:r>
          </a:p>
          <a:p>
            <a:pPr fontAlgn="base"/>
            <a:r>
              <a:rPr lang="en-US" dirty="0"/>
              <a:t>For example, the sales figures for different months may be classified to know the total sales made during the period product-wise, salesman-wise, and territory-wise.</a:t>
            </a:r>
          </a:p>
          <a:p>
            <a:pPr fontAlgn="base"/>
            <a:r>
              <a:rPr lang="en-US" b="1" i="1" dirty="0"/>
              <a:t>2. Analysis and Interpretation of Data:</a:t>
            </a:r>
          </a:p>
          <a:p>
            <a:pPr fontAlgn="base"/>
            <a:r>
              <a:rPr lang="en-US" dirty="0"/>
              <a:t>The accounting data is analyzed and interpreted meaningfully for effective planning and decision-making. For this purpose the data is presented in a comparative form. Analytical tools such as Comparative Financial Statements, Common-size Statements, Trend percentages, and ratio Analysis are used and likely trends are projected</a:t>
            </a:r>
            <a:r>
              <a:rPr lang="en-US" dirty="0" smtClean="0"/>
              <a:t>.</a:t>
            </a:r>
          </a:p>
          <a:p>
            <a:pPr fontAlgn="base">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fontAlgn="base"/>
            <a:r>
              <a:rPr lang="en-US" b="1" i="1" dirty="0"/>
              <a:t>3. Facilitating Management Control:</a:t>
            </a:r>
          </a:p>
          <a:p>
            <a:pPr fontAlgn="base"/>
            <a:r>
              <a:rPr lang="en-US" dirty="0"/>
              <a:t>Management accounting enables all accounting efforts to be directed towards the attainment of goals efficiently by controlling the operations of the company more effectively.</a:t>
            </a:r>
          </a:p>
          <a:p>
            <a:pPr fontAlgn="base"/>
            <a:r>
              <a:rPr lang="en-US" dirty="0"/>
              <a:t>Standards of performance and measure of variation there from are the essential elements of any control system. All these are made possible through standard costing and budgetary control systems, which are an integral part of management accounting.</a:t>
            </a:r>
          </a:p>
          <a:p>
            <a:pPr fontAlgn="base"/>
            <a:r>
              <a:rPr lang="en-US" b="1" i="1" dirty="0"/>
              <a:t>4. Use of Qualitative Information:</a:t>
            </a:r>
          </a:p>
          <a:p>
            <a:pPr fontAlgn="base"/>
            <a:r>
              <a:rPr lang="en-US" dirty="0"/>
              <a:t>Mere financial data and its analysis and interpretation are not sufficient for decision-making purposes. The management may need qualitative information, which cannot be readily converted into monetary terms.</a:t>
            </a:r>
          </a:p>
          <a:p>
            <a:pPr fontAlgn="base"/>
            <a:r>
              <a:rPr lang="en-US" dirty="0"/>
              <a:t>Such information may be obtained from statistical compilations, engineering records, case studies, minutes of meetings, etc. Management accounting does not restrict itself to financial data alone for helping management; it also uses such [qualitative] information.</a:t>
            </a:r>
          </a:p>
          <a:p>
            <a:pPr fontAlgn="base"/>
            <a:r>
              <a:rPr lang="en-US" b="1" i="1" dirty="0"/>
              <a:t>5. Satisfaction of Informational Needs of Different Levels of Management:</a:t>
            </a:r>
          </a:p>
          <a:p>
            <a:pPr fontAlgn="base"/>
            <a:r>
              <a:rPr lang="en-US" dirty="0"/>
              <a:t>Different levels of management such as top level, middle level, and lower level managements need different types of information. The top management needs concise information covering the entire field of business activities at relatively long intervals.</a:t>
            </a:r>
          </a:p>
          <a:p>
            <a:pPr fontAlgn="base"/>
            <a:r>
              <a:rPr lang="en-US" dirty="0"/>
              <a:t>The middle level management requires technical data regularly, and the lower level management is interested in detailed figures relating to the particular sphere of activity at short intervals.</a:t>
            </a:r>
          </a:p>
          <a:p>
            <a:pPr fontAlgn="base"/>
            <a:r>
              <a:rPr lang="en-US" dirty="0"/>
              <a:t>Hence, the main function of management accounting is to process accounting and other data in such a way as to satisfy the needs of different levels of management</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TotalTime>
  <Words>1696</Words>
  <Application>Microsoft Office PowerPoint</Application>
  <PresentationFormat>On-screen Show (4:3)</PresentationFormat>
  <Paragraphs>97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DEPARTMENT : BUSINESS ADMINISTRATION </vt:lpstr>
      <vt:lpstr>MEANING : </vt:lpstr>
      <vt:lpstr>Ojectives</vt:lpstr>
      <vt:lpstr>CHARACTERISTICS  OR NATURE  OF MANAGEMENT ACCOUNTING : </vt:lpstr>
      <vt:lpstr>Slide 5</vt:lpstr>
      <vt:lpstr>Slide 6</vt:lpstr>
      <vt:lpstr>CONCEPT OF MANAGEMENT ACCOUNTING</vt:lpstr>
      <vt:lpstr> Functions of Management Accounting: </vt:lpstr>
      <vt:lpstr>Slide 9</vt:lpstr>
      <vt:lpstr>Scope of Management Accounting: </vt:lpstr>
      <vt:lpstr>Slide 11</vt:lpstr>
      <vt:lpstr>Slide 12</vt:lpstr>
      <vt:lpstr>Slide 13</vt:lpstr>
      <vt:lpstr>Cost  vs Managerial accounting </vt:lpstr>
      <vt:lpstr>Meaning of Funds Flow Statement: </vt:lpstr>
      <vt:lpstr>Importance of Funds Flow Statement: </vt:lpstr>
      <vt:lpstr>Limitations of Funds Flow Statement: </vt:lpstr>
      <vt:lpstr>Statement of changes in working capital </vt:lpstr>
      <vt:lpstr>Cash flow statement </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Accounting</dc:title>
  <dc:creator>BBA</dc:creator>
  <cp:lastModifiedBy>GOD</cp:lastModifiedBy>
  <cp:revision>15</cp:revision>
  <dcterms:created xsi:type="dcterms:W3CDTF">2019-01-23T09:58:42Z</dcterms:created>
  <dcterms:modified xsi:type="dcterms:W3CDTF">2021-01-26T16:39:50Z</dcterms:modified>
</cp:coreProperties>
</file>