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08057-A496-45CE-8F85-ABACA74554C7}" type="datetimeFigureOut">
              <a:rPr lang="en-IN" smtClean="0"/>
              <a:t>29-01-2021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780BD-8C71-4768-B7D8-92DCEFAAFF95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5C69D-7D7C-4800-BC18-96228C5F93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44779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800" b="1" dirty="0" smtClean="0">
                <a:latin typeface="Bodoni MT" pitchFamily="18" charset="0"/>
              </a:rPr>
              <a:t/>
            </a:r>
            <a:br>
              <a:rPr lang="en-US" sz="2800" b="1" dirty="0" smtClean="0">
                <a:latin typeface="Bodoni MT" pitchFamily="18" charset="0"/>
              </a:rPr>
            </a:br>
            <a:r>
              <a:rPr lang="en-US" sz="2800" b="1" dirty="0" smtClean="0">
                <a:latin typeface="Bodoni MT" pitchFamily="18" charset="0"/>
              </a:rPr>
              <a:t/>
            </a:r>
            <a:br>
              <a:rPr lang="en-US" sz="2800" b="1" dirty="0" smtClean="0">
                <a:latin typeface="Bodoni MT" pitchFamily="18" charset="0"/>
              </a:rPr>
            </a:br>
            <a:r>
              <a:rPr lang="en-US" sz="2800" b="1" dirty="0" smtClean="0">
                <a:latin typeface="Bodoni MT" pitchFamily="18" charset="0"/>
              </a:rPr>
              <a:t>HAJEE </a:t>
            </a:r>
            <a:r>
              <a:rPr lang="en-US" sz="2800" b="1" dirty="0">
                <a:latin typeface="Bodoni MT" pitchFamily="18" charset="0"/>
              </a:rPr>
              <a:t>KARUTHA ROWTHER HOWDIA COLLEGE (Autonomous)</a:t>
            </a:r>
            <a:r>
              <a:rPr lang="en-US" sz="2800" dirty="0">
                <a:latin typeface="Bodoni MT" pitchFamily="18" charset="0"/>
              </a:rPr>
              <a:t/>
            </a:r>
            <a:br>
              <a:rPr lang="en-US" sz="2800" dirty="0">
                <a:latin typeface="Bodoni MT" pitchFamily="18" charset="0"/>
              </a:rPr>
            </a:br>
            <a:r>
              <a:rPr lang="en-US" sz="2800" b="1" dirty="0" err="1">
                <a:latin typeface="Bodoni MT" pitchFamily="18" charset="0"/>
              </a:rPr>
              <a:t>Uthamapalayam</a:t>
            </a:r>
            <a:r>
              <a:rPr lang="en-US" sz="2800" b="1" dirty="0">
                <a:latin typeface="Bodoni MT" pitchFamily="18" charset="0"/>
              </a:rPr>
              <a:t> </a:t>
            </a:r>
            <a:r>
              <a:rPr lang="en-US" sz="2800" b="1" dirty="0" smtClean="0">
                <a:latin typeface="Bodoni MT" pitchFamily="18" charset="0"/>
              </a:rPr>
              <a:t/>
            </a:r>
            <a:br>
              <a:rPr lang="en-US" sz="2800" b="1" dirty="0" smtClean="0">
                <a:latin typeface="Bodoni MT" pitchFamily="18" charset="0"/>
              </a:rPr>
            </a:br>
            <a:r>
              <a:rPr lang="en-US" sz="2800" dirty="0">
                <a:latin typeface="Bodoni MT" pitchFamily="18" charset="0"/>
              </a:rPr>
              <a:t/>
            </a:r>
            <a:br>
              <a:rPr lang="en-US" sz="2800" dirty="0">
                <a:latin typeface="Bodoni MT" pitchFamily="18" charset="0"/>
              </a:rPr>
            </a:br>
            <a:endParaRPr lang="en-US" sz="2800" dirty="0">
              <a:latin typeface="Bodoni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algn="l"/>
            <a:r>
              <a:rPr lang="en-US" dirty="0" smtClean="0"/>
              <a:t>	</a:t>
            </a:r>
          </a:p>
          <a:p>
            <a:endParaRPr lang="en-US" dirty="0"/>
          </a:p>
        </p:txBody>
      </p:sp>
      <p:pic>
        <p:nvPicPr>
          <p:cNvPr id="4" name="Picture 3" descr="C:\Users\Staff\Desktop\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057400"/>
            <a:ext cx="1095548" cy="1011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200400"/>
          <a:ext cx="9144000" cy="37490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229100"/>
                <a:gridCol w="4914900"/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                 Course 		</a:t>
                      </a:r>
                      <a:endParaRPr lang="en-US" sz="2400" b="1" dirty="0" smtClean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Ancillary chemistry-II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Course code 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17UCHA21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Topic	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proteins</a:t>
                      </a:r>
                    </a:p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Staff name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M.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Mariyam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Beevi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Staff code 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TNMK021SFT91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PEPTIDES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, POLYPEPTIDES AND PROTEINS</a:t>
            </a:r>
            <a:r>
              <a:rPr lang="en-IN" sz="2400" dirty="0"/>
              <a:t/>
            </a:r>
            <a:br>
              <a:rPr lang="en-IN" sz="2400" dirty="0"/>
            </a:b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Two or more amino acids are combined to form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peptides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For example, two amino acids are combined to form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dipeptide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three amino acids are combined to form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tripeptide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and so on.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Peptides that contain more than 10 amino acids with molecular weight below 10,000 are called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polypeptides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Peptides that contain more than 100 amino acids with molecular weight above 10,000 are called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proteins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  </a:t>
            </a:r>
            <a:endParaRPr lang="en-IN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Examples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                     	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Carnosine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Dipeptide</a:t>
            </a:r>
            <a:endParaRPr lang="en-IN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Oxytoxin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Nonapeptide</a:t>
            </a:r>
            <a:endParaRPr lang="en-IN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Haemoglobin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	-	Protein </a:t>
            </a:r>
            <a:endParaRPr lang="en-IN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IN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PROTEINS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    	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Complex organic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nitrogeneous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substance present in all living cells are called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Proteins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Haemoglobin, Enzymes and hormones are proteins.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Generally proteins are polymers of α-amino acids.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amino acids in peptide, polypeptide and proteins are linked together through peptide </a:t>
            </a:r>
            <a:r>
              <a:rPr lang="en-US" dirty="0" smtClean="0"/>
              <a:t>(-CO-NH-) bonds.</a:t>
            </a:r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Classification of proteins</a:t>
            </a:r>
            <a:r>
              <a:rPr lang="en-US" sz="2400" dirty="0"/>
              <a:t>: 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/>
          </a:bodyPr>
          <a:lstStyle/>
          <a:p>
            <a:r>
              <a:rPr lang="en-US" dirty="0" smtClean="0"/>
              <a:t>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Proteins are classified on the basis of two.  They are,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i="1" u="sng" dirty="0">
                <a:latin typeface="Times New Roman" pitchFamily="18" charset="0"/>
                <a:cs typeface="Times New Roman" pitchFamily="18" charset="0"/>
              </a:rPr>
              <a:t>1.  Classification based on shape and solubility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On the basis of shape and solubility, proteins are classified into two types.  They are,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a).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Fibrous proteins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      Fibrous proteins are thread like shape and insoluble in water.  Examples, 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Keratin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skin, hair and nails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Collagen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 tendons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Myosin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 muscle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Fibroin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 silk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b).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Globular proteins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 Globular proteins are spherical like shape and soluble in water.  Examples,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Enzymes, hormones,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haemoglobin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 albumin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400" dirty="0"/>
              <a:t> </a:t>
            </a:r>
            <a:r>
              <a:rPr lang="en-IN" sz="2400" dirty="0"/>
              <a:t/>
            </a:r>
            <a:br>
              <a:rPr lang="en-IN" sz="2400" dirty="0"/>
            </a:br>
            <a:r>
              <a:rPr lang="en-US" sz="2400" b="1" i="1" u="sng" dirty="0">
                <a:latin typeface="Times New Roman" pitchFamily="18" charset="0"/>
                <a:cs typeface="Times New Roman" pitchFamily="18" charset="0"/>
              </a:rPr>
              <a:t>2.  Classification based on the chemical </a:t>
            </a:r>
            <a:r>
              <a:rPr lang="en-US" sz="2400" b="1" i="1" u="sng" dirty="0" smtClean="0">
                <a:latin typeface="Times New Roman" pitchFamily="18" charset="0"/>
                <a:cs typeface="Times New Roman" pitchFamily="18" charset="0"/>
              </a:rPr>
              <a:t>composition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2400" dirty="0"/>
              <a:t/>
            </a:r>
            <a:br>
              <a:rPr lang="en-IN" sz="2400" dirty="0"/>
            </a:b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On the basis of chemical composition, proteins are classified into two types.  They are,</a:t>
            </a:r>
            <a:endParaRPr lang="en-IN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a).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 u="sng" dirty="0">
                <a:latin typeface="Times New Roman" pitchFamily="18" charset="0"/>
                <a:cs typeface="Times New Roman" pitchFamily="18" charset="0"/>
              </a:rPr>
              <a:t>Simple proteins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:       On hydrolysis the proteins which give amino acids only are called simple  protein.  Examples, </a:t>
            </a:r>
            <a:endParaRPr lang="en-IN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erum albumin, egg albumin, Keratin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skin, hair and nails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, Collagen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in tendons,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Fibroin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in silk.</a:t>
            </a:r>
            <a:endParaRPr lang="en-IN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b).  Conjugated proteins: 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On hydrolysis the proteins which give amino acids and non-protein are called conjugated  protein.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The non-protein part of the conjugated protein is known as prosthetic group.  Depending upon the nature of prosthetic group, conjugated proteins are further divided into 4 groups.</a:t>
            </a:r>
            <a:endParaRPr lang="en-IN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    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3178717"/>
          <a:ext cx="9144000" cy="3708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531004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Type of conjugated Proteins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Prosthetic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group</a:t>
                      </a:r>
                      <a:endParaRPr lang="en-IN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Examples</a:t>
                      </a:r>
                      <a:endParaRPr lang="en-IN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021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Times New Roman"/>
                          <a:ea typeface="Times New Roman"/>
                        </a:rPr>
                        <a:t>Glycoproteins</a:t>
                      </a:r>
                      <a:endParaRPr lang="en-IN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Carbohydrate </a:t>
                      </a:r>
                      <a:endParaRPr lang="en-IN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28800" indent="-1600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marL="1828800" indent="-1600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Times New Roman"/>
                          <a:ea typeface="Times New Roman"/>
                        </a:rPr>
                        <a:t>Mucin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in saliva</a:t>
                      </a:r>
                      <a:endParaRPr lang="en-IN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9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Lipoproteins</a:t>
                      </a:r>
                      <a:endParaRPr lang="en-IN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Fat</a:t>
                      </a:r>
                      <a:endParaRPr lang="en-IN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Lipoproteins 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of blood serum</a:t>
                      </a:r>
                      <a:endParaRPr lang="en-IN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9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Nucleoproteins</a:t>
                      </a:r>
                      <a:endParaRPr lang="en-IN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Nucleic 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acid</a:t>
                      </a:r>
                      <a:endParaRPr lang="en-IN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Times New Roman"/>
                          <a:ea typeface="Times New Roman"/>
                        </a:rPr>
                        <a:t>Ribosomes</a:t>
                      </a:r>
                      <a:endParaRPr lang="en-IN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78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Times New Roman"/>
                          <a:ea typeface="Times New Roman"/>
                        </a:rPr>
                        <a:t>Metalloproteins</a:t>
                      </a:r>
                      <a:endParaRPr lang="en-IN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Metal</a:t>
                      </a:r>
                      <a:endParaRPr lang="en-IN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Chlorophyll 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– Magnesium in plants,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Haemoglobin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– Iron in blood</a:t>
                      </a:r>
                      <a:endParaRPr lang="en-IN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9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Times New Roman"/>
                          <a:ea typeface="Times New Roman"/>
                        </a:rPr>
                        <a:t>Phosphoproteins</a:t>
                      </a:r>
                      <a:endParaRPr lang="en-IN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Phosphoric 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acid</a:t>
                      </a:r>
                      <a:endParaRPr lang="en-IN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Times New Roman"/>
                          <a:ea typeface="Times New Roman"/>
                        </a:rPr>
                        <a:t>Caesin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in milk</a:t>
                      </a:r>
                      <a:endParaRPr lang="en-IN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400" u="sng" dirty="0" smtClean="0"/>
              <a:t/>
            </a:r>
            <a:br>
              <a:rPr lang="en-US" sz="2400" u="sng" dirty="0" smtClean="0"/>
            </a:br>
            <a:r>
              <a:rPr lang="en-US" sz="2700" u="sng" dirty="0" smtClean="0">
                <a:latin typeface="Times New Roman" pitchFamily="18" charset="0"/>
                <a:cs typeface="Times New Roman" pitchFamily="18" charset="0"/>
              </a:rPr>
              <a:t>Biological </a:t>
            </a:r>
            <a:r>
              <a:rPr lang="en-US" sz="2700" u="sng" dirty="0">
                <a:latin typeface="Times New Roman" pitchFamily="18" charset="0"/>
                <a:cs typeface="Times New Roman" pitchFamily="18" charset="0"/>
              </a:rPr>
              <a:t>activities of proteins</a:t>
            </a:r>
            <a:r>
              <a:rPr lang="en-IN" sz="2400" dirty="0"/>
              <a:t/>
            </a:r>
            <a:br>
              <a:rPr lang="en-IN" sz="2400" dirty="0"/>
            </a:b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692696"/>
          <a:ext cx="9144000" cy="6165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197"/>
                <a:gridCol w="3539811"/>
                <a:gridCol w="4499992"/>
              </a:tblGrid>
              <a:tr h="4403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Serial no.</a:t>
                      </a: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Name of proteins</a:t>
                      </a: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Biological activities</a:t>
                      </a: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03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  <a:endParaRPr lang="en-IN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Interferon </a:t>
                      </a: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Effective against virus diseases</a:t>
                      </a: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03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  <a:endParaRPr lang="en-IN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Endorphin  </a:t>
                      </a: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Found in brain and involved in the suppression of body pain</a:t>
                      </a: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03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  <a:endParaRPr lang="en-IN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Insulin </a:t>
                      </a: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Control the sugar level in blood</a:t>
                      </a: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03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</a:t>
                      </a:r>
                      <a:endParaRPr lang="en-IN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Thyroxine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Control the carbohydrate metabolism</a:t>
                      </a: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03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</a:t>
                      </a:r>
                      <a:endParaRPr lang="en-IN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Thrombin &amp; Fibrinogen </a:t>
                      </a: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Involved in blood clotting</a:t>
                      </a: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03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</a:t>
                      </a:r>
                      <a:endParaRPr lang="en-IN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Haemoglobin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Transport oxygen from lungs to muscle</a:t>
                      </a: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03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</a:t>
                      </a:r>
                      <a:endParaRPr lang="en-IN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Myoglobin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Transport oxygen from muscle to cell</a:t>
                      </a: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03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</a:t>
                      </a:r>
                      <a:endParaRPr lang="en-IN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Immunoglobulin </a:t>
                      </a: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Give resistance power to the body against diseases</a:t>
                      </a: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03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</a:t>
                      </a:r>
                      <a:endParaRPr lang="en-IN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Collagen  </a:t>
                      </a: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Gives high tensile strength to skin and bone</a:t>
                      </a: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03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</a:t>
                      </a:r>
                      <a:endParaRPr lang="en-IN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Myosin &amp;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Actin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Muscle contraction by the sliding motion</a:t>
                      </a: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03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</a:t>
                      </a:r>
                      <a:endParaRPr lang="en-IN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Nucleoproteins </a:t>
                      </a: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Carrier of genetic information</a:t>
                      </a: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03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12.</a:t>
                      </a: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Rhodopsin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Responsible for vision </a:t>
                      </a: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03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13.</a:t>
                      </a: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Vasopressin </a:t>
                      </a: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Control the blood pressure </a:t>
                      </a:r>
                      <a:endParaRPr lang="en-IN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437</Words>
  <Application>Microsoft Office PowerPoint</Application>
  <PresentationFormat>On-screen Show (4:3)</PresentationFormat>
  <Paragraphs>127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HAJEE KARUTHA ROWTHER HOWDIA COLLEGE (Autonomous) Uthamapalayam   </vt:lpstr>
      <vt:lpstr> PEPTIDES, POLYPEPTIDES AND PROTEINS </vt:lpstr>
      <vt:lpstr>PROTEINS </vt:lpstr>
      <vt:lpstr>Classification of proteins: </vt:lpstr>
      <vt:lpstr>  2.  Classification based on the chemical composition   </vt:lpstr>
      <vt:lpstr> Biological activities of proteins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HAJEE KARUTHA ROWTHER HOWDIA COLLEGE (Autonomous) Uthamapalayam   </dc:title>
  <dc:creator>Staff</dc:creator>
  <cp:lastModifiedBy>Staff</cp:lastModifiedBy>
  <cp:revision>2</cp:revision>
  <dcterms:created xsi:type="dcterms:W3CDTF">2006-08-16T00:00:00Z</dcterms:created>
  <dcterms:modified xsi:type="dcterms:W3CDTF">2021-01-29T04:35:39Z</dcterms:modified>
</cp:coreProperties>
</file>