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4B595-65B4-4F1A-821E-C366959D8668}" type="datetimeFigureOut">
              <a:rPr lang="en-US" smtClean="0"/>
              <a:t>26-Jan-21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18DF1-A685-4A3E-9E78-80984AC856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5C69D-7D7C-4800-BC18-96228C5F93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4874-7740-4EDA-9743-3CFC774E0337}" type="datetimeFigureOut">
              <a:rPr lang="en-US" smtClean="0"/>
              <a:t>26-Jan-21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15DD-C99F-49F3-8838-9F9BABC6B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4874-7740-4EDA-9743-3CFC774E0337}" type="datetimeFigureOut">
              <a:rPr lang="en-US" smtClean="0"/>
              <a:t>26-Jan-21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15DD-C99F-49F3-8838-9F9BABC6B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4874-7740-4EDA-9743-3CFC774E0337}" type="datetimeFigureOut">
              <a:rPr lang="en-US" smtClean="0"/>
              <a:t>26-Jan-21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15DD-C99F-49F3-8838-9F9BABC6B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4874-7740-4EDA-9743-3CFC774E0337}" type="datetimeFigureOut">
              <a:rPr lang="en-US" smtClean="0"/>
              <a:t>26-Jan-21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15DD-C99F-49F3-8838-9F9BABC6B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4874-7740-4EDA-9743-3CFC774E0337}" type="datetimeFigureOut">
              <a:rPr lang="en-US" smtClean="0"/>
              <a:t>26-Jan-21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15DD-C99F-49F3-8838-9F9BABC6B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4874-7740-4EDA-9743-3CFC774E0337}" type="datetimeFigureOut">
              <a:rPr lang="en-US" smtClean="0"/>
              <a:t>26-Jan-21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15DD-C99F-49F3-8838-9F9BABC6B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4874-7740-4EDA-9743-3CFC774E0337}" type="datetimeFigureOut">
              <a:rPr lang="en-US" smtClean="0"/>
              <a:t>26-Jan-21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15DD-C99F-49F3-8838-9F9BABC6B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4874-7740-4EDA-9743-3CFC774E0337}" type="datetimeFigureOut">
              <a:rPr lang="en-US" smtClean="0"/>
              <a:t>26-Jan-21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15DD-C99F-49F3-8838-9F9BABC6B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4874-7740-4EDA-9743-3CFC774E0337}" type="datetimeFigureOut">
              <a:rPr lang="en-US" smtClean="0"/>
              <a:t>26-Jan-21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15DD-C99F-49F3-8838-9F9BABC6B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4874-7740-4EDA-9743-3CFC774E0337}" type="datetimeFigureOut">
              <a:rPr lang="en-US" smtClean="0"/>
              <a:t>26-Jan-21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15DD-C99F-49F3-8838-9F9BABC6B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4874-7740-4EDA-9743-3CFC774E0337}" type="datetimeFigureOut">
              <a:rPr lang="en-US" smtClean="0"/>
              <a:t>26-Jan-21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15DD-C99F-49F3-8838-9F9BABC6B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44874-7740-4EDA-9743-3CFC774E0337}" type="datetimeFigureOut">
              <a:rPr lang="en-US" smtClean="0"/>
              <a:t>26-Jan-21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A15DD-C99F-49F3-8838-9F9BABC6B2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447799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800" b="1" dirty="0" smtClean="0">
                <a:latin typeface="Bodoni MT" pitchFamily="18" charset="0"/>
              </a:rPr>
              <a:t/>
            </a:r>
            <a:br>
              <a:rPr lang="en-US" sz="2800" b="1" dirty="0" smtClean="0">
                <a:latin typeface="Bodoni MT" pitchFamily="18" charset="0"/>
              </a:rPr>
            </a:br>
            <a:r>
              <a:rPr lang="en-US" sz="2800" b="1" dirty="0" smtClean="0">
                <a:latin typeface="Bodoni MT" pitchFamily="18" charset="0"/>
              </a:rPr>
              <a:t/>
            </a:r>
            <a:br>
              <a:rPr lang="en-US" sz="2800" b="1" dirty="0" smtClean="0">
                <a:latin typeface="Bodoni MT" pitchFamily="18" charset="0"/>
              </a:rPr>
            </a:br>
            <a:r>
              <a:rPr lang="en-US" sz="2800" b="1" dirty="0" smtClean="0">
                <a:latin typeface="Bodoni MT" pitchFamily="18" charset="0"/>
              </a:rPr>
              <a:t>HAJEE </a:t>
            </a:r>
            <a:r>
              <a:rPr lang="en-US" sz="2800" b="1" dirty="0">
                <a:latin typeface="Bodoni MT" pitchFamily="18" charset="0"/>
              </a:rPr>
              <a:t>KARUTHA ROWTHER HOWDIA COLLEGE (Autonomous)</a:t>
            </a:r>
            <a:r>
              <a:rPr lang="en-US" sz="2800" dirty="0">
                <a:latin typeface="Bodoni MT" pitchFamily="18" charset="0"/>
              </a:rPr>
              <a:t/>
            </a:r>
            <a:br>
              <a:rPr lang="en-US" sz="2800" dirty="0">
                <a:latin typeface="Bodoni MT" pitchFamily="18" charset="0"/>
              </a:rPr>
            </a:br>
            <a:r>
              <a:rPr lang="en-US" sz="2800" b="1" dirty="0" err="1">
                <a:latin typeface="Bodoni MT" pitchFamily="18" charset="0"/>
              </a:rPr>
              <a:t>Uthamapalayam</a:t>
            </a:r>
            <a:r>
              <a:rPr lang="en-US" sz="2800" b="1" dirty="0">
                <a:latin typeface="Bodoni MT" pitchFamily="18" charset="0"/>
              </a:rPr>
              <a:t> </a:t>
            </a:r>
            <a:r>
              <a:rPr lang="en-US" sz="2800" b="1" dirty="0" smtClean="0">
                <a:latin typeface="Bodoni MT" pitchFamily="18" charset="0"/>
              </a:rPr>
              <a:t/>
            </a:r>
            <a:br>
              <a:rPr lang="en-US" sz="2800" b="1" dirty="0" smtClean="0">
                <a:latin typeface="Bodoni MT" pitchFamily="18" charset="0"/>
              </a:rPr>
            </a:br>
            <a:r>
              <a:rPr lang="en-US" sz="2800" dirty="0">
                <a:latin typeface="Bodoni MT" pitchFamily="18" charset="0"/>
              </a:rPr>
              <a:t/>
            </a:r>
            <a:br>
              <a:rPr lang="en-US" sz="2800" dirty="0">
                <a:latin typeface="Bodoni MT" pitchFamily="18" charset="0"/>
              </a:rPr>
            </a:br>
            <a:endParaRPr lang="en-US" sz="2800" dirty="0">
              <a:latin typeface="Bodoni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algn="l"/>
            <a:r>
              <a:rPr lang="en-US" dirty="0" smtClean="0"/>
              <a:t>	</a:t>
            </a:r>
          </a:p>
          <a:p>
            <a:endParaRPr lang="en-US" dirty="0"/>
          </a:p>
        </p:txBody>
      </p:sp>
      <p:pic>
        <p:nvPicPr>
          <p:cNvPr id="4" name="Picture 3" descr="C:\Users\Staff\Desktop\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057400"/>
            <a:ext cx="1095548" cy="1011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3200400"/>
          <a:ext cx="9144000" cy="36576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229100"/>
                <a:gridCol w="4914900"/>
              </a:tblGrid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                Course 		</a:t>
                      </a:r>
                      <a:endParaRPr lang="en-US" sz="2400" b="1" dirty="0" smtClean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Ancillary </a:t>
                      </a:r>
                      <a:r>
                        <a:rPr lang="en-US" sz="2400" dirty="0" smtClean="0"/>
                        <a:t>chemistry-IV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Course code 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17UCHA41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Topic	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Buffer &amp; its types 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Staff name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M. </a:t>
                      </a:r>
                      <a:r>
                        <a:rPr lang="en-US" sz="2400" dirty="0" err="1" smtClean="0"/>
                        <a:t>Rekha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Staff code 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TNMK021SFT73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/>
              <a:t>Addition of </a:t>
            </a:r>
            <a:r>
              <a:rPr lang="en-US" b="1" dirty="0" err="1"/>
              <a:t>NaOH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	When </a:t>
            </a:r>
            <a:r>
              <a:rPr lang="en-US" dirty="0">
                <a:solidFill>
                  <a:schemeClr val="tx1"/>
                </a:solidFill>
              </a:rPr>
              <a:t>add </a:t>
            </a:r>
            <a:r>
              <a:rPr lang="en-US" dirty="0" err="1">
                <a:solidFill>
                  <a:schemeClr val="tx1"/>
                </a:solidFill>
              </a:rPr>
              <a:t>NaOH</a:t>
            </a:r>
            <a:r>
              <a:rPr lang="en-US" dirty="0">
                <a:solidFill>
                  <a:schemeClr val="tx1"/>
                </a:solidFill>
              </a:rPr>
              <a:t> to this buffer solution, OH</a:t>
            </a:r>
            <a:r>
              <a:rPr lang="en-US" baseline="30000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 ion combined with H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 ion to give H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O. 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	So </a:t>
            </a:r>
            <a:r>
              <a:rPr lang="en-US" dirty="0">
                <a:solidFill>
                  <a:schemeClr val="tx1"/>
                </a:solidFill>
              </a:rPr>
              <a:t>the equilibrium (1) is shift towards forward reaction and produce more amount of H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 ion until all the OH</a:t>
            </a:r>
            <a:r>
              <a:rPr lang="en-US" baseline="30000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 is neutralized. 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smtClean="0">
                <a:solidFill>
                  <a:schemeClr val="tx1"/>
                </a:solidFill>
              </a:rPr>
              <a:t>	So </a:t>
            </a:r>
            <a:r>
              <a:rPr lang="en-US" dirty="0">
                <a:solidFill>
                  <a:schemeClr val="tx1"/>
                </a:solidFill>
              </a:rPr>
              <a:t>the pH is </a:t>
            </a:r>
            <a:r>
              <a:rPr lang="en-US" dirty="0" err="1" smtClean="0">
                <a:solidFill>
                  <a:schemeClr val="tx1"/>
                </a:solidFill>
              </a:rPr>
              <a:t>restored.But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the concentration of CH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COOH is decreased, so the pH is increased by small amount.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6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Reference books: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lvl="0"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Principles of physical chemistry: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Sharma,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Pathania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(revised edition,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Vishal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pub.,2010)</a:t>
            </a:r>
          </a:p>
          <a:p>
            <a:pPr lvl="0"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/>
              <a:t>Buffer solution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5410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buffer solution is one which resists change in its pH on addition of small amount of acid (or) base”.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main types of buffer solutions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</a:t>
            </a:r>
          </a:p>
          <a:p>
            <a:pPr algn="just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1" dirty="0">
                <a:solidFill>
                  <a:srgbClr val="00B0F0"/>
                </a:solidFill>
              </a:rPr>
              <a:t>Acidic buffer	</a:t>
            </a:r>
            <a:r>
              <a:rPr lang="en-US" b="1" dirty="0" smtClean="0">
                <a:solidFill>
                  <a:srgbClr val="00B0F0"/>
                </a:solidFill>
              </a:rPr>
              <a:t>Basic </a:t>
            </a:r>
            <a:r>
              <a:rPr lang="en-US" b="1" dirty="0">
                <a:solidFill>
                  <a:srgbClr val="00B0F0"/>
                </a:solidFill>
              </a:rPr>
              <a:t>buffer</a:t>
            </a:r>
          </a:p>
          <a:p>
            <a:pPr algn="just"/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Acid </a:t>
            </a:r>
            <a:r>
              <a:rPr lang="en-US" b="1" dirty="0"/>
              <a:t>buffer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weak acid together with a salt of the same acid with a strong base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Ex.,          Weak acid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COOH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Salt of same acid with a strong base is	-  CH</a:t>
            </a:r>
            <a:r>
              <a:rPr lang="en-US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COONa 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CH</a:t>
            </a:r>
            <a:r>
              <a:rPr lang="en-US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COOH       CH</a:t>
            </a:r>
            <a:r>
              <a:rPr lang="en-US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COO</a:t>
            </a:r>
            <a:r>
              <a:rPr lang="en-US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+   H</a:t>
            </a:r>
            <a:r>
              <a:rPr lang="en-US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CH</a:t>
            </a:r>
            <a:r>
              <a:rPr lang="en-US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COONa  →  CH</a:t>
            </a:r>
            <a:r>
              <a:rPr lang="en-US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COO</a:t>
            </a:r>
            <a:r>
              <a:rPr lang="en-US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+  Na</a:t>
            </a:r>
            <a:r>
              <a:rPr lang="en-US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above equation CH</a:t>
            </a:r>
            <a:r>
              <a:rPr lang="en-US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COO</a:t>
            </a:r>
            <a:r>
              <a:rPr lang="en-US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a common ion, which suppress the dissociation of CH</a:t>
            </a:r>
            <a:r>
              <a:rPr lang="en-US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COOH called common ion effect.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effect reduces the concentration of H</a:t>
            </a:r>
            <a:r>
              <a:rPr lang="en-US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 0.1 M CH</a:t>
            </a:r>
            <a:r>
              <a:rPr lang="en-US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COOH is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2.87</a:t>
            </a: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But pH of 0.1 M CH</a:t>
            </a:r>
            <a:r>
              <a:rPr lang="en-US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COOH  +  0.1 M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COONa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(acid buffer) is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4.74</a:t>
            </a: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Basic </a:t>
            </a:r>
            <a:r>
              <a:rPr lang="en-US" b="1" dirty="0"/>
              <a:t>buffer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92500"/>
          </a:bodyPr>
          <a:lstStyle/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weak base together with a salt of the same base with a strong acid.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         Weak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base    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NH</a:t>
            </a:r>
            <a:r>
              <a:rPr lang="en-US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OH 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ammonium hydroxide)	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Salt of same base with a strong acid is     -  NH</a:t>
            </a:r>
            <a:r>
              <a:rPr lang="en-US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(ammonium chloride)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NH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OH       </a:t>
            </a:r>
            <a:r>
              <a:rPr lang="en-US" dirty="0">
                <a:solidFill>
                  <a:schemeClr val="tx1"/>
                </a:solidFill>
              </a:rPr>
              <a:t>NH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   +   </a:t>
            </a:r>
            <a:r>
              <a:rPr lang="en-US" dirty="0" smtClean="0">
                <a:solidFill>
                  <a:schemeClr val="tx1"/>
                </a:solidFill>
              </a:rPr>
              <a:t>OH</a:t>
            </a:r>
            <a:r>
              <a:rPr lang="en-US" baseline="30000" dirty="0" smtClean="0">
                <a:solidFill>
                  <a:schemeClr val="tx1"/>
                </a:solidFill>
              </a:rPr>
              <a:t>-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NH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Cl  </a:t>
            </a:r>
            <a:r>
              <a:rPr lang="en-US" dirty="0">
                <a:solidFill>
                  <a:schemeClr val="tx1"/>
                </a:solidFill>
              </a:rPr>
              <a:t>→  NH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     +  </a:t>
            </a:r>
            <a:r>
              <a:rPr lang="en-US" dirty="0" err="1" smtClean="0">
                <a:solidFill>
                  <a:schemeClr val="tx1"/>
                </a:solidFill>
              </a:rPr>
              <a:t>Cl</a:t>
            </a:r>
            <a:r>
              <a:rPr lang="en-US" baseline="30000" dirty="0" smtClean="0">
                <a:solidFill>
                  <a:schemeClr val="tx1"/>
                </a:solidFill>
              </a:rPr>
              <a:t>-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above equation NH</a:t>
            </a:r>
            <a:r>
              <a:rPr lang="en-US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a common ion, which suppress the dissociation of NH</a:t>
            </a:r>
            <a:r>
              <a:rPr lang="en-US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OH called common ion effect.</a:t>
            </a:r>
          </a:p>
          <a:p>
            <a:pPr algn="just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1219201"/>
            <a:ext cx="315191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Buffer action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7" name="Picture 3" descr="C:\Users\User\Desktop\buffer-ac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/>
              <a:t>Addition of </a:t>
            </a:r>
            <a:r>
              <a:rPr lang="en-US" b="1" dirty="0" err="1"/>
              <a:t>HCl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pH of the CH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COOH  + CH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COONa (acidic buffer) is 4.74</a:t>
            </a: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Addition </a:t>
            </a:r>
            <a:r>
              <a:rPr lang="en-US" dirty="0">
                <a:solidFill>
                  <a:schemeClr val="tx1"/>
                </a:solidFill>
              </a:rPr>
              <a:t>of </a:t>
            </a:r>
            <a:r>
              <a:rPr lang="en-US" dirty="0" err="1">
                <a:solidFill>
                  <a:schemeClr val="tx1"/>
                </a:solidFill>
              </a:rPr>
              <a:t>HCl</a:t>
            </a:r>
            <a:r>
              <a:rPr lang="en-US" dirty="0">
                <a:solidFill>
                  <a:schemeClr val="tx1"/>
                </a:solidFill>
              </a:rPr>
              <a:t> increases the concentration of H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. So we expect pH is decreased rapidly. 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	But </a:t>
            </a:r>
            <a:r>
              <a:rPr lang="en-US" dirty="0">
                <a:solidFill>
                  <a:schemeClr val="tx1"/>
                </a:solidFill>
              </a:rPr>
              <a:t>the excess H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 ion is counteracted with CH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COO</a:t>
            </a:r>
            <a:r>
              <a:rPr lang="en-US" baseline="30000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. So the pH is virtually unchanged.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	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3600" dirty="0" smtClean="0">
                <a:solidFill>
                  <a:schemeClr val="tx1"/>
                </a:solidFill>
              </a:rPr>
              <a:t>For the encountered reaction, concentration of CH</a:t>
            </a:r>
            <a:r>
              <a:rPr lang="en-US" sz="3600" baseline="-25000" dirty="0" smtClean="0">
                <a:solidFill>
                  <a:schemeClr val="tx1"/>
                </a:solidFill>
              </a:rPr>
              <a:t>3</a:t>
            </a:r>
            <a:r>
              <a:rPr lang="en-US" sz="3600" dirty="0" smtClean="0">
                <a:solidFill>
                  <a:schemeClr val="tx1"/>
                </a:solidFill>
              </a:rPr>
              <a:t>COOH is increased. </a:t>
            </a:r>
          </a:p>
          <a:p>
            <a:pPr algn="just"/>
            <a:endParaRPr lang="en-US" sz="3600" dirty="0" smtClean="0">
              <a:solidFill>
                <a:schemeClr val="tx1"/>
              </a:solidFill>
            </a:endParaRPr>
          </a:p>
          <a:p>
            <a:pPr algn="just"/>
            <a:r>
              <a:rPr lang="en-US" sz="3600" dirty="0">
                <a:solidFill>
                  <a:schemeClr val="tx1"/>
                </a:solidFill>
              </a:rPr>
              <a:t>	</a:t>
            </a:r>
            <a:r>
              <a:rPr lang="en-US" sz="3600" dirty="0" smtClean="0">
                <a:solidFill>
                  <a:schemeClr val="tx1"/>
                </a:solidFill>
              </a:rPr>
              <a:t>So the equilibrium (1) shifts slightly to the forward reaction. So [H</a:t>
            </a:r>
            <a:r>
              <a:rPr lang="en-US" sz="3600" baseline="30000" dirty="0" smtClean="0">
                <a:solidFill>
                  <a:schemeClr val="tx1"/>
                </a:solidFill>
              </a:rPr>
              <a:t>+</a:t>
            </a:r>
            <a:r>
              <a:rPr lang="en-US" sz="3600" dirty="0" smtClean="0">
                <a:solidFill>
                  <a:schemeClr val="tx1"/>
                </a:solidFill>
              </a:rPr>
              <a:t>] ion is increased. </a:t>
            </a:r>
          </a:p>
          <a:p>
            <a:pPr algn="just"/>
            <a:endParaRPr lang="en-US" sz="3600" dirty="0" smtClean="0">
              <a:solidFill>
                <a:schemeClr val="tx1"/>
              </a:solidFill>
            </a:endParaRPr>
          </a:p>
          <a:p>
            <a:pPr algn="just"/>
            <a:r>
              <a:rPr lang="en-US" sz="3600" dirty="0">
                <a:solidFill>
                  <a:schemeClr val="tx1"/>
                </a:solidFill>
              </a:rPr>
              <a:t>	</a:t>
            </a:r>
            <a:r>
              <a:rPr lang="en-US" sz="3600" dirty="0" smtClean="0">
                <a:solidFill>
                  <a:schemeClr val="tx1"/>
                </a:solidFill>
              </a:rPr>
              <a:t>Due to this reason pH of  CH</a:t>
            </a:r>
            <a:r>
              <a:rPr lang="en-US" sz="3600" baseline="-25000" dirty="0" smtClean="0">
                <a:solidFill>
                  <a:schemeClr val="tx1"/>
                </a:solidFill>
              </a:rPr>
              <a:t>3</a:t>
            </a:r>
            <a:r>
              <a:rPr lang="en-US" sz="3600" dirty="0" smtClean="0">
                <a:solidFill>
                  <a:schemeClr val="tx1"/>
                </a:solidFill>
              </a:rPr>
              <a:t>COOH  + CH</a:t>
            </a:r>
            <a:r>
              <a:rPr lang="en-US" sz="3600" baseline="-25000" dirty="0" smtClean="0">
                <a:solidFill>
                  <a:schemeClr val="tx1"/>
                </a:solidFill>
              </a:rPr>
              <a:t>3</a:t>
            </a:r>
            <a:r>
              <a:rPr lang="en-US" sz="3600" dirty="0" smtClean="0">
                <a:solidFill>
                  <a:schemeClr val="tx1"/>
                </a:solidFill>
              </a:rPr>
              <a:t>COONa is decreased to about 4.74 → 4.66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57</Words>
  <Application>Microsoft Office PowerPoint</Application>
  <PresentationFormat>On-screen Show (4:3)</PresentationFormat>
  <Paragraphs>80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HAJEE KARUTHA ROWTHER HOWDIA COLLEGE (Autonomous) Uthamapalayam   </vt:lpstr>
      <vt:lpstr>Buffer solution </vt:lpstr>
      <vt:lpstr> Acid buffer </vt:lpstr>
      <vt:lpstr>Slide 4</vt:lpstr>
      <vt:lpstr> Basic buffer </vt:lpstr>
      <vt:lpstr>Slide 6</vt:lpstr>
      <vt:lpstr>Buffer action</vt:lpstr>
      <vt:lpstr>Addition of HCl </vt:lpstr>
      <vt:lpstr>Slide 9</vt:lpstr>
      <vt:lpstr>Addition of NaOH </vt:lpstr>
      <vt:lpstr>Reference books: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HAJEE KARUTHA ROWTHER HOWDIA COLLEGE (Autonomous) Uthamapalayam   </dc:title>
  <dc:creator>User</dc:creator>
  <cp:lastModifiedBy>User</cp:lastModifiedBy>
  <cp:revision>12</cp:revision>
  <dcterms:created xsi:type="dcterms:W3CDTF">2021-01-26T16:08:57Z</dcterms:created>
  <dcterms:modified xsi:type="dcterms:W3CDTF">2021-01-26T16:59:31Z</dcterms:modified>
</cp:coreProperties>
</file>