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243885"/>
          </a:xfrm>
        </p:spPr>
        <p:txBody>
          <a:bodyPr/>
          <a:lstStyle/>
          <a:p>
            <a:r>
              <a:rPr lang="en-US" sz="4000" dirty="0" smtClean="0"/>
              <a:t>HAJEE KARUTHA ROWTHER HOWDIA COLLEGE (Autonomous)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691685"/>
            <a:ext cx="8825658" cy="29471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PG AND RESEARCH DEPARTMENTOF COMMERCE</a:t>
            </a:r>
          </a:p>
          <a:p>
            <a:pPr algn="ctr"/>
            <a:r>
              <a:rPr lang="en-US" dirty="0" smtClean="0"/>
              <a:t>E RESOURCES</a:t>
            </a:r>
          </a:p>
          <a:p>
            <a:pPr algn="ctr"/>
            <a:r>
              <a:rPr lang="en-US" dirty="0" smtClean="0"/>
              <a:t>TOPIC: ESSENTIAL ELEMENTS OF VALID CONTRACT</a:t>
            </a:r>
          </a:p>
          <a:p>
            <a:pPr algn="ctr"/>
            <a:r>
              <a:rPr lang="en-US" dirty="0" smtClean="0"/>
              <a:t>SUBJECT: BUSINESS LAW 1 (17UCRC34)</a:t>
            </a:r>
          </a:p>
          <a:p>
            <a:pPr algn="ctr"/>
            <a:endParaRPr lang="en-US"/>
          </a:p>
          <a:p>
            <a:pPr algn="ctr"/>
            <a:endParaRPr lang="en-US" dirty="0" smtClean="0"/>
          </a:p>
          <a:p>
            <a:pPr algn="r"/>
            <a:r>
              <a:rPr lang="en-US" dirty="0" smtClean="0"/>
              <a:t>K.RASOOL MYDEEN,</a:t>
            </a:r>
          </a:p>
          <a:p>
            <a:pPr algn="r"/>
            <a:r>
              <a:rPr lang="en-US" dirty="0" smtClean="0"/>
              <a:t>ASSISTANT PROFESSOR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28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320" y="165970"/>
            <a:ext cx="9404723" cy="864340"/>
          </a:xfrm>
        </p:spPr>
        <p:txBody>
          <a:bodyPr/>
          <a:lstStyle/>
          <a:p>
            <a:r>
              <a:rPr lang="en-IN" dirty="0"/>
              <a:t>Indian Contract Act, 1872</a:t>
            </a:r>
          </a:p>
        </p:txBody>
      </p:sp>
      <p:sp>
        <p:nvSpPr>
          <p:cNvPr id="5" name="Rectangle 4"/>
          <p:cNvSpPr/>
          <p:nvPr/>
        </p:nvSpPr>
        <p:spPr>
          <a:xfrm>
            <a:off x="92320" y="1399075"/>
            <a:ext cx="12099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The </a:t>
            </a:r>
            <a:r>
              <a:rPr lang="en-US" dirty="0"/>
              <a:t>Indian Contract Act came into force on 1st </a:t>
            </a:r>
            <a:r>
              <a:rPr lang="en-US" dirty="0" smtClean="0"/>
              <a:t>September 1872</a:t>
            </a:r>
            <a:r>
              <a:rPr lang="en-US" dirty="0"/>
              <a:t>. This act extends to the whole of India except the State </a:t>
            </a:r>
            <a:r>
              <a:rPr lang="en-US" dirty="0" smtClean="0"/>
              <a:t>of Jammu </a:t>
            </a:r>
            <a:r>
              <a:rPr lang="en-US" dirty="0"/>
              <a:t>and Kashmir. It contains the general provisions </a:t>
            </a:r>
            <a:r>
              <a:rPr lang="en-US" dirty="0" smtClean="0"/>
              <a:t>regarding object </a:t>
            </a:r>
            <a:r>
              <a:rPr lang="en-US" dirty="0"/>
              <a:t>is to provide justice to the parties entering into a contract.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92320" y="2489830"/>
            <a:ext cx="118979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Meaning and Definition of Contract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Section </a:t>
            </a:r>
            <a:r>
              <a:rPr lang="en-US" dirty="0"/>
              <a:t>2 (h) of the Act defines a contract as "an agreement</a:t>
            </a:r>
          </a:p>
          <a:p>
            <a:r>
              <a:rPr lang="en-US" dirty="0" smtClean="0"/>
              <a:t>     enforceable </a:t>
            </a:r>
            <a:r>
              <a:rPr lang="en-US" dirty="0"/>
              <a:t>by law</a:t>
            </a:r>
            <a:r>
              <a:rPr lang="en-US" dirty="0" smtClean="0"/>
              <a:t>".</a:t>
            </a:r>
          </a:p>
          <a:p>
            <a:endParaRPr lang="en-US" dirty="0"/>
          </a:p>
          <a:p>
            <a:r>
              <a:rPr lang="en-US" dirty="0" smtClean="0"/>
              <a:t>                    As </a:t>
            </a:r>
            <a:r>
              <a:rPr lang="en-US" dirty="0"/>
              <a:t>per this definition, there are three parts to a contract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                    (</a:t>
            </a:r>
            <a:r>
              <a:rPr lang="en-US" dirty="0"/>
              <a:t>a) There must be an agreement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                   (</a:t>
            </a:r>
            <a:r>
              <a:rPr lang="en-US" dirty="0"/>
              <a:t>b) The agreement must be enforceable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                   (</a:t>
            </a:r>
            <a:r>
              <a:rPr lang="en-US" dirty="0"/>
              <a:t>c) To be enforceable, there must be an obligation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Therefore, a contract has been rightly defined by </a:t>
            </a:r>
            <a:r>
              <a:rPr lang="en-US" dirty="0" err="1"/>
              <a:t>Salmond</a:t>
            </a:r>
            <a:endParaRPr lang="en-US" dirty="0"/>
          </a:p>
          <a:p>
            <a:r>
              <a:rPr lang="en-US" dirty="0"/>
              <a:t>as, "an agreement creating obligation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647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569" y="320830"/>
            <a:ext cx="73677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Essentials of a Valid Contract</a:t>
            </a:r>
            <a:endParaRPr lang="en-IN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63569" y="1379859"/>
            <a:ext cx="119296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Section </a:t>
            </a:r>
            <a:r>
              <a:rPr lang="en-US" dirty="0"/>
              <a:t>10 of the Act provides that, "all agreements </a:t>
            </a:r>
            <a:r>
              <a:rPr lang="en-US" dirty="0" smtClean="0"/>
              <a:t>all    contracts </a:t>
            </a:r>
            <a:r>
              <a:rPr lang="en-US" dirty="0"/>
              <a:t>if they are made by the free consent of the parties competent to contract for a lawful consideration and with a lawful object, and are not hereby expressly declared to be void".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618185" y="2393342"/>
            <a:ext cx="114750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Thus, the essentials of a valid contract are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OFFER </a:t>
            </a:r>
            <a:r>
              <a:rPr lang="en-US" dirty="0"/>
              <a:t>AND </a:t>
            </a:r>
            <a:r>
              <a:rPr lang="en-US" dirty="0" smtClean="0"/>
              <a:t>ACCEPTANCE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There must be identity of minds between the parties to a contract. Such identity of minds between the parties is known only when there is offer and acceptance. In other words, the offer</a:t>
            </a:r>
          </a:p>
          <a:p>
            <a:r>
              <a:rPr lang="en-US" dirty="0"/>
              <a:t>of one party must be accepted by the other in the same sense</a:t>
            </a:r>
          </a:p>
          <a:p>
            <a:r>
              <a:rPr lang="en-US" dirty="0"/>
              <a:t>It is known as consensus-ad-idem.</a:t>
            </a:r>
          </a:p>
          <a:p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18185" y="4766796"/>
            <a:ext cx="9070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offer is a proposal by one party to enter into </a:t>
            </a:r>
            <a:r>
              <a:rPr lang="en-US" dirty="0" smtClean="0"/>
              <a:t>an agreement </a:t>
            </a:r>
            <a:r>
              <a:rPr lang="en-US" dirty="0"/>
              <a:t>with another. The terms of the offer must be </a:t>
            </a:r>
            <a:r>
              <a:rPr lang="en-US" dirty="0" smtClean="0"/>
              <a:t>certain . It </a:t>
            </a:r>
            <a:r>
              <a:rPr lang="en-US" dirty="0"/>
              <a:t>should be accepted only by the person to whom it is made.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660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1298813"/>
            <a:ext cx="115781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acceptance must be absolute and unqualified. </a:t>
            </a:r>
            <a:r>
              <a:rPr lang="en-US" sz="2000" dirty="0" smtClean="0"/>
              <a:t>In </a:t>
            </a:r>
            <a:r>
              <a:rPr lang="en-US" sz="2000" dirty="0" err="1" smtClean="0"/>
              <a:t>otherwords</a:t>
            </a:r>
            <a:r>
              <a:rPr lang="en-US" sz="2000" dirty="0"/>
              <a:t>, the offer must be </a:t>
            </a:r>
            <a:endParaRPr lang="en-US" sz="2000" dirty="0" smtClean="0"/>
          </a:p>
          <a:p>
            <a:r>
              <a:rPr lang="en-US" sz="2000" dirty="0" smtClean="0"/>
              <a:t>accepted </a:t>
            </a:r>
            <a:r>
              <a:rPr lang="en-US" sz="2000" dirty="0"/>
              <a:t>according to the </a:t>
            </a:r>
            <a:r>
              <a:rPr lang="en-US" sz="2000" dirty="0" smtClean="0"/>
              <a:t>terms of </a:t>
            </a:r>
            <a:r>
              <a:rPr lang="en-US" sz="2000" dirty="0"/>
              <a:t>the offer. Otherwise, it will become a counter offer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smtClean="0"/>
              <a:t>example , A </a:t>
            </a:r>
            <a:r>
              <a:rPr lang="en-US" sz="2000" dirty="0"/>
              <a:t>offers to sell a car for </a:t>
            </a:r>
            <a:r>
              <a:rPr lang="en-US" sz="2000" dirty="0" err="1"/>
              <a:t>Rs</a:t>
            </a:r>
            <a:r>
              <a:rPr lang="en-US" sz="2000" dirty="0"/>
              <a:t>. 12,000/-. But B replies to </a:t>
            </a:r>
            <a:r>
              <a:rPr lang="en-US" sz="2000" dirty="0" smtClean="0"/>
              <a:t>purchase it </a:t>
            </a:r>
            <a:r>
              <a:rPr lang="en-US" sz="2000" dirty="0"/>
              <a:t>for </a:t>
            </a:r>
            <a:r>
              <a:rPr lang="en-US" sz="2000" dirty="0" err="1"/>
              <a:t>Rs</a:t>
            </a:r>
            <a:r>
              <a:rPr lang="en-US" sz="2000" dirty="0"/>
              <a:t>. 10,000/-. This is only </a:t>
            </a:r>
            <a:r>
              <a:rPr lang="en-US" sz="2000" dirty="0" err="1" smtClean="0"/>
              <a:t>accounter</a:t>
            </a:r>
            <a:r>
              <a:rPr lang="en-US" sz="2000" dirty="0" smtClean="0"/>
              <a:t> </a:t>
            </a:r>
            <a:r>
              <a:rPr lang="en-US" sz="2000" dirty="0"/>
              <a:t>offer and not </a:t>
            </a:r>
            <a:r>
              <a:rPr lang="en-US" sz="2000" dirty="0" smtClean="0"/>
              <a:t>an acceptance</a:t>
            </a:r>
            <a:r>
              <a:rPr lang="en-US" sz="2000" dirty="0"/>
              <a:t>. The offer and acceptance must be </a:t>
            </a:r>
            <a:r>
              <a:rPr lang="en-US" sz="2000" dirty="0" smtClean="0"/>
              <a:t>properly communicated </a:t>
            </a:r>
            <a:r>
              <a:rPr lang="en-US" sz="2000" dirty="0"/>
              <a:t>by one party to another.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257577" y="3262120"/>
            <a:ext cx="3565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2.LEGAL </a:t>
            </a:r>
            <a:r>
              <a:rPr lang="en-IN" sz="2400" b="1" dirty="0"/>
              <a:t>RELATIONSHIP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0106" y="4129972"/>
            <a:ext cx="11183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There </a:t>
            </a:r>
            <a:r>
              <a:rPr lang="en-US" dirty="0"/>
              <a:t>should be an intention to create legal </a:t>
            </a:r>
            <a:r>
              <a:rPr lang="en-US" dirty="0" smtClean="0"/>
              <a:t>relationship .Otherwise</a:t>
            </a:r>
            <a:r>
              <a:rPr lang="en-US" dirty="0"/>
              <a:t>, there can not be a binding </a:t>
            </a:r>
            <a:r>
              <a:rPr lang="en-US" dirty="0" smtClean="0"/>
              <a:t>  agreement </a:t>
            </a:r>
            <a:r>
              <a:rPr lang="en-US" dirty="0"/>
              <a:t>between </a:t>
            </a:r>
            <a:r>
              <a:rPr lang="en-US" dirty="0" smtClean="0"/>
              <a:t>the parties </a:t>
            </a:r>
            <a:r>
              <a:rPr lang="en-US" dirty="0"/>
              <a:t>The agreements of social and domestic nature will </a:t>
            </a:r>
            <a:r>
              <a:rPr lang="en-US" dirty="0" smtClean="0"/>
              <a:t>not create </a:t>
            </a:r>
            <a:r>
              <a:rPr lang="en-US" dirty="0"/>
              <a:t>legal relations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17400" y="5459489"/>
            <a:ext cx="11318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     BALFOUR </a:t>
            </a:r>
            <a:r>
              <a:rPr lang="en-US" sz="2000" b="1" dirty="0"/>
              <a:t>Vs. BALFOUR</a:t>
            </a:r>
            <a:r>
              <a:rPr lang="en-US" dirty="0"/>
              <a:t>: It was held that a promise </a:t>
            </a:r>
            <a:r>
              <a:rPr lang="en-US" dirty="0" smtClean="0"/>
              <a:t>made by </a:t>
            </a:r>
            <a:r>
              <a:rPr lang="en-US" dirty="0"/>
              <a:t>a husband to pay £ 30 to his wife was never intended to </a:t>
            </a:r>
            <a:r>
              <a:rPr lang="en-US" dirty="0" smtClean="0"/>
              <a:t>been forced </a:t>
            </a:r>
            <a:r>
              <a:rPr lang="en-US" dirty="0"/>
              <a:t>by law.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935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661" y="951895"/>
            <a:ext cx="3179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/>
              <a:t>3. FREE CONSENT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0913" y="2110374"/>
            <a:ext cx="112174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According </a:t>
            </a:r>
            <a:r>
              <a:rPr lang="en-US" sz="2800" dirty="0"/>
              <a:t>of Section 13, "Two or more persons are </a:t>
            </a:r>
            <a:r>
              <a:rPr lang="en-US" sz="2800" dirty="0" smtClean="0"/>
              <a:t>said to </a:t>
            </a:r>
            <a:r>
              <a:rPr lang="en-US" sz="2800" dirty="0"/>
              <a:t>consent when they agree upon the same thing in the same</a:t>
            </a:r>
          </a:p>
          <a:p>
            <a:r>
              <a:rPr lang="en-US" sz="2800" dirty="0"/>
              <a:t>sense". The contract is void if there is no consent. Even </a:t>
            </a:r>
            <a:r>
              <a:rPr lang="en-US" sz="2800" dirty="0" smtClean="0"/>
              <a:t>if there</a:t>
            </a:r>
            <a:endParaRPr lang="en-US" sz="2800" dirty="0"/>
          </a:p>
          <a:p>
            <a:r>
              <a:rPr lang="en-US" sz="2800" dirty="0" smtClean="0"/>
              <a:t>Is Consent</a:t>
            </a:r>
            <a:r>
              <a:rPr lang="en-US" sz="2800" dirty="0"/>
              <a:t>, the consent must be free. Otherwise, the contract is</a:t>
            </a:r>
          </a:p>
          <a:p>
            <a:r>
              <a:rPr lang="en-US" sz="2800" dirty="0" smtClean="0"/>
              <a:t>voidable </a:t>
            </a:r>
            <a:r>
              <a:rPr lang="en-US" sz="2800" dirty="0"/>
              <a:t>at the option of the party whose </a:t>
            </a:r>
            <a:r>
              <a:rPr lang="en-US" sz="2800" dirty="0" smtClean="0"/>
              <a:t>consent </a:t>
            </a:r>
            <a:r>
              <a:rPr lang="en-US" sz="2800" dirty="0"/>
              <a:t>is not free. A</a:t>
            </a:r>
          </a:p>
          <a:p>
            <a:r>
              <a:rPr lang="en-US" sz="2800" dirty="0"/>
              <a:t>Consent is not said to be free when it is obtained through </a:t>
            </a:r>
            <a:r>
              <a:rPr lang="en-US" sz="2800" dirty="0" smtClean="0"/>
              <a:t>coercion , undue </a:t>
            </a:r>
            <a:r>
              <a:rPr lang="en-US" sz="2800" dirty="0"/>
              <a:t>influence, fraud, misrepresentation or mistake.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4527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21" y="166858"/>
            <a:ext cx="5530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/>
              <a:t>4 </a:t>
            </a:r>
            <a:r>
              <a:rPr lang="en-IN" sz="3600" dirty="0" smtClean="0"/>
              <a:t>.CAPACITY </a:t>
            </a:r>
            <a:r>
              <a:rPr lang="en-IN" sz="3600" dirty="0"/>
              <a:t>OF PARTIES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08338" y="1238192"/>
            <a:ext cx="11320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capacity </a:t>
            </a:r>
            <a:r>
              <a:rPr lang="en-US" sz="2400" dirty="0"/>
              <a:t>means competence of the parties to enter into </a:t>
            </a:r>
            <a:r>
              <a:rPr lang="en-US" sz="2400" dirty="0" smtClean="0"/>
              <a:t>valid </a:t>
            </a:r>
            <a:r>
              <a:rPr lang="en-US" sz="2400" dirty="0"/>
              <a:t>agreement. According to Section 11, every </a:t>
            </a:r>
            <a:r>
              <a:rPr lang="en-US" sz="2400" dirty="0" smtClean="0"/>
              <a:t>person is Competent </a:t>
            </a:r>
            <a:r>
              <a:rPr lang="en-US" sz="2400" dirty="0"/>
              <a:t>to contract. 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1901780" y="2381038"/>
            <a:ext cx="10127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who </a:t>
            </a:r>
            <a:r>
              <a:rPr lang="en-US" sz="2400" dirty="0"/>
              <a:t>is of the age of majority according to the </a:t>
            </a:r>
            <a:r>
              <a:rPr lang="en-US" sz="2400" dirty="0" smtClean="0"/>
              <a:t>law to </a:t>
            </a:r>
            <a:r>
              <a:rPr lang="en-US" sz="2400" dirty="0"/>
              <a:t>which he is </a:t>
            </a:r>
            <a:r>
              <a:rPr lang="en-US" sz="2400" dirty="0" smtClean="0"/>
              <a:t>      subject</a:t>
            </a:r>
            <a:r>
              <a:rPr lang="en-US" sz="2400" dirty="0"/>
              <a:t>; and</a:t>
            </a:r>
          </a:p>
          <a:p>
            <a:endParaRPr lang="en-IN" sz="2400" dirty="0"/>
          </a:p>
        </p:txBody>
      </p:sp>
      <p:sp>
        <p:nvSpPr>
          <p:cNvPr id="5" name="Rectangle 4"/>
          <p:cNvSpPr/>
          <p:nvPr/>
        </p:nvSpPr>
        <p:spPr>
          <a:xfrm>
            <a:off x="1901781" y="3204072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(ii) who </a:t>
            </a:r>
            <a:r>
              <a:rPr lang="en-US" sz="2400" dirty="0"/>
              <a:t>is of sound mind; and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1781" y="3809115"/>
            <a:ext cx="10024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(iii) who </a:t>
            </a:r>
            <a:r>
              <a:rPr lang="en-US" sz="2400" dirty="0"/>
              <a:t>is not disqualified from contracting by </a:t>
            </a:r>
            <a:r>
              <a:rPr lang="en-US" sz="2400" dirty="0" smtClean="0"/>
              <a:t> </a:t>
            </a:r>
            <a:r>
              <a:rPr lang="en-US" sz="2400" dirty="0"/>
              <a:t>any law </a:t>
            </a:r>
            <a:r>
              <a:rPr lang="en-US" sz="2400" dirty="0" smtClean="0"/>
              <a:t>which </a:t>
            </a:r>
            <a:r>
              <a:rPr lang="en-US" sz="2400" dirty="0"/>
              <a:t>he is </a:t>
            </a:r>
            <a:r>
              <a:rPr lang="en-US" sz="2400" dirty="0" smtClean="0"/>
              <a:t>   subject</a:t>
            </a:r>
            <a:r>
              <a:rPr lang="en-US" sz="2400" dirty="0"/>
              <a:t>". 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483301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r>
              <a:rPr lang="en-US" sz="2400" dirty="0" smtClean="0"/>
              <a:t>Thus</a:t>
            </a:r>
            <a:r>
              <a:rPr lang="en-US" sz="2400" dirty="0"/>
              <a:t>, it is clear from the above definition that the </a:t>
            </a:r>
            <a:r>
              <a:rPr lang="en-US" sz="2400" dirty="0" smtClean="0"/>
              <a:t>following persons </a:t>
            </a:r>
            <a:r>
              <a:rPr lang="en-US" sz="2400" dirty="0"/>
              <a:t>are not competent to contract: (1) Minors (2) Persons unsound mind like lunatic, idiot and drunkard etc. (3) </a:t>
            </a:r>
            <a:r>
              <a:rPr lang="en-US" sz="2400" dirty="0" smtClean="0"/>
              <a:t>Persons disqualified </a:t>
            </a:r>
            <a:r>
              <a:rPr lang="en-US" sz="2400" dirty="0"/>
              <a:t>by law to which they are subject like foreign alien </a:t>
            </a:r>
            <a:r>
              <a:rPr lang="en-US" sz="2400" dirty="0" smtClean="0"/>
              <a:t>sovereigns </a:t>
            </a:r>
            <a:r>
              <a:rPr lang="en-US" sz="2400" dirty="0"/>
              <a:t>enemies statutory corporations etc.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6612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920" y="896799"/>
            <a:ext cx="1190007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5 </a:t>
            </a:r>
            <a:r>
              <a:rPr lang="en-US" sz="3200" b="1" dirty="0" smtClean="0"/>
              <a:t>.CONSIDERATION</a:t>
            </a:r>
          </a:p>
          <a:p>
            <a:endParaRPr lang="en-US" dirty="0"/>
          </a:p>
          <a:p>
            <a:r>
              <a:rPr lang="en-US" dirty="0" smtClean="0"/>
              <a:t>            </a:t>
            </a:r>
            <a:r>
              <a:rPr lang="en-US" sz="2400" dirty="0" smtClean="0"/>
              <a:t>According </a:t>
            </a:r>
            <a:r>
              <a:rPr lang="en-US" sz="2400" dirty="0"/>
              <a:t>to Indian Law, a contract made without consideration is void subject to the exceptions. The term consideration means something in return. When a party to an agreement promised to do something, he will get something in return. The something may be benefit to the promisor or a </a:t>
            </a:r>
            <a:r>
              <a:rPr lang="en-US" sz="2400" dirty="0" smtClean="0"/>
              <a:t>loss or </a:t>
            </a:r>
            <a:r>
              <a:rPr lang="en-US" sz="2400" dirty="0"/>
              <a:t>liability to the </a:t>
            </a:r>
            <a:r>
              <a:rPr lang="en-US" sz="2400" dirty="0" smtClean="0"/>
              <a:t>promise </a:t>
            </a:r>
            <a:r>
              <a:rPr lang="en-US" sz="2400" dirty="0"/>
              <a:t>or a loss to both. 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201768" y="4267896"/>
            <a:ext cx="115952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         </a:t>
            </a:r>
            <a:r>
              <a:rPr lang="en-US" sz="3600" b="1" dirty="0" smtClean="0"/>
              <a:t>ABDUL </a:t>
            </a:r>
            <a:r>
              <a:rPr lang="en-US" sz="3600" b="1" dirty="0"/>
              <a:t>AZIZ Vs. MASUM ALI: </a:t>
            </a:r>
            <a:r>
              <a:rPr lang="en-US" sz="2400" dirty="0"/>
              <a:t>A promised B to subscribe </a:t>
            </a:r>
            <a:r>
              <a:rPr lang="en-US" sz="2400" dirty="0" err="1"/>
              <a:t>Rs</a:t>
            </a:r>
            <a:r>
              <a:rPr lang="en-US" sz="2400" dirty="0"/>
              <a:t>. 500/- for the rebuilding of a mosque. But he failed to pay and was sued by B. It was held that the promise was </a:t>
            </a:r>
            <a:r>
              <a:rPr lang="en-US" sz="2400" dirty="0" smtClean="0"/>
              <a:t>not enforceable </a:t>
            </a:r>
            <a:r>
              <a:rPr lang="en-US" sz="2400" dirty="0"/>
              <a:t>as there was no consideration in </a:t>
            </a:r>
            <a:r>
              <a:rPr lang="en-US" sz="2400" dirty="0" smtClean="0"/>
              <a:t>the form </a:t>
            </a:r>
            <a:r>
              <a:rPr lang="en-US" sz="2400" dirty="0"/>
              <a:t>of loss </a:t>
            </a:r>
            <a:r>
              <a:rPr lang="en-US" sz="2400" dirty="0" smtClean="0"/>
              <a:t>or  benefit </a:t>
            </a:r>
            <a:r>
              <a:rPr lang="en-US" sz="2400" dirty="0"/>
              <a:t>to the parties.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8969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782" y="359467"/>
            <a:ext cx="4314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dirty="0"/>
              <a:t>6. LAWFUL OBJECT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630" y="1315897"/>
            <a:ext cx="11930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One </a:t>
            </a:r>
            <a:r>
              <a:rPr lang="en-US" sz="2800" dirty="0"/>
              <a:t>of the requisites of a valid contract. is that the object must be lawful. Section 23 of the Act provides that the </a:t>
            </a:r>
            <a:r>
              <a:rPr lang="en-US" sz="2800" dirty="0" smtClean="0"/>
              <a:t>consideration or </a:t>
            </a:r>
            <a:r>
              <a:rPr lang="en-US" sz="2800" dirty="0"/>
              <a:t>object of an agreement is lawful </a:t>
            </a:r>
            <a:r>
              <a:rPr lang="en-US" sz="2800" dirty="0" smtClean="0"/>
              <a:t>unless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782" y="3257213"/>
            <a:ext cx="7511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dirty="0"/>
              <a:t>7. POSSIBILITY OF PERFORMANCE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782" y="4068376"/>
            <a:ext cx="118400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  The </a:t>
            </a:r>
            <a:r>
              <a:rPr lang="en-US" sz="2800" dirty="0"/>
              <a:t>terms of the agreement must be capable of </a:t>
            </a:r>
            <a:r>
              <a:rPr lang="en-US" sz="2800" dirty="0" smtClean="0"/>
              <a:t>performance.</a:t>
            </a:r>
          </a:p>
          <a:p>
            <a:r>
              <a:rPr lang="en-US" sz="2800" dirty="0" smtClean="0"/>
              <a:t> Any </a:t>
            </a:r>
            <a:r>
              <a:rPr lang="en-US" sz="2800" dirty="0"/>
              <a:t>impossibility in its performance cannot be enforced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Example:</a:t>
            </a:r>
          </a:p>
          <a:p>
            <a:r>
              <a:rPr lang="en-US" sz="2800" dirty="0" smtClean="0"/>
              <a:t>                  A </a:t>
            </a:r>
            <a:r>
              <a:rPr lang="en-US" sz="2800" dirty="0"/>
              <a:t>contract to walk across the ocean. </a:t>
            </a:r>
          </a:p>
        </p:txBody>
      </p:sp>
    </p:spTree>
    <p:extLst>
      <p:ext uri="{BB962C8B-B14F-4D97-AF65-F5344CB8AC3E}">
        <p14:creationId xmlns:p14="http://schemas.microsoft.com/office/powerpoint/2010/main" val="2077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80" y="307951"/>
            <a:ext cx="2970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/>
              <a:t>8. CERTAINITY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7684" y="1331718"/>
            <a:ext cx="103717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terms of the contract must be certain and not </a:t>
            </a:r>
            <a:r>
              <a:rPr lang="en-US" sz="2400" dirty="0" smtClean="0"/>
              <a:t>vague. if </a:t>
            </a:r>
            <a:r>
              <a:rPr lang="en-US" sz="2400" dirty="0"/>
              <a:t>they are </a:t>
            </a:r>
            <a:r>
              <a:rPr lang="en-US" sz="2400" dirty="0" smtClean="0"/>
              <a:t>vague , </a:t>
            </a:r>
            <a:r>
              <a:rPr lang="en-US" sz="2400" dirty="0"/>
              <a:t>the contract cannot be enforced. 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270456" y="2457462"/>
            <a:ext cx="11462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     SCAMMEL </a:t>
            </a:r>
            <a:r>
              <a:rPr lang="en-US" sz="2000" b="1" dirty="0"/>
              <a:t>Vs. OUSTEN: </a:t>
            </a:r>
            <a:r>
              <a:rPr lang="en-US" sz="2400" dirty="0"/>
              <a:t>O agreed to purchase a </a:t>
            </a:r>
            <a:r>
              <a:rPr lang="en-US" sz="2400" dirty="0" smtClean="0"/>
              <a:t>motor van </a:t>
            </a:r>
            <a:r>
              <a:rPr lang="en-US" sz="2400" dirty="0"/>
              <a:t>from S "on hire purchase terms." Held that there was </a:t>
            </a:r>
            <a:r>
              <a:rPr lang="en-US" sz="2400" dirty="0" smtClean="0"/>
              <a:t>no contract </a:t>
            </a:r>
            <a:r>
              <a:rPr lang="en-US" sz="2400" dirty="0"/>
              <a:t>as the terms were not certain. There is no </a:t>
            </a:r>
            <a:r>
              <a:rPr lang="en-US" sz="2400" dirty="0" smtClean="0"/>
              <a:t>definite meaning </a:t>
            </a:r>
            <a:r>
              <a:rPr lang="en-US" sz="2400" dirty="0"/>
              <a:t>for the words "on hire purchase terms". </a:t>
            </a:r>
            <a:endParaRPr lang="en-IN" sz="2400" dirty="0"/>
          </a:p>
        </p:txBody>
      </p:sp>
      <p:sp>
        <p:nvSpPr>
          <p:cNvPr id="5" name="Rectangle 4"/>
          <p:cNvSpPr/>
          <p:nvPr/>
        </p:nvSpPr>
        <p:spPr>
          <a:xfrm>
            <a:off x="127780" y="3764671"/>
            <a:ext cx="4447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/>
              <a:t>9.LEGAL </a:t>
            </a:r>
            <a:r>
              <a:rPr lang="en-IN" sz="3200" b="1" dirty="0"/>
              <a:t>FORMALITIES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456" y="4563205"/>
            <a:ext cx="1173265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A </a:t>
            </a:r>
            <a:r>
              <a:rPr lang="en-US" sz="2800" dirty="0"/>
              <a:t>contract must be made in writing, </a:t>
            </a:r>
            <a:r>
              <a:rPr lang="en-US" sz="2800" dirty="0" err="1"/>
              <a:t>eventhough</a:t>
            </a:r>
            <a:r>
              <a:rPr lang="en-US" sz="2800" dirty="0"/>
              <a:t> it is </a:t>
            </a:r>
            <a:r>
              <a:rPr lang="en-US" sz="2800" dirty="0" smtClean="0"/>
              <a:t>allowed by </a:t>
            </a:r>
            <a:r>
              <a:rPr lang="en-US" sz="2800" dirty="0"/>
              <a:t>law to </a:t>
            </a:r>
            <a:r>
              <a:rPr lang="en-US" sz="2800" dirty="0" smtClean="0"/>
              <a:t>be </a:t>
            </a:r>
            <a:r>
              <a:rPr lang="en-US" sz="2800" dirty="0"/>
              <a:t>made by words spoken, in the interest of the parties. </a:t>
            </a:r>
            <a:r>
              <a:rPr lang="en-US" sz="2800" dirty="0" smtClean="0"/>
              <a:t> It is required by </a:t>
            </a:r>
            <a:r>
              <a:rPr lang="en-US" sz="2800" dirty="0"/>
              <a:t>law, the documents of contract must be stamped </a:t>
            </a:r>
            <a:r>
              <a:rPr lang="en-US" sz="2800" dirty="0" smtClean="0"/>
              <a:t>or </a:t>
            </a:r>
            <a:r>
              <a:rPr lang="en-US" sz="2800" dirty="0"/>
              <a:t>registered.</a:t>
            </a:r>
          </a:p>
          <a:p>
            <a:endParaRPr lang="en-US" sz="2800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8691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1050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HAJEE KARUTHA ROWTHER HOWDIA COLLEGE (Autonomous)</vt:lpstr>
      <vt:lpstr>Indian Contract Act, 1872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12</cp:revision>
  <dcterms:created xsi:type="dcterms:W3CDTF">2021-01-27T13:04:15Z</dcterms:created>
  <dcterms:modified xsi:type="dcterms:W3CDTF">2021-01-28T15:42:20Z</dcterms:modified>
</cp:coreProperties>
</file>