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1/28/2021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1/28/2021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1231006"/>
          </a:xfrm>
        </p:spPr>
        <p:txBody>
          <a:bodyPr/>
          <a:lstStyle/>
          <a:p>
            <a:r>
              <a:rPr lang="en-US" sz="4000" dirty="0" smtClean="0"/>
              <a:t>HAJEE KARUTHA ROWTHER HOWDIA COLLEGE (Autonomous)</a:t>
            </a:r>
            <a:endParaRPr lang="en-IN" sz="4000" dirty="0"/>
          </a:p>
        </p:txBody>
      </p:sp>
      <p:sp>
        <p:nvSpPr>
          <p:cNvPr id="3" name="Subtitle 2"/>
          <p:cNvSpPr>
            <a:spLocks noGrp="1"/>
          </p:cNvSpPr>
          <p:nvPr>
            <p:ph type="subTitle" idx="1"/>
          </p:nvPr>
        </p:nvSpPr>
        <p:spPr>
          <a:xfrm>
            <a:off x="1154955" y="2678807"/>
            <a:ext cx="8825658" cy="3503052"/>
          </a:xfrm>
        </p:spPr>
        <p:txBody>
          <a:bodyPr/>
          <a:lstStyle/>
          <a:p>
            <a:r>
              <a:rPr lang="en-US" dirty="0" smtClean="0"/>
              <a:t>PG AND RESEARCH DEPARTMENT OF COMMERCE</a:t>
            </a:r>
          </a:p>
          <a:p>
            <a:pPr algn="ctr"/>
            <a:r>
              <a:rPr lang="en-US" dirty="0" smtClean="0"/>
              <a:t>E RESOURCES</a:t>
            </a:r>
          </a:p>
          <a:p>
            <a:pPr algn="ctr"/>
            <a:r>
              <a:rPr lang="en-US" dirty="0" smtClean="0"/>
              <a:t>TOPIC: LEGAL CAMPETENCY OF PARTIES</a:t>
            </a:r>
          </a:p>
          <a:p>
            <a:pPr algn="ctr"/>
            <a:r>
              <a:rPr lang="en-US" dirty="0" smtClean="0"/>
              <a:t>SUBJECT: BUSINESS LAW 1 (17UCRC34)</a:t>
            </a:r>
          </a:p>
          <a:p>
            <a:pPr algn="r"/>
            <a:endParaRPr lang="en-US" dirty="0" smtClean="0"/>
          </a:p>
          <a:p>
            <a:pPr algn="r"/>
            <a:r>
              <a:rPr lang="en-US" dirty="0" smtClean="0"/>
              <a:t>K.RASOOL MYDEEN,</a:t>
            </a:r>
          </a:p>
          <a:p>
            <a:pPr algn="r"/>
            <a:r>
              <a:rPr lang="en-US" dirty="0" smtClean="0"/>
              <a:t>ASSISTANT PROFESSOR</a:t>
            </a:r>
            <a:endParaRPr lang="en-IN" dirty="0"/>
          </a:p>
        </p:txBody>
      </p:sp>
    </p:spTree>
    <p:extLst>
      <p:ext uri="{BB962C8B-B14F-4D97-AF65-F5344CB8AC3E}">
        <p14:creationId xmlns:p14="http://schemas.microsoft.com/office/powerpoint/2010/main" val="3600706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870" y="539770"/>
            <a:ext cx="5569153" cy="584775"/>
          </a:xfrm>
          <a:prstGeom prst="rect">
            <a:avLst/>
          </a:prstGeom>
        </p:spPr>
        <p:txBody>
          <a:bodyPr wrap="none">
            <a:spAutoFit/>
          </a:bodyPr>
          <a:lstStyle/>
          <a:p>
            <a:r>
              <a:rPr lang="en-US" sz="3200" b="1" dirty="0"/>
              <a:t>II. Persons of Unsound Mind</a:t>
            </a:r>
            <a:endParaRPr lang="en-IN" sz="3200" b="1" dirty="0"/>
          </a:p>
        </p:txBody>
      </p:sp>
      <p:sp>
        <p:nvSpPr>
          <p:cNvPr id="3" name="Rectangle 2"/>
          <p:cNvSpPr/>
          <p:nvPr/>
        </p:nvSpPr>
        <p:spPr>
          <a:xfrm>
            <a:off x="579547" y="1472274"/>
            <a:ext cx="11462199" cy="5724644"/>
          </a:xfrm>
          <a:prstGeom prst="rect">
            <a:avLst/>
          </a:prstGeom>
        </p:spPr>
        <p:txBody>
          <a:bodyPr wrap="square">
            <a:spAutoFit/>
          </a:bodyPr>
          <a:lstStyle/>
          <a:p>
            <a:r>
              <a:rPr lang="en-US" dirty="0"/>
              <a:t>A person is said to be of Unsound Mind if he is not capable of</a:t>
            </a:r>
            <a:r>
              <a:rPr lang="en-US" dirty="0" smtClean="0"/>
              <a:t>,</a:t>
            </a:r>
          </a:p>
          <a:p>
            <a:endParaRPr lang="en-US" dirty="0"/>
          </a:p>
          <a:p>
            <a:r>
              <a:rPr lang="en-US" dirty="0" smtClean="0"/>
              <a:t>             (</a:t>
            </a:r>
            <a:r>
              <a:rPr lang="en-US" dirty="0"/>
              <a:t>a) understanding the contract and </a:t>
            </a:r>
            <a:endParaRPr lang="en-US" dirty="0" smtClean="0"/>
          </a:p>
          <a:p>
            <a:endParaRPr lang="en-US" dirty="0" smtClean="0"/>
          </a:p>
          <a:p>
            <a:r>
              <a:rPr lang="en-US" dirty="0"/>
              <a:t> </a:t>
            </a:r>
            <a:r>
              <a:rPr lang="en-US" dirty="0" smtClean="0"/>
              <a:t>            (</a:t>
            </a:r>
            <a:r>
              <a:rPr lang="en-US" dirty="0"/>
              <a:t>b) forming a rational </a:t>
            </a:r>
            <a:r>
              <a:rPr lang="en-US" dirty="0" err="1" smtClean="0"/>
              <a:t>judgement</a:t>
            </a:r>
            <a:r>
              <a:rPr lang="en-US" dirty="0" smtClean="0"/>
              <a:t> </a:t>
            </a:r>
            <a:r>
              <a:rPr lang="en-US" dirty="0"/>
              <a:t>as to its effect upon his Own interest, at the time </a:t>
            </a:r>
            <a:r>
              <a:rPr lang="en-US" dirty="0" smtClean="0"/>
              <a:t>of          making </a:t>
            </a:r>
            <a:r>
              <a:rPr lang="en-US" dirty="0"/>
              <a:t>the contract (Section 12). </a:t>
            </a:r>
            <a:endParaRPr lang="en-US" dirty="0" smtClean="0"/>
          </a:p>
          <a:p>
            <a:endParaRPr lang="en-US" dirty="0" smtClean="0"/>
          </a:p>
          <a:p>
            <a:r>
              <a:rPr lang="en-US" dirty="0" smtClean="0"/>
              <a:t>Therefore</a:t>
            </a:r>
            <a:r>
              <a:rPr lang="en-US" dirty="0"/>
              <a:t>, it is clear from the above that the </a:t>
            </a:r>
            <a:r>
              <a:rPr lang="en-US" dirty="0" smtClean="0"/>
              <a:t>following </a:t>
            </a:r>
            <a:r>
              <a:rPr lang="en-US" dirty="0"/>
              <a:t>persons are of unsound </a:t>
            </a:r>
            <a:r>
              <a:rPr lang="en-US" dirty="0" smtClean="0"/>
              <a:t>mind:</a:t>
            </a:r>
          </a:p>
          <a:p>
            <a:endParaRPr lang="en-US" dirty="0" smtClean="0"/>
          </a:p>
          <a:p>
            <a:r>
              <a:rPr lang="en-US" dirty="0" smtClean="0"/>
              <a:t>            </a:t>
            </a:r>
            <a:r>
              <a:rPr lang="en-US" sz="2000" b="1" dirty="0" smtClean="0"/>
              <a:t>(a) AN </a:t>
            </a:r>
            <a:r>
              <a:rPr lang="en-US" sz="2000" b="1" dirty="0"/>
              <a:t>INSANE MAN LIKE LUNATIC OR </a:t>
            </a:r>
            <a:r>
              <a:rPr lang="en-US" sz="2000" b="1" dirty="0" smtClean="0"/>
              <a:t>IDIOT</a:t>
            </a:r>
          </a:p>
          <a:p>
            <a:endParaRPr lang="en-US" dirty="0"/>
          </a:p>
          <a:p>
            <a:r>
              <a:rPr lang="en-US" dirty="0" smtClean="0"/>
              <a:t>                             A </a:t>
            </a:r>
            <a:r>
              <a:rPr lang="en-US" dirty="0"/>
              <a:t>man who lost his mental powers </a:t>
            </a:r>
            <a:r>
              <a:rPr lang="en-US" dirty="0" smtClean="0"/>
              <a:t>permanently is an idiots whereas </a:t>
            </a:r>
            <a:r>
              <a:rPr lang="en-US" dirty="0"/>
              <a:t>a lunatic is one who lost his mental powers </a:t>
            </a:r>
            <a:r>
              <a:rPr lang="en-US" dirty="0" smtClean="0"/>
              <a:t>periodically.</a:t>
            </a:r>
          </a:p>
          <a:p>
            <a:endParaRPr lang="en-US" dirty="0" smtClean="0"/>
          </a:p>
          <a:p>
            <a:r>
              <a:rPr lang="en-US" sz="2000" b="1" dirty="0" smtClean="0"/>
              <a:t>           (</a:t>
            </a:r>
            <a:r>
              <a:rPr lang="en-US" sz="2000" b="1" dirty="0"/>
              <a:t>b) A SANE MAN UNDER MENTAL DISORDER </a:t>
            </a:r>
            <a:endParaRPr lang="en-US" sz="2000" b="1" dirty="0" smtClean="0"/>
          </a:p>
          <a:p>
            <a:endParaRPr lang="en-US" sz="2000" b="1" dirty="0"/>
          </a:p>
          <a:p>
            <a:r>
              <a:rPr lang="en-US" dirty="0" smtClean="0"/>
              <a:t>                       A </a:t>
            </a:r>
            <a:r>
              <a:rPr lang="en-US" dirty="0"/>
              <a:t>sane man when he is under mental disorder due </a:t>
            </a:r>
            <a:r>
              <a:rPr lang="en-US" dirty="0" smtClean="0"/>
              <a:t>to fever disease</a:t>
            </a:r>
            <a:r>
              <a:rPr lang="en-US" dirty="0"/>
              <a:t>, old age, hypnotism or drunkenness</a:t>
            </a:r>
            <a:r>
              <a:rPr lang="en-US" dirty="0" smtClean="0"/>
              <a:t>.</a:t>
            </a:r>
          </a:p>
          <a:p>
            <a:endParaRPr lang="en-US" dirty="0"/>
          </a:p>
          <a:p>
            <a:r>
              <a:rPr lang="en-US" dirty="0" smtClean="0"/>
              <a:t> </a:t>
            </a:r>
            <a:endParaRPr lang="en-IN" dirty="0"/>
          </a:p>
        </p:txBody>
      </p:sp>
    </p:spTree>
    <p:extLst>
      <p:ext uri="{BB962C8B-B14F-4D97-AF65-F5344CB8AC3E}">
        <p14:creationId xmlns:p14="http://schemas.microsoft.com/office/powerpoint/2010/main" val="198741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423" y="333709"/>
            <a:ext cx="4504759" cy="584775"/>
          </a:xfrm>
          <a:prstGeom prst="rect">
            <a:avLst/>
          </a:prstGeom>
        </p:spPr>
        <p:txBody>
          <a:bodyPr wrap="none">
            <a:spAutoFit/>
          </a:bodyPr>
          <a:lstStyle/>
          <a:p>
            <a:r>
              <a:rPr lang="en-IN" sz="3200" b="1" dirty="0" smtClean="0"/>
              <a:t>Capacity </a:t>
            </a:r>
            <a:r>
              <a:rPr lang="en-IN" sz="3200" b="1" dirty="0"/>
              <a:t>to Contract</a:t>
            </a:r>
          </a:p>
        </p:txBody>
      </p:sp>
      <p:sp>
        <p:nvSpPr>
          <p:cNvPr id="5" name="Rectangle 4"/>
          <p:cNvSpPr/>
          <p:nvPr/>
        </p:nvSpPr>
        <p:spPr>
          <a:xfrm>
            <a:off x="232423" y="1425039"/>
            <a:ext cx="11959577" cy="646331"/>
          </a:xfrm>
          <a:prstGeom prst="rect">
            <a:avLst/>
          </a:prstGeom>
        </p:spPr>
        <p:txBody>
          <a:bodyPr wrap="square">
            <a:spAutoFit/>
          </a:bodyPr>
          <a:lstStyle/>
          <a:p>
            <a:r>
              <a:rPr lang="en-US" dirty="0" smtClean="0"/>
              <a:t>           Capacity </a:t>
            </a:r>
            <a:r>
              <a:rPr lang="en-US" dirty="0"/>
              <a:t>means competence of the parties to enter </a:t>
            </a:r>
            <a:r>
              <a:rPr lang="en-US" dirty="0" smtClean="0"/>
              <a:t>into valid </a:t>
            </a:r>
            <a:r>
              <a:rPr lang="en-US" dirty="0"/>
              <a:t>agreement. According to Section 11, "every person is competent to contract, </a:t>
            </a:r>
            <a:endParaRPr lang="en-IN" dirty="0"/>
          </a:p>
        </p:txBody>
      </p:sp>
      <p:sp>
        <p:nvSpPr>
          <p:cNvPr id="6" name="Rectangle 5"/>
          <p:cNvSpPr/>
          <p:nvPr/>
        </p:nvSpPr>
        <p:spPr>
          <a:xfrm>
            <a:off x="1056671" y="2397290"/>
            <a:ext cx="9541844" cy="1477328"/>
          </a:xfrm>
          <a:prstGeom prst="rect">
            <a:avLst/>
          </a:prstGeom>
        </p:spPr>
        <p:txBody>
          <a:bodyPr wrap="square">
            <a:spAutoFit/>
          </a:bodyPr>
          <a:lstStyle/>
          <a:p>
            <a:pPr marL="400050" indent="-400050">
              <a:buAutoNum type="romanLcParenBoth"/>
            </a:pPr>
            <a:r>
              <a:rPr lang="en-US" dirty="0" smtClean="0"/>
              <a:t>who </a:t>
            </a:r>
            <a:r>
              <a:rPr lang="en-US" dirty="0"/>
              <a:t>is of the age of majority according to the law to which he is subject, </a:t>
            </a:r>
            <a:r>
              <a:rPr lang="en-US" dirty="0" smtClean="0"/>
              <a:t>and</a:t>
            </a:r>
          </a:p>
          <a:p>
            <a:pPr marL="400050" indent="-400050">
              <a:buAutoNum type="romanLcParenBoth"/>
            </a:pPr>
            <a:endParaRPr lang="en-US" dirty="0"/>
          </a:p>
          <a:p>
            <a:pPr marL="400050" indent="-400050">
              <a:buAutoNum type="romanLcParenBoth"/>
            </a:pPr>
            <a:r>
              <a:rPr lang="en-US" dirty="0" smtClean="0"/>
              <a:t>who </a:t>
            </a:r>
            <a:r>
              <a:rPr lang="en-US" dirty="0"/>
              <a:t>is of sound mind, </a:t>
            </a:r>
            <a:r>
              <a:rPr lang="en-US" dirty="0" smtClean="0"/>
              <a:t>and</a:t>
            </a:r>
          </a:p>
          <a:p>
            <a:pPr marL="400050" indent="-400050">
              <a:buAutoNum type="romanLcParenBoth"/>
            </a:pPr>
            <a:endParaRPr lang="en-US" dirty="0"/>
          </a:p>
          <a:p>
            <a:r>
              <a:rPr lang="en-US" dirty="0" smtClean="0"/>
              <a:t>(iii) who </a:t>
            </a:r>
            <a:r>
              <a:rPr lang="en-US" dirty="0"/>
              <a:t>is not disqualified from contracting by any law </a:t>
            </a:r>
            <a:r>
              <a:rPr lang="en-US" dirty="0" smtClean="0"/>
              <a:t>to </a:t>
            </a:r>
            <a:r>
              <a:rPr lang="en-US" dirty="0"/>
              <a:t>which he is subject". </a:t>
            </a:r>
            <a:endParaRPr lang="en-IN" dirty="0"/>
          </a:p>
        </p:txBody>
      </p:sp>
      <p:sp>
        <p:nvSpPr>
          <p:cNvPr id="7" name="Rectangle 6"/>
          <p:cNvSpPr/>
          <p:nvPr/>
        </p:nvSpPr>
        <p:spPr>
          <a:xfrm>
            <a:off x="407830" y="4403227"/>
            <a:ext cx="10539211" cy="1477328"/>
          </a:xfrm>
          <a:prstGeom prst="rect">
            <a:avLst/>
          </a:prstGeom>
        </p:spPr>
        <p:txBody>
          <a:bodyPr wrap="square">
            <a:spAutoFit/>
          </a:bodyPr>
          <a:lstStyle/>
          <a:p>
            <a:r>
              <a:rPr lang="en-US" dirty="0" smtClean="0"/>
              <a:t>Thus, it </a:t>
            </a:r>
            <a:r>
              <a:rPr lang="en-US" dirty="0"/>
              <a:t>is clear from the above definition that the </a:t>
            </a:r>
            <a:r>
              <a:rPr lang="en-US" dirty="0" smtClean="0"/>
              <a:t>following persons </a:t>
            </a:r>
            <a:r>
              <a:rPr lang="en-US" dirty="0"/>
              <a:t>are not competent to </a:t>
            </a:r>
            <a:r>
              <a:rPr lang="en-US" dirty="0" smtClean="0"/>
              <a:t>contract</a:t>
            </a:r>
          </a:p>
          <a:p>
            <a:endParaRPr lang="en-US" dirty="0"/>
          </a:p>
          <a:p>
            <a:r>
              <a:rPr lang="en-US" dirty="0"/>
              <a:t>() Minors. (ii) Persons of Unsound Mind. (</a:t>
            </a:r>
            <a:r>
              <a:rPr lang="en-US" dirty="0" err="1"/>
              <a:t>i</a:t>
            </a:r>
            <a:r>
              <a:rPr lang="en-US" dirty="0"/>
              <a:t>) </a:t>
            </a:r>
            <a:r>
              <a:rPr lang="en-US" dirty="0" smtClean="0"/>
              <a:t>Persons disqualified </a:t>
            </a:r>
            <a:r>
              <a:rPr lang="en-US" dirty="0"/>
              <a:t>by law to which they are subject. </a:t>
            </a:r>
            <a:endParaRPr lang="en-IN" dirty="0"/>
          </a:p>
        </p:txBody>
      </p:sp>
    </p:spTree>
    <p:extLst>
      <p:ext uri="{BB962C8B-B14F-4D97-AF65-F5344CB8AC3E}">
        <p14:creationId xmlns:p14="http://schemas.microsoft.com/office/powerpoint/2010/main" val="50732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608" y="578407"/>
            <a:ext cx="1819729" cy="584775"/>
          </a:xfrm>
          <a:prstGeom prst="rect">
            <a:avLst/>
          </a:prstGeom>
        </p:spPr>
        <p:txBody>
          <a:bodyPr wrap="none">
            <a:spAutoFit/>
          </a:bodyPr>
          <a:lstStyle/>
          <a:p>
            <a:r>
              <a:rPr lang="en-IN" sz="3200" b="1" dirty="0" smtClean="0"/>
              <a:t>I. Minors</a:t>
            </a:r>
            <a:endParaRPr lang="en-IN" sz="3200" b="1" dirty="0"/>
          </a:p>
        </p:txBody>
      </p:sp>
      <p:sp>
        <p:nvSpPr>
          <p:cNvPr id="5" name="Rectangle 4"/>
          <p:cNvSpPr/>
          <p:nvPr/>
        </p:nvSpPr>
        <p:spPr>
          <a:xfrm>
            <a:off x="437881" y="1299212"/>
            <a:ext cx="11449319" cy="1569660"/>
          </a:xfrm>
          <a:prstGeom prst="rect">
            <a:avLst/>
          </a:prstGeom>
        </p:spPr>
        <p:txBody>
          <a:bodyPr wrap="square">
            <a:spAutoFit/>
          </a:bodyPr>
          <a:lstStyle/>
          <a:p>
            <a:r>
              <a:rPr lang="en-US" sz="2400" dirty="0" smtClean="0"/>
              <a:t>          In </a:t>
            </a:r>
            <a:r>
              <a:rPr lang="en-US" sz="2400" dirty="0"/>
              <a:t>India, minor is a person who has not completed the </a:t>
            </a:r>
            <a:r>
              <a:rPr lang="en-US" sz="2400" dirty="0" smtClean="0"/>
              <a:t>age of </a:t>
            </a:r>
            <a:r>
              <a:rPr lang="en-US" sz="2400" dirty="0"/>
              <a:t>18 years. However, a person continues to be a minor until </a:t>
            </a:r>
            <a:r>
              <a:rPr lang="en-US" sz="2400" dirty="0" smtClean="0"/>
              <a:t>he completes </a:t>
            </a:r>
            <a:r>
              <a:rPr lang="en-US" sz="2400" dirty="0"/>
              <a:t>the age of 21 years, (a) if a guardian has </a:t>
            </a:r>
            <a:r>
              <a:rPr lang="en-US" sz="2400" dirty="0" smtClean="0"/>
              <a:t>been appointed </a:t>
            </a:r>
            <a:r>
              <a:rPr lang="en-US" sz="2400" dirty="0"/>
              <a:t>to him or (b) if he .is under the guardianship of </a:t>
            </a:r>
            <a:r>
              <a:rPr lang="en-US" sz="2400" dirty="0" smtClean="0"/>
              <a:t>the court of </a:t>
            </a:r>
            <a:r>
              <a:rPr lang="en-US" sz="2400" dirty="0"/>
              <a:t>wards. </a:t>
            </a:r>
            <a:endParaRPr lang="en-IN" sz="2400" dirty="0"/>
          </a:p>
        </p:txBody>
      </p:sp>
      <p:sp>
        <p:nvSpPr>
          <p:cNvPr id="6" name="Rectangle 5"/>
          <p:cNvSpPr/>
          <p:nvPr/>
        </p:nvSpPr>
        <p:spPr>
          <a:xfrm>
            <a:off x="437881" y="3308729"/>
            <a:ext cx="5875326" cy="584775"/>
          </a:xfrm>
          <a:prstGeom prst="rect">
            <a:avLst/>
          </a:prstGeom>
        </p:spPr>
        <p:txBody>
          <a:bodyPr wrap="none">
            <a:spAutoFit/>
          </a:bodyPr>
          <a:lstStyle/>
          <a:p>
            <a:r>
              <a:rPr lang="en-IN" sz="3200" b="1" dirty="0"/>
              <a:t>1. MINOR'S CONTRACT VOID </a:t>
            </a:r>
          </a:p>
        </p:txBody>
      </p:sp>
      <p:sp>
        <p:nvSpPr>
          <p:cNvPr id="7" name="Rectangle 6"/>
          <p:cNvSpPr/>
          <p:nvPr/>
        </p:nvSpPr>
        <p:spPr>
          <a:xfrm>
            <a:off x="334851" y="4210251"/>
            <a:ext cx="11745532" cy="1200329"/>
          </a:xfrm>
          <a:prstGeom prst="rect">
            <a:avLst/>
          </a:prstGeom>
        </p:spPr>
        <p:txBody>
          <a:bodyPr wrap="square">
            <a:spAutoFit/>
          </a:bodyPr>
          <a:lstStyle/>
          <a:p>
            <a:r>
              <a:rPr lang="en-US" sz="2400" dirty="0" smtClean="0"/>
              <a:t>            A </a:t>
            </a:r>
            <a:r>
              <a:rPr lang="en-US" sz="2400" dirty="0"/>
              <a:t>contract by a minor is void in Indian Law. It was </a:t>
            </a:r>
            <a:r>
              <a:rPr lang="en-US" sz="2400" dirty="0" smtClean="0"/>
              <a:t>well established </a:t>
            </a:r>
            <a:r>
              <a:rPr lang="en-US" sz="2400" dirty="0"/>
              <a:t>in MOHORI BIBI Vs. DHARMODAS GHOSH where </a:t>
            </a:r>
            <a:r>
              <a:rPr lang="en-US" sz="2400" dirty="0" smtClean="0"/>
              <a:t>a minor executed a mortgage </a:t>
            </a:r>
            <a:r>
              <a:rPr lang="en-US" sz="2400" dirty="0"/>
              <a:t>and received </a:t>
            </a:r>
            <a:r>
              <a:rPr lang="en-US" sz="2400" dirty="0" err="1"/>
              <a:t>Rs</a:t>
            </a:r>
            <a:r>
              <a:rPr lang="en-US" sz="2400" dirty="0"/>
              <a:t>. 8,000/- from </a:t>
            </a:r>
            <a:r>
              <a:rPr lang="en-US" sz="2400" dirty="0" smtClean="0"/>
              <a:t>the mortgagee</a:t>
            </a:r>
            <a:r>
              <a:rPr lang="en-US" sz="2400" dirty="0"/>
              <a:t>. </a:t>
            </a:r>
            <a:endParaRPr lang="en-IN" sz="2400" dirty="0"/>
          </a:p>
        </p:txBody>
      </p:sp>
    </p:spTree>
    <p:extLst>
      <p:ext uri="{BB962C8B-B14F-4D97-AF65-F5344CB8AC3E}">
        <p14:creationId xmlns:p14="http://schemas.microsoft.com/office/powerpoint/2010/main" val="202311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226" y="533023"/>
            <a:ext cx="10989972" cy="2492990"/>
          </a:xfrm>
          <a:prstGeom prst="rect">
            <a:avLst/>
          </a:prstGeom>
        </p:spPr>
        <p:txBody>
          <a:bodyPr wrap="square">
            <a:spAutoFit/>
          </a:bodyPr>
          <a:lstStyle/>
          <a:p>
            <a:r>
              <a:rPr lang="en-US" sz="3200" b="1" dirty="0"/>
              <a:t>2. NO </a:t>
            </a:r>
            <a:r>
              <a:rPr lang="en-US" sz="3200" b="1" dirty="0" smtClean="0"/>
              <a:t>RATIFICATION</a:t>
            </a:r>
          </a:p>
          <a:p>
            <a:endParaRPr lang="en-US" sz="2800" dirty="0"/>
          </a:p>
          <a:p>
            <a:r>
              <a:rPr lang="en-US" sz="2400" dirty="0" smtClean="0"/>
              <a:t>                A </a:t>
            </a:r>
            <a:r>
              <a:rPr lang="en-US" sz="2400" dirty="0"/>
              <a:t>contract by a minor cannot be ratified on attaining </a:t>
            </a:r>
            <a:r>
              <a:rPr lang="en-US" sz="2400" dirty="0" smtClean="0"/>
              <a:t>majority </a:t>
            </a:r>
            <a:r>
              <a:rPr lang="en-US" sz="2400" dirty="0"/>
              <a:t>It was established in the ARUMUGAM Vs. DURAL SINGA </a:t>
            </a:r>
            <a:r>
              <a:rPr lang="en-US" sz="2400" dirty="0" smtClean="0"/>
              <a:t>case where </a:t>
            </a:r>
            <a:r>
              <a:rPr lang="en-US" sz="2400" dirty="0"/>
              <a:t>a minor executed a promissory note in satisfaction </a:t>
            </a:r>
            <a:r>
              <a:rPr lang="en-US" sz="2400" dirty="0" smtClean="0"/>
              <a:t>of note </a:t>
            </a:r>
            <a:r>
              <a:rPr lang="en-US" sz="2400" dirty="0"/>
              <a:t>accepted by him during his minority, </a:t>
            </a:r>
            <a:endParaRPr lang="en-IN" sz="2400" dirty="0"/>
          </a:p>
        </p:txBody>
      </p:sp>
      <p:sp>
        <p:nvSpPr>
          <p:cNvPr id="3" name="Rectangle 2"/>
          <p:cNvSpPr/>
          <p:nvPr/>
        </p:nvSpPr>
        <p:spPr>
          <a:xfrm>
            <a:off x="373488" y="3359626"/>
            <a:ext cx="11088710" cy="3077766"/>
          </a:xfrm>
          <a:prstGeom prst="rect">
            <a:avLst/>
          </a:prstGeom>
        </p:spPr>
        <p:txBody>
          <a:bodyPr wrap="square">
            <a:spAutoFit/>
          </a:bodyPr>
          <a:lstStyle/>
          <a:p>
            <a:r>
              <a:rPr lang="en-US" sz="3200" b="1" dirty="0"/>
              <a:t>3. MINOR 1S LIABLE FOR </a:t>
            </a:r>
            <a:r>
              <a:rPr lang="en-US" sz="3200" b="1" dirty="0" smtClean="0"/>
              <a:t>NECESSARIES</a:t>
            </a:r>
          </a:p>
          <a:p>
            <a:endParaRPr lang="en-US" dirty="0"/>
          </a:p>
          <a:p>
            <a:r>
              <a:rPr lang="en-US" dirty="0" smtClean="0"/>
              <a:t>              </a:t>
            </a:r>
            <a:r>
              <a:rPr lang="en-US" sz="2400" dirty="0" smtClean="0"/>
              <a:t>A </a:t>
            </a:r>
            <a:r>
              <a:rPr lang="en-US" sz="2400" dirty="0"/>
              <a:t>minor's estate is liable to pay for the necessaries </a:t>
            </a:r>
            <a:r>
              <a:rPr lang="en-US" sz="2400" dirty="0" smtClean="0"/>
              <a:t>supplied to </a:t>
            </a:r>
            <a:r>
              <a:rPr lang="en-US" sz="2400" dirty="0"/>
              <a:t>him or to his </a:t>
            </a:r>
            <a:r>
              <a:rPr lang="en-US" sz="2400" dirty="0" err="1"/>
              <a:t>dependants</a:t>
            </a:r>
            <a:r>
              <a:rPr lang="en-US" sz="2400" dirty="0"/>
              <a:t> </a:t>
            </a:r>
            <a:r>
              <a:rPr lang="en-US" sz="2400" dirty="0" smtClean="0"/>
              <a:t>(section </a:t>
            </a:r>
            <a:r>
              <a:rPr lang="en-US" sz="2400" dirty="0"/>
              <a:t>68). The necessaries </a:t>
            </a:r>
            <a:r>
              <a:rPr lang="en-US" sz="2400" dirty="0" smtClean="0"/>
              <a:t>are  determined </a:t>
            </a:r>
            <a:r>
              <a:rPr lang="en-US" sz="2400" dirty="0"/>
              <a:t>on the basis of </a:t>
            </a:r>
            <a:r>
              <a:rPr lang="en-US" sz="2400" dirty="0" smtClean="0"/>
              <a:t>his position </a:t>
            </a:r>
            <a:r>
              <a:rPr lang="en-US" sz="2400" dirty="0"/>
              <a:t>and financial status. </a:t>
            </a:r>
            <a:r>
              <a:rPr lang="en-US" sz="2400" dirty="0" smtClean="0"/>
              <a:t>The costs </a:t>
            </a:r>
            <a:r>
              <a:rPr lang="en-US" sz="2400" dirty="0"/>
              <a:t>incurred in defending a suit </a:t>
            </a:r>
            <a:r>
              <a:rPr lang="en-US" sz="2400" dirty="0" smtClean="0"/>
              <a:t>or  prosecution </a:t>
            </a:r>
            <a:r>
              <a:rPr lang="en-US" sz="2400" dirty="0"/>
              <a:t>on behalf of </a:t>
            </a:r>
            <a:r>
              <a:rPr lang="en-US" sz="2400" dirty="0" smtClean="0"/>
              <a:t>a minor </a:t>
            </a:r>
            <a:r>
              <a:rPr lang="en-US" sz="2400" dirty="0"/>
              <a:t>and the money advanced for his marriage expenses </a:t>
            </a:r>
            <a:r>
              <a:rPr lang="en-US" sz="2400" dirty="0" smtClean="0"/>
              <a:t>were also </a:t>
            </a:r>
            <a:r>
              <a:rPr lang="en-US" sz="2400" dirty="0"/>
              <a:t>held as necessaries (</a:t>
            </a:r>
            <a:r>
              <a:rPr lang="en-US" sz="2400" dirty="0" err="1"/>
              <a:t>Kidar</a:t>
            </a:r>
            <a:r>
              <a:rPr lang="en-US" sz="2400" dirty="0"/>
              <a:t> </a:t>
            </a:r>
            <a:r>
              <a:rPr lang="en-US" sz="2400" dirty="0" err="1"/>
              <a:t>Nath</a:t>
            </a:r>
            <a:r>
              <a:rPr lang="en-US" sz="2400" dirty="0"/>
              <a:t> Vs. </a:t>
            </a:r>
            <a:r>
              <a:rPr lang="en-US" sz="2400" dirty="0" err="1" smtClean="0"/>
              <a:t>Ajudhia</a:t>
            </a:r>
            <a:r>
              <a:rPr lang="en-US" sz="2400" dirty="0" smtClean="0"/>
              <a:t>). </a:t>
            </a:r>
            <a:endParaRPr lang="en-IN" sz="2400" dirty="0"/>
          </a:p>
        </p:txBody>
      </p:sp>
    </p:spTree>
    <p:extLst>
      <p:ext uri="{BB962C8B-B14F-4D97-AF65-F5344CB8AC3E}">
        <p14:creationId xmlns:p14="http://schemas.microsoft.com/office/powerpoint/2010/main" val="2660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830" y="1240947"/>
            <a:ext cx="11234671" cy="2585323"/>
          </a:xfrm>
          <a:prstGeom prst="rect">
            <a:avLst/>
          </a:prstGeom>
        </p:spPr>
        <p:txBody>
          <a:bodyPr wrap="square">
            <a:spAutoFit/>
          </a:bodyPr>
          <a:lstStyle/>
          <a:p>
            <a:r>
              <a:rPr lang="en-US" sz="3200" b="1" dirty="0" smtClean="0"/>
              <a:t>4.MINOR </a:t>
            </a:r>
            <a:r>
              <a:rPr lang="en-US" sz="3200" b="1" dirty="0"/>
              <a:t>MAY BE AN AGENT BUT NOT A </a:t>
            </a:r>
            <a:r>
              <a:rPr lang="en-US" sz="3200" b="1" dirty="0" smtClean="0"/>
              <a:t>PARTNER</a:t>
            </a:r>
          </a:p>
          <a:p>
            <a:pPr marL="342900" indent="-342900">
              <a:buAutoNum type="alphaUcPeriod"/>
            </a:pPr>
            <a:endParaRPr lang="en-US" dirty="0"/>
          </a:p>
          <a:p>
            <a:r>
              <a:rPr lang="en-US" sz="2400" dirty="0" smtClean="0"/>
              <a:t>        A </a:t>
            </a:r>
            <a:r>
              <a:rPr lang="en-US" sz="2400" dirty="0"/>
              <a:t>minor can be an agent but he cannot be a principal </a:t>
            </a:r>
            <a:r>
              <a:rPr lang="en-US" sz="2400" dirty="0" smtClean="0"/>
              <a:t>or a </a:t>
            </a:r>
            <a:r>
              <a:rPr lang="en-US" sz="2400" dirty="0"/>
              <a:t>partner in a firm. However, he can be admitted to the </a:t>
            </a:r>
            <a:r>
              <a:rPr lang="en-US" sz="2400" dirty="0" smtClean="0"/>
              <a:t>benefits of </a:t>
            </a:r>
            <a:r>
              <a:rPr lang="en-US" sz="2400" dirty="0"/>
              <a:t>partnership</a:t>
            </a:r>
            <a:r>
              <a:rPr lang="en-US" sz="2400" dirty="0" smtClean="0"/>
              <a:t>.</a:t>
            </a:r>
          </a:p>
          <a:p>
            <a:endParaRPr lang="en-US" dirty="0"/>
          </a:p>
          <a:p>
            <a:endParaRPr lang="en-US" sz="2800" dirty="0"/>
          </a:p>
          <a:p>
            <a:endParaRPr lang="en-IN" dirty="0"/>
          </a:p>
        </p:txBody>
      </p:sp>
      <p:sp>
        <p:nvSpPr>
          <p:cNvPr id="3" name="Rectangle 2"/>
          <p:cNvSpPr/>
          <p:nvPr/>
        </p:nvSpPr>
        <p:spPr>
          <a:xfrm>
            <a:off x="510863" y="3549846"/>
            <a:ext cx="11788462" cy="2339102"/>
          </a:xfrm>
          <a:prstGeom prst="rect">
            <a:avLst/>
          </a:prstGeom>
        </p:spPr>
        <p:txBody>
          <a:bodyPr wrap="square">
            <a:spAutoFit/>
          </a:bodyPr>
          <a:lstStyle/>
          <a:p>
            <a:r>
              <a:rPr lang="en-US" sz="3200" b="1" dirty="0" smtClean="0"/>
              <a:t>5. </a:t>
            </a:r>
            <a:r>
              <a:rPr lang="en-US" sz="3200" b="1" dirty="0"/>
              <a:t>CONTRACT BY MISREPRESENTING MINOR'S AGE</a:t>
            </a:r>
          </a:p>
          <a:p>
            <a:endParaRPr lang="en-US" dirty="0"/>
          </a:p>
          <a:p>
            <a:r>
              <a:rPr lang="en-US" dirty="0" smtClean="0"/>
              <a:t>              </a:t>
            </a:r>
            <a:r>
              <a:rPr lang="en-US" sz="2400" dirty="0" smtClean="0"/>
              <a:t>A </a:t>
            </a:r>
            <a:r>
              <a:rPr lang="en-US" sz="2400" dirty="0"/>
              <a:t>contract entered into by a minor by fraudulently misrepresenting his age is void. However, the court may direct the minor to restore the property, if possible, to the other party on reasonable grounds. Thus, law protects them and does not give them the liberty to cheat men</a:t>
            </a:r>
          </a:p>
        </p:txBody>
      </p:sp>
    </p:spTree>
    <p:extLst>
      <p:ext uri="{BB962C8B-B14F-4D97-AF65-F5344CB8AC3E}">
        <p14:creationId xmlns:p14="http://schemas.microsoft.com/office/powerpoint/2010/main" val="2484873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865" y="977653"/>
            <a:ext cx="7956024" cy="584775"/>
          </a:xfrm>
          <a:prstGeom prst="rect">
            <a:avLst/>
          </a:prstGeom>
        </p:spPr>
        <p:txBody>
          <a:bodyPr wrap="none">
            <a:spAutoFit/>
          </a:bodyPr>
          <a:lstStyle/>
          <a:p>
            <a:r>
              <a:rPr lang="en-US" sz="3200" b="1" dirty="0"/>
              <a:t>6. AGREEMENT ON BEHALF OF A MINOR</a:t>
            </a:r>
            <a:endParaRPr lang="en-IN" sz="3200" b="1" dirty="0"/>
          </a:p>
        </p:txBody>
      </p:sp>
      <p:sp>
        <p:nvSpPr>
          <p:cNvPr id="3" name="Rectangle 2"/>
          <p:cNvSpPr/>
          <p:nvPr/>
        </p:nvSpPr>
        <p:spPr>
          <a:xfrm>
            <a:off x="283335" y="1769600"/>
            <a:ext cx="11552350" cy="830997"/>
          </a:xfrm>
          <a:prstGeom prst="rect">
            <a:avLst/>
          </a:prstGeom>
        </p:spPr>
        <p:txBody>
          <a:bodyPr wrap="square">
            <a:spAutoFit/>
          </a:bodyPr>
          <a:lstStyle/>
          <a:p>
            <a:r>
              <a:rPr lang="en-US" sz="2400" dirty="0" smtClean="0"/>
              <a:t>         An </a:t>
            </a:r>
            <a:r>
              <a:rPr lang="en-US" sz="2400" dirty="0"/>
              <a:t>agreement entered into by a parent or guardian </a:t>
            </a:r>
            <a:r>
              <a:rPr lang="en-US" sz="2400" dirty="0" smtClean="0"/>
              <a:t>on behalf </a:t>
            </a:r>
            <a:r>
              <a:rPr lang="en-US" sz="2400" dirty="0"/>
              <a:t>of a minor is valid provided it is for his benefit. </a:t>
            </a:r>
            <a:endParaRPr lang="en-IN" sz="2400" dirty="0"/>
          </a:p>
        </p:txBody>
      </p:sp>
      <p:sp>
        <p:nvSpPr>
          <p:cNvPr id="4" name="Rectangle 3"/>
          <p:cNvSpPr/>
          <p:nvPr/>
        </p:nvSpPr>
        <p:spPr>
          <a:xfrm>
            <a:off x="401865" y="3437311"/>
            <a:ext cx="9422772" cy="584775"/>
          </a:xfrm>
          <a:prstGeom prst="rect">
            <a:avLst/>
          </a:prstGeom>
        </p:spPr>
        <p:txBody>
          <a:bodyPr wrap="none">
            <a:spAutoFit/>
          </a:bodyPr>
          <a:lstStyle/>
          <a:p>
            <a:r>
              <a:rPr lang="en-US" sz="3200" b="1" dirty="0"/>
              <a:t>7. MINOR MAY BE A PROMISEE OR BENEFICIARY</a:t>
            </a:r>
            <a:endParaRPr lang="en-IN" sz="3200" b="1" dirty="0"/>
          </a:p>
        </p:txBody>
      </p:sp>
      <p:sp>
        <p:nvSpPr>
          <p:cNvPr id="5" name="Rectangle 4"/>
          <p:cNvSpPr/>
          <p:nvPr/>
        </p:nvSpPr>
        <p:spPr>
          <a:xfrm>
            <a:off x="170046" y="4475480"/>
            <a:ext cx="11665639" cy="1200329"/>
          </a:xfrm>
          <a:prstGeom prst="rect">
            <a:avLst/>
          </a:prstGeom>
        </p:spPr>
        <p:txBody>
          <a:bodyPr wrap="square">
            <a:spAutoFit/>
          </a:bodyPr>
          <a:lstStyle/>
          <a:p>
            <a:r>
              <a:rPr lang="en-US" sz="2400" dirty="0" smtClean="0"/>
              <a:t>                A </a:t>
            </a:r>
            <a:r>
              <a:rPr lang="en-US" sz="2400" dirty="0"/>
              <a:t>minor can be a </a:t>
            </a:r>
            <a:r>
              <a:rPr lang="en-US" sz="2400" dirty="0" smtClean="0"/>
              <a:t>promise </a:t>
            </a:r>
            <a:r>
              <a:rPr lang="en-US" sz="2400" dirty="0"/>
              <a:t>or beneficiary. in </a:t>
            </a:r>
            <a:r>
              <a:rPr lang="en-US" sz="2400" dirty="0" smtClean="0"/>
              <a:t>other words , can </a:t>
            </a:r>
            <a:r>
              <a:rPr lang="en-US" sz="2400" dirty="0"/>
              <a:t>take a benefit under a contract though he cannot </a:t>
            </a:r>
            <a:r>
              <a:rPr lang="en-US" sz="2400" dirty="0" smtClean="0"/>
              <a:t>be bound </a:t>
            </a:r>
            <a:r>
              <a:rPr lang="en-US" sz="2400" dirty="0"/>
              <a:t>by it. Therefore, a sale or mortgage in </a:t>
            </a:r>
            <a:r>
              <a:rPr lang="en-US" sz="2400" dirty="0" err="1"/>
              <a:t>favour</a:t>
            </a:r>
            <a:r>
              <a:rPr lang="en-US" sz="2400" dirty="0"/>
              <a:t> of a </a:t>
            </a:r>
            <a:r>
              <a:rPr lang="en-US" sz="2400" dirty="0" smtClean="0"/>
              <a:t>minor is </a:t>
            </a:r>
            <a:r>
              <a:rPr lang="en-US" sz="2400" dirty="0"/>
              <a:t>enforceable by him. </a:t>
            </a:r>
            <a:endParaRPr lang="en-IN" sz="2400" dirty="0"/>
          </a:p>
        </p:txBody>
      </p:sp>
    </p:spTree>
    <p:extLst>
      <p:ext uri="{BB962C8B-B14F-4D97-AF65-F5344CB8AC3E}">
        <p14:creationId xmlns:p14="http://schemas.microsoft.com/office/powerpoint/2010/main" val="111413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892" y="554005"/>
            <a:ext cx="6096000" cy="584775"/>
          </a:xfrm>
          <a:prstGeom prst="rect">
            <a:avLst/>
          </a:prstGeom>
        </p:spPr>
        <p:txBody>
          <a:bodyPr>
            <a:spAutoFit/>
          </a:bodyPr>
          <a:lstStyle/>
          <a:p>
            <a:r>
              <a:rPr lang="en-IN" sz="3200" b="1" dirty="0" smtClean="0"/>
              <a:t>8.NO </a:t>
            </a:r>
            <a:r>
              <a:rPr lang="en-IN" sz="3200" b="1" dirty="0"/>
              <a:t>INSOLVENCY</a:t>
            </a:r>
          </a:p>
        </p:txBody>
      </p:sp>
      <p:sp>
        <p:nvSpPr>
          <p:cNvPr id="3" name="Rectangle 2"/>
          <p:cNvSpPr/>
          <p:nvPr/>
        </p:nvSpPr>
        <p:spPr>
          <a:xfrm>
            <a:off x="1397588" y="1647352"/>
            <a:ext cx="6991016" cy="461665"/>
          </a:xfrm>
          <a:prstGeom prst="rect">
            <a:avLst/>
          </a:prstGeom>
        </p:spPr>
        <p:txBody>
          <a:bodyPr wrap="none">
            <a:spAutoFit/>
          </a:bodyPr>
          <a:lstStyle/>
          <a:p>
            <a:r>
              <a:rPr lang="en-US" sz="2400" dirty="0"/>
              <a:t>A minor cannot be adjudged as an insolvent</a:t>
            </a:r>
            <a:r>
              <a:rPr lang="en-US" dirty="0"/>
              <a:t>. </a:t>
            </a:r>
            <a:endParaRPr lang="en-IN" dirty="0"/>
          </a:p>
        </p:txBody>
      </p:sp>
      <p:sp>
        <p:nvSpPr>
          <p:cNvPr id="4" name="Rectangle 3"/>
          <p:cNvSpPr/>
          <p:nvPr/>
        </p:nvSpPr>
        <p:spPr>
          <a:xfrm>
            <a:off x="441892" y="2368031"/>
            <a:ext cx="6288901" cy="584775"/>
          </a:xfrm>
          <a:prstGeom prst="rect">
            <a:avLst/>
          </a:prstGeom>
        </p:spPr>
        <p:txBody>
          <a:bodyPr wrap="none">
            <a:spAutoFit/>
          </a:bodyPr>
          <a:lstStyle/>
          <a:p>
            <a:r>
              <a:rPr lang="en-US" sz="3200" b="1" dirty="0"/>
              <a:t>Infant (or) Minor in English Law </a:t>
            </a:r>
            <a:endParaRPr lang="en-IN" sz="3200" b="1" dirty="0"/>
          </a:p>
        </p:txBody>
      </p:sp>
      <p:sp>
        <p:nvSpPr>
          <p:cNvPr id="5" name="Rectangle 4"/>
          <p:cNvSpPr/>
          <p:nvPr/>
        </p:nvSpPr>
        <p:spPr>
          <a:xfrm>
            <a:off x="1474066" y="3320409"/>
            <a:ext cx="10513454" cy="830997"/>
          </a:xfrm>
          <a:prstGeom prst="rect">
            <a:avLst/>
          </a:prstGeom>
        </p:spPr>
        <p:txBody>
          <a:bodyPr wrap="square">
            <a:spAutoFit/>
          </a:bodyPr>
          <a:lstStyle/>
          <a:p>
            <a:r>
              <a:rPr lang="en-US" sz="2400" dirty="0" smtClean="0"/>
              <a:t>    A person who </a:t>
            </a:r>
            <a:r>
              <a:rPr lang="en-US" sz="2400" dirty="0"/>
              <a:t>does not attain the age of 18 years is </a:t>
            </a:r>
            <a:r>
              <a:rPr lang="en-US" sz="2400" dirty="0" smtClean="0"/>
              <a:t>called an </a:t>
            </a:r>
            <a:r>
              <a:rPr lang="en-US" sz="2400" dirty="0"/>
              <a:t>infant or minor in English Law</a:t>
            </a:r>
            <a:r>
              <a:rPr lang="en-US" dirty="0"/>
              <a:t>.</a:t>
            </a:r>
            <a:endParaRPr lang="en-IN" dirty="0"/>
          </a:p>
        </p:txBody>
      </p:sp>
      <p:sp>
        <p:nvSpPr>
          <p:cNvPr id="6" name="Rectangle 5"/>
          <p:cNvSpPr/>
          <p:nvPr/>
        </p:nvSpPr>
        <p:spPr>
          <a:xfrm>
            <a:off x="454488" y="4947299"/>
            <a:ext cx="10307392" cy="830997"/>
          </a:xfrm>
          <a:prstGeom prst="rect">
            <a:avLst/>
          </a:prstGeom>
        </p:spPr>
        <p:txBody>
          <a:bodyPr wrap="square">
            <a:spAutoFit/>
          </a:bodyPr>
          <a:lstStyle/>
          <a:p>
            <a:r>
              <a:rPr lang="en-US" sz="2400" dirty="0" smtClean="0"/>
              <a:t>(</a:t>
            </a:r>
            <a:r>
              <a:rPr lang="en-US" sz="2400" dirty="0" err="1" smtClean="0"/>
              <a:t>i</a:t>
            </a:r>
            <a:r>
              <a:rPr lang="en-US" sz="2400" dirty="0" smtClean="0"/>
              <a:t>)            A </a:t>
            </a:r>
            <a:r>
              <a:rPr lang="en-US" sz="2400" dirty="0"/>
              <a:t>contract entered into by such person is void </a:t>
            </a:r>
            <a:r>
              <a:rPr lang="en-US" sz="2400" dirty="0" smtClean="0"/>
              <a:t>unless it </a:t>
            </a:r>
            <a:r>
              <a:rPr lang="en-US" sz="2400" dirty="0"/>
              <a:t>is for necessaries and for his benefit</a:t>
            </a:r>
            <a:r>
              <a:rPr lang="en-US" dirty="0"/>
              <a:t>. </a:t>
            </a:r>
            <a:endParaRPr lang="en-IN" dirty="0"/>
          </a:p>
        </p:txBody>
      </p:sp>
    </p:spTree>
    <p:extLst>
      <p:ext uri="{BB962C8B-B14F-4D97-AF65-F5344CB8AC3E}">
        <p14:creationId xmlns:p14="http://schemas.microsoft.com/office/powerpoint/2010/main" val="916439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468" y="1099692"/>
            <a:ext cx="11552349" cy="1692771"/>
          </a:xfrm>
          <a:prstGeom prst="rect">
            <a:avLst/>
          </a:prstGeom>
        </p:spPr>
        <p:txBody>
          <a:bodyPr wrap="square">
            <a:spAutoFit/>
          </a:bodyPr>
          <a:lstStyle/>
          <a:p>
            <a:r>
              <a:rPr lang="en-US" sz="3200" b="1" dirty="0" smtClean="0"/>
              <a:t>     ROBERTS </a:t>
            </a:r>
            <a:r>
              <a:rPr lang="en-US" sz="3200" b="1" dirty="0" err="1"/>
              <a:t>Vs</a:t>
            </a:r>
            <a:r>
              <a:rPr lang="en-US" sz="3200" b="1" dirty="0"/>
              <a:t> GRAY: </a:t>
            </a:r>
            <a:r>
              <a:rPr lang="en-US" sz="2400" dirty="0"/>
              <a:t>A, minor promised to pay an amount to Roberts for learning billiards from him. It was held that </a:t>
            </a:r>
            <a:r>
              <a:rPr lang="en-US" sz="2400" dirty="0" smtClean="0"/>
              <a:t>the contract </a:t>
            </a:r>
            <a:r>
              <a:rPr lang="en-US" sz="2400" dirty="0"/>
              <a:t>was for </a:t>
            </a:r>
            <a:r>
              <a:rPr lang="en-US" sz="2400" dirty="0" smtClean="0"/>
              <a:t>the </a:t>
            </a:r>
            <a:r>
              <a:rPr lang="en-US" sz="2400" dirty="0" err="1" smtClean="0"/>
              <a:t>beneft</a:t>
            </a:r>
            <a:r>
              <a:rPr lang="en-US" sz="2400" dirty="0" smtClean="0"/>
              <a:t> </a:t>
            </a:r>
            <a:r>
              <a:rPr lang="en-US" sz="2400" dirty="0"/>
              <a:t>of minor and hence, his estate was</a:t>
            </a:r>
          </a:p>
          <a:p>
            <a:r>
              <a:rPr lang="en-US" sz="2400" dirty="0"/>
              <a:t>liable</a:t>
            </a:r>
            <a:r>
              <a:rPr lang="en-US" sz="2400" dirty="0" smtClean="0"/>
              <a:t>.</a:t>
            </a:r>
            <a:endParaRPr lang="en-US" sz="2400" dirty="0"/>
          </a:p>
        </p:txBody>
      </p:sp>
      <p:sp>
        <p:nvSpPr>
          <p:cNvPr id="3" name="Rectangle 2"/>
          <p:cNvSpPr/>
          <p:nvPr/>
        </p:nvSpPr>
        <p:spPr>
          <a:xfrm>
            <a:off x="626772" y="3768994"/>
            <a:ext cx="10861183" cy="1323439"/>
          </a:xfrm>
          <a:prstGeom prst="rect">
            <a:avLst/>
          </a:prstGeom>
        </p:spPr>
        <p:txBody>
          <a:bodyPr wrap="square">
            <a:spAutoFit/>
          </a:bodyPr>
          <a:lstStyle/>
          <a:p>
            <a:r>
              <a:rPr lang="en-US" sz="3200" dirty="0" smtClean="0"/>
              <a:t>     RYDER </a:t>
            </a:r>
            <a:r>
              <a:rPr lang="en-US" sz="3200" dirty="0" err="1"/>
              <a:t>Vs</a:t>
            </a:r>
            <a:r>
              <a:rPr lang="en-US" sz="3200" dirty="0"/>
              <a:t> WOMBWELL: </a:t>
            </a:r>
            <a:r>
              <a:rPr lang="en-US" sz="2400" dirty="0"/>
              <a:t>A minor purchased golden articles for presentation and for his personal use. It was held that </a:t>
            </a:r>
            <a:r>
              <a:rPr lang="en-US" sz="2400" dirty="0" smtClean="0"/>
              <a:t>these </a:t>
            </a:r>
            <a:r>
              <a:rPr lang="en-US" sz="2400" dirty="0"/>
              <a:t>articles were not necessaries and hence, his estate was not liable </a:t>
            </a:r>
          </a:p>
        </p:txBody>
      </p:sp>
    </p:spTree>
    <p:extLst>
      <p:ext uri="{BB962C8B-B14F-4D97-AF65-F5344CB8AC3E}">
        <p14:creationId xmlns:p14="http://schemas.microsoft.com/office/powerpoint/2010/main" val="2290344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751" y="1453964"/>
            <a:ext cx="11492249" cy="1477328"/>
          </a:xfrm>
          <a:prstGeom prst="rect">
            <a:avLst/>
          </a:prstGeom>
        </p:spPr>
        <p:txBody>
          <a:bodyPr wrap="square">
            <a:spAutoFit/>
          </a:bodyPr>
          <a:lstStyle/>
          <a:p>
            <a:r>
              <a:rPr lang="en-US" sz="2400" dirty="0" smtClean="0"/>
              <a:t>(ii)        However</a:t>
            </a:r>
            <a:r>
              <a:rPr lang="en-US" sz="2400" dirty="0"/>
              <a:t>, contracts of continuing obligations like partnership or lease agreements entered into by a minor are voidable in English Law. Such </a:t>
            </a:r>
            <a:r>
              <a:rPr lang="en-US" sz="2400" dirty="0" smtClean="0"/>
              <a:t>contracts are </a:t>
            </a:r>
            <a:r>
              <a:rPr lang="en-US" sz="2400" dirty="0"/>
              <a:t>enforceable only after he attains majority.</a:t>
            </a:r>
          </a:p>
          <a:p>
            <a:endParaRPr lang="en-IN" dirty="0"/>
          </a:p>
        </p:txBody>
      </p:sp>
      <p:sp>
        <p:nvSpPr>
          <p:cNvPr id="3" name="Rectangle 2"/>
          <p:cNvSpPr/>
          <p:nvPr/>
        </p:nvSpPr>
        <p:spPr>
          <a:xfrm>
            <a:off x="463639" y="3266143"/>
            <a:ext cx="11565228" cy="2308324"/>
          </a:xfrm>
          <a:prstGeom prst="rect">
            <a:avLst/>
          </a:prstGeom>
        </p:spPr>
        <p:txBody>
          <a:bodyPr wrap="square">
            <a:spAutoFit/>
          </a:bodyPr>
          <a:lstStyle/>
          <a:p>
            <a:r>
              <a:rPr lang="en-US" sz="2400" dirty="0" smtClean="0"/>
              <a:t>                 A </a:t>
            </a:r>
            <a:r>
              <a:rPr lang="en-US" sz="2400" dirty="0"/>
              <a:t>number of privileges are given to </a:t>
            </a:r>
            <a:r>
              <a:rPr lang="en-US" sz="2400" dirty="0" smtClean="0"/>
              <a:t>minors in English as </a:t>
            </a:r>
            <a:r>
              <a:rPr lang="en-US" sz="2400" dirty="0"/>
              <a:t>well as in Indian Law. The reason is that they should not </a:t>
            </a:r>
            <a:r>
              <a:rPr lang="en-US" sz="2400" dirty="0" smtClean="0"/>
              <a:t>be misguided </a:t>
            </a:r>
            <a:r>
              <a:rPr lang="en-US" sz="2400" dirty="0"/>
              <a:t>by others on account of their immaturity. The Law </a:t>
            </a:r>
            <a:r>
              <a:rPr lang="en-US" sz="2400" dirty="0" smtClean="0"/>
              <a:t>is safeguarding </a:t>
            </a:r>
            <a:r>
              <a:rPr lang="en-US" sz="2400" dirty="0"/>
              <a:t>the minors and their properties and forgive </a:t>
            </a:r>
            <a:r>
              <a:rPr lang="en-US" sz="2400" dirty="0" smtClean="0"/>
              <a:t>their ignorance</a:t>
            </a:r>
            <a:r>
              <a:rPr lang="en-US" sz="2400" dirty="0"/>
              <a:t>. However, the minors are not allowed by Law to defraud</a:t>
            </a:r>
          </a:p>
          <a:p>
            <a:r>
              <a:rPr lang="en-US" sz="2400" dirty="0"/>
              <a:t>others by misusing the privileges</a:t>
            </a:r>
            <a:r>
              <a:rPr lang="en-US" dirty="0"/>
              <a:t>. </a:t>
            </a:r>
            <a:endParaRPr lang="en-IN" dirty="0"/>
          </a:p>
        </p:txBody>
      </p:sp>
    </p:spTree>
    <p:extLst>
      <p:ext uri="{BB962C8B-B14F-4D97-AF65-F5344CB8AC3E}">
        <p14:creationId xmlns:p14="http://schemas.microsoft.com/office/powerpoint/2010/main" val="2206357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81</TotalTime>
  <Words>954</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HAJEE KARUTHA ROWTHER HOWDIA COLLEGE (Autonomous)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11</cp:revision>
  <dcterms:created xsi:type="dcterms:W3CDTF">2021-01-28T06:37:14Z</dcterms:created>
  <dcterms:modified xsi:type="dcterms:W3CDTF">2021-01-28T15:48:12Z</dcterms:modified>
</cp:coreProperties>
</file>