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sldIdLst>
    <p:sldId id="257" r:id="rId2"/>
    <p:sldId id="274" r:id="rId3"/>
    <p:sldId id="283" r:id="rId4"/>
    <p:sldId id="275" r:id="rId5"/>
    <p:sldId id="276" r:id="rId6"/>
    <p:sldId id="278" r:id="rId7"/>
    <p:sldId id="282" r:id="rId8"/>
    <p:sldId id="279" r:id="rId9"/>
    <p:sldId id="280" r:id="rId10"/>
    <p:sldId id="28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76EB98-5A11-47C7-AE63-FE58E4C71902}" type="doc">
      <dgm:prSet loTypeId="urn:microsoft.com/office/officeart/2008/layout/LinedList" loCatId="list" qsTypeId="urn:microsoft.com/office/officeart/2005/8/quickstyle/simple4" qsCatId="simple" csTypeId="urn:microsoft.com/office/officeart/2005/8/colors/accent2_2" csCatId="accent2" phldr="1"/>
      <dgm:spPr/>
      <dgm:t>
        <a:bodyPr/>
        <a:lstStyle/>
        <a:p>
          <a:endParaRPr lang="en-US"/>
        </a:p>
      </dgm:t>
    </dgm:pt>
    <dgm:pt modelId="{B862C35A-F064-4BA9-965B-ED7AC20F36DB}">
      <dgm:prSet/>
      <dgm:spPr/>
      <dgm:t>
        <a:bodyPr/>
        <a:lstStyle/>
        <a:p>
          <a:pPr>
            <a:lnSpc>
              <a:spcPct val="100000"/>
            </a:lnSpc>
          </a:pPr>
          <a:endParaRPr lang="en-US" dirty="0"/>
        </a:p>
      </dgm:t>
    </dgm:pt>
    <dgm:pt modelId="{A7020005-E5F2-417D-A122-2C55E5CFCDAB}" type="parTrans" cxnId="{274919C2-B43C-447F-A1C6-A88073B7D358}">
      <dgm:prSet/>
      <dgm:spPr/>
      <dgm:t>
        <a:bodyPr/>
        <a:lstStyle/>
        <a:p>
          <a:endParaRPr lang="en-US"/>
        </a:p>
      </dgm:t>
    </dgm:pt>
    <dgm:pt modelId="{E6451013-AFFE-4A10-A337-EF7412970183}" type="sibTrans" cxnId="{274919C2-B43C-447F-A1C6-A88073B7D358}">
      <dgm:prSet/>
      <dgm:spPr/>
      <dgm:t>
        <a:bodyPr/>
        <a:lstStyle/>
        <a:p>
          <a:endParaRPr lang="en-US"/>
        </a:p>
      </dgm:t>
    </dgm:pt>
    <dgm:pt modelId="{B5AAC06D-9E4E-4F15-B480-61E98E08DA5A}">
      <dgm:prSet/>
      <dgm:spPr/>
      <dgm:t>
        <a:bodyPr/>
        <a:lstStyle/>
        <a:p>
          <a:pPr>
            <a:lnSpc>
              <a:spcPct val="100000"/>
            </a:lnSpc>
          </a:pPr>
          <a:endParaRPr lang="en-US" dirty="0"/>
        </a:p>
      </dgm:t>
    </dgm:pt>
    <dgm:pt modelId="{070F3105-2C80-409E-A197-0B8CAB65B0AF}" type="parTrans" cxnId="{84D86906-8CD3-4B20-ADE0-52968C6A1FAF}">
      <dgm:prSet/>
      <dgm:spPr/>
      <dgm:t>
        <a:bodyPr/>
        <a:lstStyle/>
        <a:p>
          <a:endParaRPr lang="en-US"/>
        </a:p>
      </dgm:t>
    </dgm:pt>
    <dgm:pt modelId="{6870B600-8066-4B42-B037-7E958B36DD2F}" type="sibTrans" cxnId="{84D86906-8CD3-4B20-ADE0-52968C6A1FAF}">
      <dgm:prSet/>
      <dgm:spPr/>
      <dgm:t>
        <a:bodyPr/>
        <a:lstStyle/>
        <a:p>
          <a:endParaRPr lang="en-US"/>
        </a:p>
      </dgm:t>
    </dgm:pt>
    <dgm:pt modelId="{CA573D3C-92E4-444C-8F8E-606BDA1AD6C3}">
      <dgm:prSet custT="1"/>
      <dgm:spPr/>
      <dgm:t>
        <a:bodyPr/>
        <a:lstStyle/>
        <a:p>
          <a:pPr>
            <a:lnSpc>
              <a:spcPct val="100000"/>
            </a:lnSpc>
          </a:pPr>
          <a:r>
            <a:rPr lang="en-IN" sz="1900" kern="1200" dirty="0">
              <a:latin typeface="Times New Roman" panose="02020603050405020304" pitchFamily="18" charset="0"/>
              <a:cs typeface="Times New Roman" panose="02020603050405020304" pitchFamily="18" charset="0"/>
            </a:rPr>
            <a:t>According to </a:t>
          </a:r>
          <a:r>
            <a:rPr lang="en-IN" sz="1900" b="1" kern="1200" dirty="0" err="1">
              <a:latin typeface="Times New Roman" panose="02020603050405020304" pitchFamily="18" charset="0"/>
              <a:cs typeface="Times New Roman" panose="02020603050405020304" pitchFamily="18" charset="0"/>
            </a:rPr>
            <a:t>Pigors</a:t>
          </a:r>
          <a:r>
            <a:rPr lang="en-IN" sz="1900" b="1" kern="1200" dirty="0">
              <a:latin typeface="Times New Roman" panose="02020603050405020304" pitchFamily="18" charset="0"/>
              <a:cs typeface="Times New Roman" panose="02020603050405020304" pitchFamily="18" charset="0"/>
            </a:rPr>
            <a:t> and Myers,</a:t>
          </a:r>
          <a:r>
            <a:rPr lang="en-IN" sz="1900" kern="1200" dirty="0">
              <a:latin typeface="Times New Roman" panose="02020603050405020304" pitchFamily="18" charset="0"/>
              <a:cs typeface="Times New Roman" panose="02020603050405020304" pitchFamily="18" charset="0"/>
            </a:rPr>
            <a:t> “Placement is the determination of the job to which an accepted candidate is to be assigned and his assignment to that job. It is a matching of what the supervisor has reason to think he can do with the job demands. It is a matching of what he imposes in strain, working conditions and what he offers in the form of pay roll, companionship with others, promotional possibilities etc.” </a:t>
          </a:r>
          <a:br>
            <a:rPr lang="en-IN" sz="1900" kern="1200" dirty="0">
              <a:latin typeface="Times New Roman" panose="02020603050405020304" pitchFamily="18" charset="0"/>
              <a:cs typeface="Times New Roman" panose="02020603050405020304" pitchFamily="18" charset="0"/>
            </a:rPr>
          </a:br>
          <a:endParaRPr lang="en-IN" sz="1900" kern="1200" dirty="0">
            <a:latin typeface="Times New Roman" panose="02020603050405020304" pitchFamily="18" charset="0"/>
            <a:cs typeface="Times New Roman" panose="02020603050405020304" pitchFamily="18" charset="0"/>
          </a:endParaRPr>
        </a:p>
        <a:p>
          <a:pPr>
            <a:lnSpc>
              <a:spcPct val="100000"/>
            </a:lnSpc>
          </a:pPr>
          <a:endParaRPr lang="en-IN" sz="1900" kern="1200" dirty="0">
            <a:latin typeface="Times New Roman" panose="02020603050405020304" pitchFamily="18" charset="0"/>
            <a:cs typeface="Times New Roman" panose="02020603050405020304" pitchFamily="18" charset="0"/>
          </a:endParaRPr>
        </a:p>
        <a:p>
          <a:pPr>
            <a:lnSpc>
              <a:spcPct val="100000"/>
            </a:lnSpc>
            <a:buNone/>
          </a:pPr>
          <a:r>
            <a:rPr lang="en-US" sz="1900" kern="1200" dirty="0">
              <a:latin typeface="Times New Roman" panose="02020603050405020304" pitchFamily="18" charset="0"/>
              <a:cs typeface="Times New Roman" panose="02020603050405020304" pitchFamily="18" charset="0"/>
            </a:rPr>
            <a:t>The selection procedure ends with the placement of a worker to the job. Placement is the process of assigning a specific job to each one of the selected candidates. In very simple words placement means sending the newly employed person to some department for work. It also implies assigning a specific rank and responsibility to an individual. Matching the requirements of the job with the qualifications of a candidate is the essence of placement.</a:t>
          </a:r>
          <a:endParaRPr lang="en-US" sz="190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endParaRPr>
        </a:p>
      </dgm:t>
    </dgm:pt>
    <dgm:pt modelId="{2B842377-3C2C-444A-A663-A201CC3AD237}" type="sibTrans" cxnId="{95B53A7C-A23D-4661-A8F7-C6866344616C}">
      <dgm:prSet/>
      <dgm:spPr/>
      <dgm:t>
        <a:bodyPr/>
        <a:lstStyle/>
        <a:p>
          <a:endParaRPr lang="en-US"/>
        </a:p>
      </dgm:t>
    </dgm:pt>
    <dgm:pt modelId="{07C9B17E-1F72-4E4A-8CDC-04A0F60DC6C4}" type="parTrans" cxnId="{95B53A7C-A23D-4661-A8F7-C6866344616C}">
      <dgm:prSet/>
      <dgm:spPr/>
      <dgm:t>
        <a:bodyPr/>
        <a:lstStyle/>
        <a:p>
          <a:endParaRPr lang="en-US"/>
        </a:p>
      </dgm:t>
    </dgm:pt>
    <dgm:pt modelId="{72594713-8D96-4039-B6D0-E4F2284D6553}" type="pres">
      <dgm:prSet presAssocID="{A576EB98-5A11-47C7-AE63-FE58E4C71902}" presName="vert0" presStyleCnt="0">
        <dgm:presLayoutVars>
          <dgm:dir/>
          <dgm:animOne val="branch"/>
          <dgm:animLvl val="lvl"/>
        </dgm:presLayoutVars>
      </dgm:prSet>
      <dgm:spPr/>
    </dgm:pt>
    <dgm:pt modelId="{28DE21F7-3BD9-442D-9D43-8B2539A70756}" type="pres">
      <dgm:prSet presAssocID="{B862C35A-F064-4BA9-965B-ED7AC20F36DB}" presName="thickLine" presStyleLbl="alignNode1" presStyleIdx="0" presStyleCnt="3" custLinFactNeighborY="1463"/>
      <dgm:spPr/>
    </dgm:pt>
    <dgm:pt modelId="{109F39C8-3C32-41A7-A81F-466586B35467}" type="pres">
      <dgm:prSet presAssocID="{B862C35A-F064-4BA9-965B-ED7AC20F36DB}" presName="horz1" presStyleCnt="0"/>
      <dgm:spPr/>
    </dgm:pt>
    <dgm:pt modelId="{4465D4B1-30B1-48D8-9E5E-5DED278EBE29}" type="pres">
      <dgm:prSet presAssocID="{B862C35A-F064-4BA9-965B-ED7AC20F36DB}" presName="tx1" presStyleLbl="revTx" presStyleIdx="0" presStyleCnt="3"/>
      <dgm:spPr/>
    </dgm:pt>
    <dgm:pt modelId="{47A80A0E-7ED9-48EC-AB52-67AADC8ADC50}" type="pres">
      <dgm:prSet presAssocID="{B862C35A-F064-4BA9-965B-ED7AC20F36DB}" presName="vert1" presStyleCnt="0"/>
      <dgm:spPr/>
    </dgm:pt>
    <dgm:pt modelId="{E95B1D71-9839-414E-81D1-A555E2734B64}" type="pres">
      <dgm:prSet presAssocID="{CA573D3C-92E4-444C-8F8E-606BDA1AD6C3}" presName="thickLine" presStyleLbl="alignNode1" presStyleIdx="1" presStyleCnt="3" custLinFactY="100000" custLinFactNeighborX="1420" custLinFactNeighborY="194588"/>
      <dgm:spPr/>
    </dgm:pt>
    <dgm:pt modelId="{DB24DCB5-EFB6-4333-98D8-9D27EDDE06F0}" type="pres">
      <dgm:prSet presAssocID="{CA573D3C-92E4-444C-8F8E-606BDA1AD6C3}" presName="horz1" presStyleCnt="0"/>
      <dgm:spPr/>
    </dgm:pt>
    <dgm:pt modelId="{9A32FDBC-04C0-40DA-AD23-29F6BE229971}" type="pres">
      <dgm:prSet presAssocID="{CA573D3C-92E4-444C-8F8E-606BDA1AD6C3}" presName="tx1" presStyleLbl="revTx" presStyleIdx="1" presStyleCnt="3" custScaleY="265780" custLinFactY="-102" custLinFactNeighborX="49" custLinFactNeighborY="-100000"/>
      <dgm:spPr/>
    </dgm:pt>
    <dgm:pt modelId="{AB3CE7C6-C418-4CAA-96C3-B388FCAE36D3}" type="pres">
      <dgm:prSet presAssocID="{CA573D3C-92E4-444C-8F8E-606BDA1AD6C3}" presName="vert1" presStyleCnt="0"/>
      <dgm:spPr/>
    </dgm:pt>
    <dgm:pt modelId="{C301C380-BD9E-460F-973C-A324033537A7}" type="pres">
      <dgm:prSet presAssocID="{B5AAC06D-9E4E-4F15-B480-61E98E08DA5A}" presName="thickLine" presStyleLbl="alignNode1" presStyleIdx="2" presStyleCnt="3" custLinFactY="-100000" custLinFactNeighborY="-148533"/>
      <dgm:spPr/>
    </dgm:pt>
    <dgm:pt modelId="{57B396CF-FFD4-4D5C-AF58-31F85E230089}" type="pres">
      <dgm:prSet presAssocID="{B5AAC06D-9E4E-4F15-B480-61E98E08DA5A}" presName="horz1" presStyleCnt="0"/>
      <dgm:spPr/>
    </dgm:pt>
    <dgm:pt modelId="{553E4269-DBFE-49E2-BBF7-A649CBD830B8}" type="pres">
      <dgm:prSet presAssocID="{B5AAC06D-9E4E-4F15-B480-61E98E08DA5A}" presName="tx1" presStyleLbl="revTx" presStyleIdx="2" presStyleCnt="3" custLinFactY="59967" custLinFactNeighborX="-232" custLinFactNeighborY="100000"/>
      <dgm:spPr/>
    </dgm:pt>
    <dgm:pt modelId="{98C142CB-E55D-4A73-99D7-16310EB6667C}" type="pres">
      <dgm:prSet presAssocID="{B5AAC06D-9E4E-4F15-B480-61E98E08DA5A}" presName="vert1" presStyleCnt="0"/>
      <dgm:spPr/>
    </dgm:pt>
  </dgm:ptLst>
  <dgm:cxnLst>
    <dgm:cxn modelId="{84D86906-8CD3-4B20-ADE0-52968C6A1FAF}" srcId="{A576EB98-5A11-47C7-AE63-FE58E4C71902}" destId="{B5AAC06D-9E4E-4F15-B480-61E98E08DA5A}" srcOrd="2" destOrd="0" parTransId="{070F3105-2C80-409E-A197-0B8CAB65B0AF}" sibTransId="{6870B600-8066-4B42-B037-7E958B36DD2F}"/>
    <dgm:cxn modelId="{52BAE61A-634D-4B93-89A0-C73CDF258FA6}" type="presOf" srcId="{B5AAC06D-9E4E-4F15-B480-61E98E08DA5A}" destId="{553E4269-DBFE-49E2-BBF7-A649CBD830B8}" srcOrd="0" destOrd="0" presId="urn:microsoft.com/office/officeart/2008/layout/LinedList"/>
    <dgm:cxn modelId="{95B53A7C-A23D-4661-A8F7-C6866344616C}" srcId="{A576EB98-5A11-47C7-AE63-FE58E4C71902}" destId="{CA573D3C-92E4-444C-8F8E-606BDA1AD6C3}" srcOrd="1" destOrd="0" parTransId="{07C9B17E-1F72-4E4A-8CDC-04A0F60DC6C4}" sibTransId="{2B842377-3C2C-444A-A663-A201CC3AD237}"/>
    <dgm:cxn modelId="{BA23378F-D610-43B2-A5F3-3F3AFEFCB473}" type="presOf" srcId="{A576EB98-5A11-47C7-AE63-FE58E4C71902}" destId="{72594713-8D96-4039-B6D0-E4F2284D6553}" srcOrd="0" destOrd="0" presId="urn:microsoft.com/office/officeart/2008/layout/LinedList"/>
    <dgm:cxn modelId="{6EFA6D96-9BD9-4CA3-95D1-456846A1DB41}" type="presOf" srcId="{B862C35A-F064-4BA9-965B-ED7AC20F36DB}" destId="{4465D4B1-30B1-48D8-9E5E-5DED278EBE29}" srcOrd="0" destOrd="0" presId="urn:microsoft.com/office/officeart/2008/layout/LinedList"/>
    <dgm:cxn modelId="{274919C2-B43C-447F-A1C6-A88073B7D358}" srcId="{A576EB98-5A11-47C7-AE63-FE58E4C71902}" destId="{B862C35A-F064-4BA9-965B-ED7AC20F36DB}" srcOrd="0" destOrd="0" parTransId="{A7020005-E5F2-417D-A122-2C55E5CFCDAB}" sibTransId="{E6451013-AFFE-4A10-A337-EF7412970183}"/>
    <dgm:cxn modelId="{241612F8-1CDC-4208-9492-CFB883BCF084}" type="presOf" srcId="{CA573D3C-92E4-444C-8F8E-606BDA1AD6C3}" destId="{9A32FDBC-04C0-40DA-AD23-29F6BE229971}" srcOrd="0" destOrd="0" presId="urn:microsoft.com/office/officeart/2008/layout/LinedList"/>
    <dgm:cxn modelId="{C73E3B60-A41A-46EB-9168-BB728127616C}" type="presParOf" srcId="{72594713-8D96-4039-B6D0-E4F2284D6553}" destId="{28DE21F7-3BD9-442D-9D43-8B2539A70756}" srcOrd="0" destOrd="0" presId="urn:microsoft.com/office/officeart/2008/layout/LinedList"/>
    <dgm:cxn modelId="{1AA953AB-8A90-44D2-B908-91B4DE4FA343}" type="presParOf" srcId="{72594713-8D96-4039-B6D0-E4F2284D6553}" destId="{109F39C8-3C32-41A7-A81F-466586B35467}" srcOrd="1" destOrd="0" presId="urn:microsoft.com/office/officeart/2008/layout/LinedList"/>
    <dgm:cxn modelId="{53EA46DD-0354-4D71-97A7-B5C399FAA59C}" type="presParOf" srcId="{109F39C8-3C32-41A7-A81F-466586B35467}" destId="{4465D4B1-30B1-48D8-9E5E-5DED278EBE29}" srcOrd="0" destOrd="0" presId="urn:microsoft.com/office/officeart/2008/layout/LinedList"/>
    <dgm:cxn modelId="{1A9A5693-4CF3-4CAB-ACFA-AACE99949547}" type="presParOf" srcId="{109F39C8-3C32-41A7-A81F-466586B35467}" destId="{47A80A0E-7ED9-48EC-AB52-67AADC8ADC50}" srcOrd="1" destOrd="0" presId="urn:microsoft.com/office/officeart/2008/layout/LinedList"/>
    <dgm:cxn modelId="{9EC8AE3A-AF31-40CF-A214-47B1DBF69FFA}" type="presParOf" srcId="{72594713-8D96-4039-B6D0-E4F2284D6553}" destId="{E95B1D71-9839-414E-81D1-A555E2734B64}" srcOrd="2" destOrd="0" presId="urn:microsoft.com/office/officeart/2008/layout/LinedList"/>
    <dgm:cxn modelId="{33251763-9704-4B14-BDDC-277B2D6D7837}" type="presParOf" srcId="{72594713-8D96-4039-B6D0-E4F2284D6553}" destId="{DB24DCB5-EFB6-4333-98D8-9D27EDDE06F0}" srcOrd="3" destOrd="0" presId="urn:microsoft.com/office/officeart/2008/layout/LinedList"/>
    <dgm:cxn modelId="{0277D4D7-E5E0-42A9-8389-C22D1022E8B5}" type="presParOf" srcId="{DB24DCB5-EFB6-4333-98D8-9D27EDDE06F0}" destId="{9A32FDBC-04C0-40DA-AD23-29F6BE229971}" srcOrd="0" destOrd="0" presId="urn:microsoft.com/office/officeart/2008/layout/LinedList"/>
    <dgm:cxn modelId="{E412831E-67BB-4840-9782-E0DC7DF274B1}" type="presParOf" srcId="{DB24DCB5-EFB6-4333-98D8-9D27EDDE06F0}" destId="{AB3CE7C6-C418-4CAA-96C3-B388FCAE36D3}" srcOrd="1" destOrd="0" presId="urn:microsoft.com/office/officeart/2008/layout/LinedList"/>
    <dgm:cxn modelId="{F9F68DAD-65E7-45F9-B934-4A0E032A6C55}" type="presParOf" srcId="{72594713-8D96-4039-B6D0-E4F2284D6553}" destId="{C301C380-BD9E-460F-973C-A324033537A7}" srcOrd="4" destOrd="0" presId="urn:microsoft.com/office/officeart/2008/layout/LinedList"/>
    <dgm:cxn modelId="{8C304BEC-3491-40BA-B533-0B9159B860EE}" type="presParOf" srcId="{72594713-8D96-4039-B6D0-E4F2284D6553}" destId="{57B396CF-FFD4-4D5C-AF58-31F85E230089}" srcOrd="5" destOrd="0" presId="urn:microsoft.com/office/officeart/2008/layout/LinedList"/>
    <dgm:cxn modelId="{89CE677B-C2E1-4FFE-8059-4525A8873BB0}" type="presParOf" srcId="{57B396CF-FFD4-4D5C-AF58-31F85E230089}" destId="{553E4269-DBFE-49E2-BBF7-A649CBD830B8}" srcOrd="0" destOrd="0" presId="urn:microsoft.com/office/officeart/2008/layout/LinedList"/>
    <dgm:cxn modelId="{DDAD8A32-26E3-42B6-8E20-918CFF2A773C}" type="presParOf" srcId="{57B396CF-FFD4-4D5C-AF58-31F85E230089}" destId="{98C142CB-E55D-4A73-99D7-16310EB6667C}"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76EB98-5A11-47C7-AE63-FE58E4C71902}" type="doc">
      <dgm:prSet loTypeId="urn:microsoft.com/office/officeart/2008/layout/LinedList" loCatId="list" qsTypeId="urn:microsoft.com/office/officeart/2005/8/quickstyle/simple4" qsCatId="simple" csTypeId="urn:microsoft.com/office/officeart/2005/8/colors/accent2_2" csCatId="accent2" phldr="1"/>
      <dgm:spPr/>
      <dgm:t>
        <a:bodyPr/>
        <a:lstStyle/>
        <a:p>
          <a:endParaRPr lang="en-US"/>
        </a:p>
      </dgm:t>
    </dgm:pt>
    <dgm:pt modelId="{B862C35A-F064-4BA9-965B-ED7AC20F36DB}">
      <dgm:prSet custT="1"/>
      <dgm:spPr/>
      <dgm:t>
        <a:bodyPr/>
        <a:lstStyle/>
        <a:p>
          <a:pPr>
            <a:lnSpc>
              <a:spcPct val="100000"/>
            </a:lnSpc>
          </a:pPr>
          <a:r>
            <a:rPr lang="en-IN" sz="1800" dirty="0">
              <a:latin typeface="Times New Roman" panose="02020603050405020304" pitchFamily="18" charset="0"/>
              <a:cs typeface="Times New Roman" panose="02020603050405020304" pitchFamily="18" charset="0"/>
            </a:rPr>
            <a:t>According to </a:t>
          </a:r>
          <a:r>
            <a:rPr lang="en-IN" sz="1800" b="1" dirty="0">
              <a:latin typeface="Times New Roman" panose="02020603050405020304" pitchFamily="18" charset="0"/>
              <a:cs typeface="Times New Roman" panose="02020603050405020304" pitchFamily="18" charset="0"/>
            </a:rPr>
            <a:t>Edwin B. </a:t>
          </a:r>
          <a:r>
            <a:rPr lang="en-IN" sz="1800" b="1" dirty="0" err="1">
              <a:latin typeface="Times New Roman" panose="02020603050405020304" pitchFamily="18" charset="0"/>
              <a:cs typeface="Times New Roman" panose="02020603050405020304" pitchFamily="18" charset="0"/>
            </a:rPr>
            <a:t>Flippo</a:t>
          </a:r>
          <a:r>
            <a:rPr lang="en-IN" sz="1800" b="1" dirty="0">
              <a:latin typeface="Times New Roman" panose="02020603050405020304" pitchFamily="18" charset="0"/>
              <a:cs typeface="Times New Roman" panose="02020603050405020304" pitchFamily="18" charset="0"/>
            </a:rPr>
            <a:t> </a:t>
          </a:r>
          <a:r>
            <a:rPr lang="en-IN" sz="1800" dirty="0">
              <a:latin typeface="Times New Roman" panose="02020603050405020304" pitchFamily="18" charset="0"/>
              <a:cs typeface="Times New Roman" panose="02020603050405020304" pitchFamily="18" charset="0"/>
            </a:rPr>
            <a:t>" Induction is the welcoming process to make the new employee feel at home and generate in him a feeling of belongingness to the organisation“</a:t>
          </a:r>
        </a:p>
        <a:p>
          <a:pPr>
            <a:lnSpc>
              <a:spcPct val="100000"/>
            </a:lnSpc>
          </a:pPr>
          <a:endParaRPr lang="en-US" sz="1800" b="1" dirty="0">
            <a:latin typeface="Times New Roman" panose="02020603050405020304" pitchFamily="18" charset="0"/>
            <a:cs typeface="Times New Roman" panose="02020603050405020304" pitchFamily="18" charset="0"/>
          </a:endParaRPr>
        </a:p>
        <a:p>
          <a:pPr>
            <a:lnSpc>
              <a:spcPct val="100000"/>
            </a:lnSpc>
          </a:pPr>
          <a:r>
            <a:rPr lang="en-US" sz="1800" b="0" dirty="0">
              <a:latin typeface="Times New Roman" panose="02020603050405020304" pitchFamily="18" charset="0"/>
              <a:cs typeface="Times New Roman" panose="02020603050405020304" pitchFamily="18" charset="0"/>
            </a:rPr>
            <a:t>Induction may be viewed as the </a:t>
          </a:r>
          <a:r>
            <a:rPr lang="en-US" sz="1800" b="0" dirty="0" err="1">
              <a:latin typeface="Times New Roman" panose="02020603050405020304" pitchFamily="18" charset="0"/>
              <a:cs typeface="Times New Roman" panose="02020603050405020304" pitchFamily="18" charset="0"/>
            </a:rPr>
            <a:t>socialising</a:t>
          </a:r>
          <a:r>
            <a:rPr lang="en-US" sz="1800" b="0" dirty="0">
              <a:latin typeface="Times New Roman" panose="02020603050405020304" pitchFamily="18" charset="0"/>
              <a:cs typeface="Times New Roman" panose="02020603050405020304" pitchFamily="18" charset="0"/>
            </a:rPr>
            <a:t> process by which the </a:t>
          </a:r>
          <a:r>
            <a:rPr lang="en-US" sz="1800" b="0" dirty="0" err="1">
              <a:latin typeface="Times New Roman" panose="02020603050405020304" pitchFamily="18" charset="0"/>
              <a:cs typeface="Times New Roman" panose="02020603050405020304" pitchFamily="18" charset="0"/>
            </a:rPr>
            <a:t>organisation</a:t>
          </a:r>
          <a:r>
            <a:rPr lang="en-US" sz="1800" b="0" dirty="0">
              <a:latin typeface="Times New Roman" panose="02020603050405020304" pitchFamily="18" charset="0"/>
              <a:cs typeface="Times New Roman" panose="02020603050405020304" pitchFamily="18" charset="0"/>
            </a:rPr>
            <a:t> seeks to make an individual its agent for the achievement of its objectives and the individual seeks to make an agency of the </a:t>
          </a:r>
          <a:r>
            <a:rPr lang="en-US" sz="1800" b="0" dirty="0" err="1">
              <a:latin typeface="Times New Roman" panose="02020603050405020304" pitchFamily="18" charset="0"/>
              <a:cs typeface="Times New Roman" panose="02020603050405020304" pitchFamily="18" charset="0"/>
            </a:rPr>
            <a:t>organisation</a:t>
          </a:r>
          <a:r>
            <a:rPr lang="en-US" sz="1800" b="0" dirty="0">
              <a:latin typeface="Times New Roman" panose="02020603050405020304" pitchFamily="18" charset="0"/>
              <a:cs typeface="Times New Roman" panose="02020603050405020304" pitchFamily="18" charset="0"/>
            </a:rPr>
            <a:t> for the achievement of his personal goals. </a:t>
          </a:r>
        </a:p>
      </dgm:t>
    </dgm:pt>
    <dgm:pt modelId="{A7020005-E5F2-417D-A122-2C55E5CFCDAB}" type="parTrans" cxnId="{274919C2-B43C-447F-A1C6-A88073B7D358}">
      <dgm:prSet/>
      <dgm:spPr/>
      <dgm:t>
        <a:bodyPr/>
        <a:lstStyle/>
        <a:p>
          <a:endParaRPr lang="en-US"/>
        </a:p>
      </dgm:t>
    </dgm:pt>
    <dgm:pt modelId="{E6451013-AFFE-4A10-A337-EF7412970183}" type="sibTrans" cxnId="{274919C2-B43C-447F-A1C6-A88073B7D358}">
      <dgm:prSet/>
      <dgm:spPr/>
      <dgm:t>
        <a:bodyPr/>
        <a:lstStyle/>
        <a:p>
          <a:endParaRPr lang="en-US"/>
        </a:p>
      </dgm:t>
    </dgm:pt>
    <dgm:pt modelId="{B5AAC06D-9E4E-4F15-B480-61E98E08DA5A}">
      <dgm:prSet/>
      <dgm:spPr/>
      <dgm:t>
        <a:bodyPr/>
        <a:lstStyle/>
        <a:p>
          <a:pPr>
            <a:lnSpc>
              <a:spcPct val="100000"/>
            </a:lnSpc>
          </a:pPr>
          <a:endParaRPr lang="en-US" dirty="0"/>
        </a:p>
      </dgm:t>
    </dgm:pt>
    <dgm:pt modelId="{070F3105-2C80-409E-A197-0B8CAB65B0AF}" type="parTrans" cxnId="{84D86906-8CD3-4B20-ADE0-52968C6A1FAF}">
      <dgm:prSet/>
      <dgm:spPr/>
      <dgm:t>
        <a:bodyPr/>
        <a:lstStyle/>
        <a:p>
          <a:endParaRPr lang="en-US"/>
        </a:p>
      </dgm:t>
    </dgm:pt>
    <dgm:pt modelId="{6870B600-8066-4B42-B037-7E958B36DD2F}" type="sibTrans" cxnId="{84D86906-8CD3-4B20-ADE0-52968C6A1FAF}">
      <dgm:prSet/>
      <dgm:spPr/>
      <dgm:t>
        <a:bodyPr/>
        <a:lstStyle/>
        <a:p>
          <a:endParaRPr lang="en-US"/>
        </a:p>
      </dgm:t>
    </dgm:pt>
    <dgm:pt modelId="{CA573D3C-92E4-444C-8F8E-606BDA1AD6C3}">
      <dgm:prSet custT="1"/>
      <dgm:spPr/>
      <dgm:t>
        <a:bodyPr/>
        <a:lstStyle/>
        <a:p>
          <a:pPr>
            <a:lnSpc>
              <a:spcPct val="100000"/>
            </a:lnSpc>
          </a:pPr>
          <a:endParaRPr lang="en-US" sz="190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endParaRPr>
        </a:p>
      </dgm:t>
    </dgm:pt>
    <dgm:pt modelId="{2B842377-3C2C-444A-A663-A201CC3AD237}" type="sibTrans" cxnId="{95B53A7C-A23D-4661-A8F7-C6866344616C}">
      <dgm:prSet/>
      <dgm:spPr/>
      <dgm:t>
        <a:bodyPr/>
        <a:lstStyle/>
        <a:p>
          <a:endParaRPr lang="en-US"/>
        </a:p>
      </dgm:t>
    </dgm:pt>
    <dgm:pt modelId="{07C9B17E-1F72-4E4A-8CDC-04A0F60DC6C4}" type="parTrans" cxnId="{95B53A7C-A23D-4661-A8F7-C6866344616C}">
      <dgm:prSet/>
      <dgm:spPr/>
      <dgm:t>
        <a:bodyPr/>
        <a:lstStyle/>
        <a:p>
          <a:endParaRPr lang="en-US"/>
        </a:p>
      </dgm:t>
    </dgm:pt>
    <dgm:pt modelId="{72594713-8D96-4039-B6D0-E4F2284D6553}" type="pres">
      <dgm:prSet presAssocID="{A576EB98-5A11-47C7-AE63-FE58E4C71902}" presName="vert0" presStyleCnt="0">
        <dgm:presLayoutVars>
          <dgm:dir/>
          <dgm:animOne val="branch"/>
          <dgm:animLvl val="lvl"/>
        </dgm:presLayoutVars>
      </dgm:prSet>
      <dgm:spPr/>
    </dgm:pt>
    <dgm:pt modelId="{28DE21F7-3BD9-442D-9D43-8B2539A70756}" type="pres">
      <dgm:prSet presAssocID="{B862C35A-F064-4BA9-965B-ED7AC20F36DB}" presName="thickLine" presStyleLbl="alignNode1" presStyleIdx="0" presStyleCnt="3"/>
      <dgm:spPr/>
    </dgm:pt>
    <dgm:pt modelId="{109F39C8-3C32-41A7-A81F-466586B35467}" type="pres">
      <dgm:prSet presAssocID="{B862C35A-F064-4BA9-965B-ED7AC20F36DB}" presName="horz1" presStyleCnt="0"/>
      <dgm:spPr/>
    </dgm:pt>
    <dgm:pt modelId="{4465D4B1-30B1-48D8-9E5E-5DED278EBE29}" type="pres">
      <dgm:prSet presAssocID="{B862C35A-F064-4BA9-965B-ED7AC20F36DB}" presName="tx1" presStyleLbl="revTx" presStyleIdx="0" presStyleCnt="3"/>
      <dgm:spPr/>
    </dgm:pt>
    <dgm:pt modelId="{47A80A0E-7ED9-48EC-AB52-67AADC8ADC50}" type="pres">
      <dgm:prSet presAssocID="{B862C35A-F064-4BA9-965B-ED7AC20F36DB}" presName="vert1" presStyleCnt="0"/>
      <dgm:spPr/>
    </dgm:pt>
    <dgm:pt modelId="{E95B1D71-9839-414E-81D1-A555E2734B64}" type="pres">
      <dgm:prSet presAssocID="{CA573D3C-92E4-444C-8F8E-606BDA1AD6C3}" presName="thickLine" presStyleLbl="alignNode1" presStyleIdx="1" presStyleCnt="3" custLinFactNeighborY="732"/>
      <dgm:spPr/>
    </dgm:pt>
    <dgm:pt modelId="{DB24DCB5-EFB6-4333-98D8-9D27EDDE06F0}" type="pres">
      <dgm:prSet presAssocID="{CA573D3C-92E4-444C-8F8E-606BDA1AD6C3}" presName="horz1" presStyleCnt="0"/>
      <dgm:spPr/>
    </dgm:pt>
    <dgm:pt modelId="{9A32FDBC-04C0-40DA-AD23-29F6BE229971}" type="pres">
      <dgm:prSet presAssocID="{CA573D3C-92E4-444C-8F8E-606BDA1AD6C3}" presName="tx1" presStyleLbl="revTx" presStyleIdx="1" presStyleCnt="3" custScaleY="265780" custLinFactNeighborX="1238" custLinFactNeighborY="9367"/>
      <dgm:spPr/>
    </dgm:pt>
    <dgm:pt modelId="{AB3CE7C6-C418-4CAA-96C3-B388FCAE36D3}" type="pres">
      <dgm:prSet presAssocID="{CA573D3C-92E4-444C-8F8E-606BDA1AD6C3}" presName="vert1" presStyleCnt="0"/>
      <dgm:spPr/>
    </dgm:pt>
    <dgm:pt modelId="{C301C380-BD9E-460F-973C-A324033537A7}" type="pres">
      <dgm:prSet presAssocID="{B5AAC06D-9E4E-4F15-B480-61E98E08DA5A}" presName="thickLine" presStyleLbl="alignNode1" presStyleIdx="2" presStyleCnt="3" custLinFactNeighborX="-136" custLinFactNeighborY="-62938"/>
      <dgm:spPr/>
    </dgm:pt>
    <dgm:pt modelId="{57B396CF-FFD4-4D5C-AF58-31F85E230089}" type="pres">
      <dgm:prSet presAssocID="{B5AAC06D-9E4E-4F15-B480-61E98E08DA5A}" presName="horz1" presStyleCnt="0"/>
      <dgm:spPr/>
    </dgm:pt>
    <dgm:pt modelId="{553E4269-DBFE-49E2-BBF7-A649CBD830B8}" type="pres">
      <dgm:prSet presAssocID="{B5AAC06D-9E4E-4F15-B480-61E98E08DA5A}" presName="tx1" presStyleLbl="revTx" presStyleIdx="2" presStyleCnt="3" custLinFactY="59967" custLinFactNeighborX="-232" custLinFactNeighborY="100000"/>
      <dgm:spPr/>
    </dgm:pt>
    <dgm:pt modelId="{98C142CB-E55D-4A73-99D7-16310EB6667C}" type="pres">
      <dgm:prSet presAssocID="{B5AAC06D-9E4E-4F15-B480-61E98E08DA5A}" presName="vert1" presStyleCnt="0"/>
      <dgm:spPr/>
    </dgm:pt>
  </dgm:ptLst>
  <dgm:cxnLst>
    <dgm:cxn modelId="{84D86906-8CD3-4B20-ADE0-52968C6A1FAF}" srcId="{A576EB98-5A11-47C7-AE63-FE58E4C71902}" destId="{B5AAC06D-9E4E-4F15-B480-61E98E08DA5A}" srcOrd="2" destOrd="0" parTransId="{070F3105-2C80-409E-A197-0B8CAB65B0AF}" sibTransId="{6870B600-8066-4B42-B037-7E958B36DD2F}"/>
    <dgm:cxn modelId="{52BAE61A-634D-4B93-89A0-C73CDF258FA6}" type="presOf" srcId="{B5AAC06D-9E4E-4F15-B480-61E98E08DA5A}" destId="{553E4269-DBFE-49E2-BBF7-A649CBD830B8}" srcOrd="0" destOrd="0" presId="urn:microsoft.com/office/officeart/2008/layout/LinedList"/>
    <dgm:cxn modelId="{95B53A7C-A23D-4661-A8F7-C6866344616C}" srcId="{A576EB98-5A11-47C7-AE63-FE58E4C71902}" destId="{CA573D3C-92E4-444C-8F8E-606BDA1AD6C3}" srcOrd="1" destOrd="0" parTransId="{07C9B17E-1F72-4E4A-8CDC-04A0F60DC6C4}" sibTransId="{2B842377-3C2C-444A-A663-A201CC3AD237}"/>
    <dgm:cxn modelId="{BA23378F-D610-43B2-A5F3-3F3AFEFCB473}" type="presOf" srcId="{A576EB98-5A11-47C7-AE63-FE58E4C71902}" destId="{72594713-8D96-4039-B6D0-E4F2284D6553}" srcOrd="0" destOrd="0" presId="urn:microsoft.com/office/officeart/2008/layout/LinedList"/>
    <dgm:cxn modelId="{6EFA6D96-9BD9-4CA3-95D1-456846A1DB41}" type="presOf" srcId="{B862C35A-F064-4BA9-965B-ED7AC20F36DB}" destId="{4465D4B1-30B1-48D8-9E5E-5DED278EBE29}" srcOrd="0" destOrd="0" presId="urn:microsoft.com/office/officeart/2008/layout/LinedList"/>
    <dgm:cxn modelId="{274919C2-B43C-447F-A1C6-A88073B7D358}" srcId="{A576EB98-5A11-47C7-AE63-FE58E4C71902}" destId="{B862C35A-F064-4BA9-965B-ED7AC20F36DB}" srcOrd="0" destOrd="0" parTransId="{A7020005-E5F2-417D-A122-2C55E5CFCDAB}" sibTransId="{E6451013-AFFE-4A10-A337-EF7412970183}"/>
    <dgm:cxn modelId="{241612F8-1CDC-4208-9492-CFB883BCF084}" type="presOf" srcId="{CA573D3C-92E4-444C-8F8E-606BDA1AD6C3}" destId="{9A32FDBC-04C0-40DA-AD23-29F6BE229971}" srcOrd="0" destOrd="0" presId="urn:microsoft.com/office/officeart/2008/layout/LinedList"/>
    <dgm:cxn modelId="{C73E3B60-A41A-46EB-9168-BB728127616C}" type="presParOf" srcId="{72594713-8D96-4039-B6D0-E4F2284D6553}" destId="{28DE21F7-3BD9-442D-9D43-8B2539A70756}" srcOrd="0" destOrd="0" presId="urn:microsoft.com/office/officeart/2008/layout/LinedList"/>
    <dgm:cxn modelId="{1AA953AB-8A90-44D2-B908-91B4DE4FA343}" type="presParOf" srcId="{72594713-8D96-4039-B6D0-E4F2284D6553}" destId="{109F39C8-3C32-41A7-A81F-466586B35467}" srcOrd="1" destOrd="0" presId="urn:microsoft.com/office/officeart/2008/layout/LinedList"/>
    <dgm:cxn modelId="{53EA46DD-0354-4D71-97A7-B5C399FAA59C}" type="presParOf" srcId="{109F39C8-3C32-41A7-A81F-466586B35467}" destId="{4465D4B1-30B1-48D8-9E5E-5DED278EBE29}" srcOrd="0" destOrd="0" presId="urn:microsoft.com/office/officeart/2008/layout/LinedList"/>
    <dgm:cxn modelId="{1A9A5693-4CF3-4CAB-ACFA-AACE99949547}" type="presParOf" srcId="{109F39C8-3C32-41A7-A81F-466586B35467}" destId="{47A80A0E-7ED9-48EC-AB52-67AADC8ADC50}" srcOrd="1" destOrd="0" presId="urn:microsoft.com/office/officeart/2008/layout/LinedList"/>
    <dgm:cxn modelId="{9EC8AE3A-AF31-40CF-A214-47B1DBF69FFA}" type="presParOf" srcId="{72594713-8D96-4039-B6D0-E4F2284D6553}" destId="{E95B1D71-9839-414E-81D1-A555E2734B64}" srcOrd="2" destOrd="0" presId="urn:microsoft.com/office/officeart/2008/layout/LinedList"/>
    <dgm:cxn modelId="{33251763-9704-4B14-BDDC-277B2D6D7837}" type="presParOf" srcId="{72594713-8D96-4039-B6D0-E4F2284D6553}" destId="{DB24DCB5-EFB6-4333-98D8-9D27EDDE06F0}" srcOrd="3" destOrd="0" presId="urn:microsoft.com/office/officeart/2008/layout/LinedList"/>
    <dgm:cxn modelId="{0277D4D7-E5E0-42A9-8389-C22D1022E8B5}" type="presParOf" srcId="{DB24DCB5-EFB6-4333-98D8-9D27EDDE06F0}" destId="{9A32FDBC-04C0-40DA-AD23-29F6BE229971}" srcOrd="0" destOrd="0" presId="urn:microsoft.com/office/officeart/2008/layout/LinedList"/>
    <dgm:cxn modelId="{E412831E-67BB-4840-9782-E0DC7DF274B1}" type="presParOf" srcId="{DB24DCB5-EFB6-4333-98D8-9D27EDDE06F0}" destId="{AB3CE7C6-C418-4CAA-96C3-B388FCAE36D3}" srcOrd="1" destOrd="0" presId="urn:microsoft.com/office/officeart/2008/layout/LinedList"/>
    <dgm:cxn modelId="{F9F68DAD-65E7-45F9-B934-4A0E032A6C55}" type="presParOf" srcId="{72594713-8D96-4039-B6D0-E4F2284D6553}" destId="{C301C380-BD9E-460F-973C-A324033537A7}" srcOrd="4" destOrd="0" presId="urn:microsoft.com/office/officeart/2008/layout/LinedList"/>
    <dgm:cxn modelId="{8C304BEC-3491-40BA-B533-0B9159B860EE}" type="presParOf" srcId="{72594713-8D96-4039-B6D0-E4F2284D6553}" destId="{57B396CF-FFD4-4D5C-AF58-31F85E230089}" srcOrd="5" destOrd="0" presId="urn:microsoft.com/office/officeart/2008/layout/LinedList"/>
    <dgm:cxn modelId="{89CE677B-C2E1-4FFE-8059-4525A8873BB0}" type="presParOf" srcId="{57B396CF-FFD4-4D5C-AF58-31F85E230089}" destId="{553E4269-DBFE-49E2-BBF7-A649CBD830B8}" srcOrd="0" destOrd="0" presId="urn:microsoft.com/office/officeart/2008/layout/LinedList"/>
    <dgm:cxn modelId="{DDAD8A32-26E3-42B6-8E20-918CFF2A773C}" type="presParOf" srcId="{57B396CF-FFD4-4D5C-AF58-31F85E230089}" destId="{98C142CB-E55D-4A73-99D7-16310EB6667C}"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DE21F7-3BD9-442D-9D43-8B2539A70756}">
      <dsp:nvSpPr>
        <dsp:cNvPr id="0" name=""/>
        <dsp:cNvSpPr/>
      </dsp:nvSpPr>
      <dsp:spPr>
        <a:xfrm>
          <a:off x="0" y="18307"/>
          <a:ext cx="6545199" cy="0"/>
        </a:xfrm>
        <a:prstGeom prst="line">
          <a:avLst/>
        </a:prstGeom>
        <a:gradFill rotWithShape="0">
          <a:gsLst>
            <a:gs pos="0">
              <a:schemeClr val="accent2">
                <a:hueOff val="0"/>
                <a:satOff val="0"/>
                <a:lumOff val="0"/>
                <a:alphaOff val="0"/>
                <a:tint val="98000"/>
                <a:lumMod val="100000"/>
              </a:schemeClr>
            </a:gs>
            <a:gs pos="100000">
              <a:schemeClr val="accent2">
                <a:hueOff val="0"/>
                <a:satOff val="0"/>
                <a:lumOff val="0"/>
                <a:alphaOff val="0"/>
                <a:shade val="88000"/>
                <a:lumMod val="88000"/>
              </a:schemeClr>
            </a:gs>
          </a:gsLst>
          <a:lin ang="5400000" scaled="1"/>
        </a:gradFill>
        <a:ln w="9525" cap="rnd"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4465D4B1-30B1-48D8-9E5E-5DED278EBE29}">
      <dsp:nvSpPr>
        <dsp:cNvPr id="0" name=""/>
        <dsp:cNvSpPr/>
      </dsp:nvSpPr>
      <dsp:spPr>
        <a:xfrm>
          <a:off x="0" y="1193"/>
          <a:ext cx="6545199" cy="11697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marL="0" lvl="0" indent="0" algn="l" defTabSz="2222500">
            <a:lnSpc>
              <a:spcPct val="100000"/>
            </a:lnSpc>
            <a:spcBef>
              <a:spcPct val="0"/>
            </a:spcBef>
            <a:spcAft>
              <a:spcPct val="35000"/>
            </a:spcAft>
            <a:buNone/>
          </a:pPr>
          <a:endParaRPr lang="en-US" sz="5000" kern="1200" dirty="0"/>
        </a:p>
      </dsp:txBody>
      <dsp:txXfrm>
        <a:off x="0" y="1193"/>
        <a:ext cx="6545199" cy="1169758"/>
      </dsp:txXfrm>
    </dsp:sp>
    <dsp:sp modelId="{E95B1D71-9839-414E-81D1-A555E2734B64}">
      <dsp:nvSpPr>
        <dsp:cNvPr id="0" name=""/>
        <dsp:cNvSpPr/>
      </dsp:nvSpPr>
      <dsp:spPr>
        <a:xfrm>
          <a:off x="0" y="5450888"/>
          <a:ext cx="6545199" cy="0"/>
        </a:xfrm>
        <a:prstGeom prst="line">
          <a:avLst/>
        </a:prstGeom>
        <a:gradFill rotWithShape="0">
          <a:gsLst>
            <a:gs pos="0">
              <a:schemeClr val="accent2">
                <a:hueOff val="0"/>
                <a:satOff val="0"/>
                <a:lumOff val="0"/>
                <a:alphaOff val="0"/>
                <a:tint val="98000"/>
                <a:lumMod val="100000"/>
              </a:schemeClr>
            </a:gs>
            <a:gs pos="100000">
              <a:schemeClr val="accent2">
                <a:hueOff val="0"/>
                <a:satOff val="0"/>
                <a:lumOff val="0"/>
                <a:alphaOff val="0"/>
                <a:shade val="88000"/>
                <a:lumMod val="88000"/>
              </a:schemeClr>
            </a:gs>
          </a:gsLst>
          <a:lin ang="5400000" scaled="1"/>
        </a:gradFill>
        <a:ln w="9525" cap="rnd"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9A32FDBC-04C0-40DA-AD23-29F6BE229971}">
      <dsp:nvSpPr>
        <dsp:cNvPr id="0" name=""/>
        <dsp:cNvSpPr/>
      </dsp:nvSpPr>
      <dsp:spPr>
        <a:xfrm>
          <a:off x="3204" y="0"/>
          <a:ext cx="6538807" cy="31089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100000"/>
            </a:lnSpc>
            <a:spcBef>
              <a:spcPct val="0"/>
            </a:spcBef>
            <a:spcAft>
              <a:spcPct val="35000"/>
            </a:spcAft>
            <a:buNone/>
          </a:pPr>
          <a:r>
            <a:rPr lang="en-IN" sz="1900" kern="1200" dirty="0">
              <a:latin typeface="Times New Roman" panose="02020603050405020304" pitchFamily="18" charset="0"/>
              <a:cs typeface="Times New Roman" panose="02020603050405020304" pitchFamily="18" charset="0"/>
            </a:rPr>
            <a:t>According to </a:t>
          </a:r>
          <a:r>
            <a:rPr lang="en-IN" sz="1900" b="1" kern="1200" dirty="0" err="1">
              <a:latin typeface="Times New Roman" panose="02020603050405020304" pitchFamily="18" charset="0"/>
              <a:cs typeface="Times New Roman" panose="02020603050405020304" pitchFamily="18" charset="0"/>
            </a:rPr>
            <a:t>Pigors</a:t>
          </a:r>
          <a:r>
            <a:rPr lang="en-IN" sz="1900" b="1" kern="1200" dirty="0">
              <a:latin typeface="Times New Roman" panose="02020603050405020304" pitchFamily="18" charset="0"/>
              <a:cs typeface="Times New Roman" panose="02020603050405020304" pitchFamily="18" charset="0"/>
            </a:rPr>
            <a:t> and Myers,</a:t>
          </a:r>
          <a:r>
            <a:rPr lang="en-IN" sz="1900" kern="1200" dirty="0">
              <a:latin typeface="Times New Roman" panose="02020603050405020304" pitchFamily="18" charset="0"/>
              <a:cs typeface="Times New Roman" panose="02020603050405020304" pitchFamily="18" charset="0"/>
            </a:rPr>
            <a:t> “Placement is the determination of the job to which an accepted candidate is to be assigned and his assignment to that job. It is a matching of what the supervisor has reason to think he can do with the job demands. It is a matching of what he imposes in strain, working conditions and what he offers in the form of pay roll, companionship with others, promotional possibilities etc.” </a:t>
          </a:r>
          <a:br>
            <a:rPr lang="en-IN" sz="1900" kern="1200" dirty="0">
              <a:latin typeface="Times New Roman" panose="02020603050405020304" pitchFamily="18" charset="0"/>
              <a:cs typeface="Times New Roman" panose="02020603050405020304" pitchFamily="18" charset="0"/>
            </a:rPr>
          </a:br>
          <a:endParaRPr lang="en-IN" sz="1900" kern="1200" dirty="0">
            <a:latin typeface="Times New Roman" panose="02020603050405020304" pitchFamily="18" charset="0"/>
            <a:cs typeface="Times New Roman" panose="02020603050405020304" pitchFamily="18" charset="0"/>
          </a:endParaRPr>
        </a:p>
        <a:p>
          <a:pPr marL="0" lvl="0" indent="0" algn="l" defTabSz="844550">
            <a:lnSpc>
              <a:spcPct val="100000"/>
            </a:lnSpc>
            <a:spcBef>
              <a:spcPct val="0"/>
            </a:spcBef>
            <a:spcAft>
              <a:spcPct val="35000"/>
            </a:spcAft>
            <a:buNone/>
          </a:pPr>
          <a:endParaRPr lang="en-IN" sz="1900" kern="1200" dirty="0">
            <a:latin typeface="Times New Roman" panose="02020603050405020304" pitchFamily="18" charset="0"/>
            <a:cs typeface="Times New Roman" panose="02020603050405020304" pitchFamily="18" charset="0"/>
          </a:endParaRPr>
        </a:p>
        <a:p>
          <a:pPr marL="0" lvl="0" indent="0" algn="l" defTabSz="844550">
            <a:lnSpc>
              <a:spcPct val="100000"/>
            </a:lnSpc>
            <a:spcBef>
              <a:spcPct val="0"/>
            </a:spcBef>
            <a:spcAft>
              <a:spcPct val="35000"/>
            </a:spcAft>
            <a:buNone/>
          </a:pPr>
          <a:r>
            <a:rPr lang="en-US" sz="1900" kern="1200" dirty="0">
              <a:latin typeface="Times New Roman" panose="02020603050405020304" pitchFamily="18" charset="0"/>
              <a:cs typeface="Times New Roman" panose="02020603050405020304" pitchFamily="18" charset="0"/>
            </a:rPr>
            <a:t>The selection procedure ends with the placement of a worker to the job. Placement is the process of assigning a specific job to each one of the selected candidates. In very simple words placement means sending the newly employed person to some department for work. It also implies assigning a specific rank and responsibility to an individual. Matching the requirements of the job with the qualifications of a candidate is the essence of placement.</a:t>
          </a:r>
          <a:endParaRPr lang="en-US" sz="190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endParaRPr>
        </a:p>
      </dsp:txBody>
      <dsp:txXfrm>
        <a:off x="3204" y="0"/>
        <a:ext cx="6538807" cy="3108984"/>
      </dsp:txXfrm>
    </dsp:sp>
    <dsp:sp modelId="{C301C380-BD9E-460F-973C-A324033537A7}">
      <dsp:nvSpPr>
        <dsp:cNvPr id="0" name=""/>
        <dsp:cNvSpPr/>
      </dsp:nvSpPr>
      <dsp:spPr>
        <a:xfrm>
          <a:off x="0" y="2506459"/>
          <a:ext cx="6545199" cy="0"/>
        </a:xfrm>
        <a:prstGeom prst="line">
          <a:avLst/>
        </a:prstGeom>
        <a:gradFill rotWithShape="0">
          <a:gsLst>
            <a:gs pos="0">
              <a:schemeClr val="accent2">
                <a:hueOff val="0"/>
                <a:satOff val="0"/>
                <a:lumOff val="0"/>
                <a:alphaOff val="0"/>
                <a:tint val="98000"/>
                <a:lumMod val="100000"/>
              </a:schemeClr>
            </a:gs>
            <a:gs pos="100000">
              <a:schemeClr val="accent2">
                <a:hueOff val="0"/>
                <a:satOff val="0"/>
                <a:lumOff val="0"/>
                <a:alphaOff val="0"/>
                <a:shade val="88000"/>
                <a:lumMod val="88000"/>
              </a:schemeClr>
            </a:gs>
          </a:gsLst>
          <a:lin ang="5400000" scaled="1"/>
        </a:gradFill>
        <a:ln w="9525" cap="rnd"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553E4269-DBFE-49E2-BBF7-A649CBD830B8}">
      <dsp:nvSpPr>
        <dsp:cNvPr id="0" name=""/>
        <dsp:cNvSpPr/>
      </dsp:nvSpPr>
      <dsp:spPr>
        <a:xfrm>
          <a:off x="0" y="4281130"/>
          <a:ext cx="6545199" cy="11697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marL="0" lvl="0" indent="0" algn="l" defTabSz="2222500">
            <a:lnSpc>
              <a:spcPct val="100000"/>
            </a:lnSpc>
            <a:spcBef>
              <a:spcPct val="0"/>
            </a:spcBef>
            <a:spcAft>
              <a:spcPct val="35000"/>
            </a:spcAft>
            <a:buNone/>
          </a:pPr>
          <a:endParaRPr lang="en-US" sz="5000" kern="1200" dirty="0"/>
        </a:p>
      </dsp:txBody>
      <dsp:txXfrm>
        <a:off x="0" y="4281130"/>
        <a:ext cx="6545199" cy="11697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DE21F7-3BD9-442D-9D43-8B2539A70756}">
      <dsp:nvSpPr>
        <dsp:cNvPr id="0" name=""/>
        <dsp:cNvSpPr/>
      </dsp:nvSpPr>
      <dsp:spPr>
        <a:xfrm>
          <a:off x="0" y="947"/>
          <a:ext cx="6545199" cy="0"/>
        </a:xfrm>
        <a:prstGeom prst="line">
          <a:avLst/>
        </a:prstGeom>
        <a:gradFill rotWithShape="0">
          <a:gsLst>
            <a:gs pos="0">
              <a:schemeClr val="accent2">
                <a:hueOff val="0"/>
                <a:satOff val="0"/>
                <a:lumOff val="0"/>
                <a:alphaOff val="0"/>
                <a:tint val="98000"/>
                <a:lumMod val="100000"/>
              </a:schemeClr>
            </a:gs>
            <a:gs pos="100000">
              <a:schemeClr val="accent2">
                <a:hueOff val="0"/>
                <a:satOff val="0"/>
                <a:lumOff val="0"/>
                <a:alphaOff val="0"/>
                <a:shade val="88000"/>
                <a:lumMod val="88000"/>
              </a:schemeClr>
            </a:gs>
          </a:gsLst>
          <a:lin ang="5400000" scaled="1"/>
        </a:gradFill>
        <a:ln w="9525" cap="rnd"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4465D4B1-30B1-48D8-9E5E-5DED278EBE29}">
      <dsp:nvSpPr>
        <dsp:cNvPr id="0" name=""/>
        <dsp:cNvSpPr/>
      </dsp:nvSpPr>
      <dsp:spPr>
        <a:xfrm>
          <a:off x="0" y="947"/>
          <a:ext cx="6545199" cy="928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100000"/>
            </a:lnSpc>
            <a:spcBef>
              <a:spcPct val="0"/>
            </a:spcBef>
            <a:spcAft>
              <a:spcPct val="35000"/>
            </a:spcAft>
            <a:buNone/>
          </a:pPr>
          <a:r>
            <a:rPr lang="en-IN" sz="1800" kern="1200" dirty="0">
              <a:latin typeface="Times New Roman" panose="02020603050405020304" pitchFamily="18" charset="0"/>
              <a:cs typeface="Times New Roman" panose="02020603050405020304" pitchFamily="18" charset="0"/>
            </a:rPr>
            <a:t>According to </a:t>
          </a:r>
          <a:r>
            <a:rPr lang="en-IN" sz="1800" b="1" kern="1200" dirty="0">
              <a:latin typeface="Times New Roman" panose="02020603050405020304" pitchFamily="18" charset="0"/>
              <a:cs typeface="Times New Roman" panose="02020603050405020304" pitchFamily="18" charset="0"/>
            </a:rPr>
            <a:t>Edwin B. </a:t>
          </a:r>
          <a:r>
            <a:rPr lang="en-IN" sz="1800" b="1" kern="1200" dirty="0" err="1">
              <a:latin typeface="Times New Roman" panose="02020603050405020304" pitchFamily="18" charset="0"/>
              <a:cs typeface="Times New Roman" panose="02020603050405020304" pitchFamily="18" charset="0"/>
            </a:rPr>
            <a:t>Flippo</a:t>
          </a:r>
          <a:r>
            <a:rPr lang="en-IN" sz="1800" b="1" kern="1200" dirty="0">
              <a:latin typeface="Times New Roman" panose="02020603050405020304" pitchFamily="18" charset="0"/>
              <a:cs typeface="Times New Roman" panose="02020603050405020304" pitchFamily="18" charset="0"/>
            </a:rPr>
            <a:t> </a:t>
          </a:r>
          <a:r>
            <a:rPr lang="en-IN" sz="1800" kern="1200" dirty="0">
              <a:latin typeface="Times New Roman" panose="02020603050405020304" pitchFamily="18" charset="0"/>
              <a:cs typeface="Times New Roman" panose="02020603050405020304" pitchFamily="18" charset="0"/>
            </a:rPr>
            <a:t>" Induction is the welcoming process to make the new employee feel at home and generate in him a feeling of belongingness to the organisation“</a:t>
          </a:r>
        </a:p>
        <a:p>
          <a:pPr marL="0" lvl="0" indent="0" algn="l" defTabSz="800100">
            <a:lnSpc>
              <a:spcPct val="100000"/>
            </a:lnSpc>
            <a:spcBef>
              <a:spcPct val="0"/>
            </a:spcBef>
            <a:spcAft>
              <a:spcPct val="35000"/>
            </a:spcAft>
            <a:buNone/>
          </a:pPr>
          <a:endParaRPr lang="en-US" sz="1800" b="1" kern="1200" dirty="0">
            <a:latin typeface="Times New Roman" panose="02020603050405020304" pitchFamily="18" charset="0"/>
            <a:cs typeface="Times New Roman" panose="02020603050405020304" pitchFamily="18" charset="0"/>
          </a:endParaRPr>
        </a:p>
        <a:p>
          <a:pPr marL="0" lvl="0" indent="0" algn="l" defTabSz="800100">
            <a:lnSpc>
              <a:spcPct val="100000"/>
            </a:lnSpc>
            <a:spcBef>
              <a:spcPct val="0"/>
            </a:spcBef>
            <a:spcAft>
              <a:spcPct val="35000"/>
            </a:spcAft>
            <a:buNone/>
          </a:pPr>
          <a:r>
            <a:rPr lang="en-US" sz="1800" b="0" kern="1200" dirty="0">
              <a:latin typeface="Times New Roman" panose="02020603050405020304" pitchFamily="18" charset="0"/>
              <a:cs typeface="Times New Roman" panose="02020603050405020304" pitchFamily="18" charset="0"/>
            </a:rPr>
            <a:t>Induction may be viewed as the </a:t>
          </a:r>
          <a:r>
            <a:rPr lang="en-US" sz="1800" b="0" kern="1200" dirty="0" err="1">
              <a:latin typeface="Times New Roman" panose="02020603050405020304" pitchFamily="18" charset="0"/>
              <a:cs typeface="Times New Roman" panose="02020603050405020304" pitchFamily="18" charset="0"/>
            </a:rPr>
            <a:t>socialising</a:t>
          </a:r>
          <a:r>
            <a:rPr lang="en-US" sz="1800" b="0" kern="1200" dirty="0">
              <a:latin typeface="Times New Roman" panose="02020603050405020304" pitchFamily="18" charset="0"/>
              <a:cs typeface="Times New Roman" panose="02020603050405020304" pitchFamily="18" charset="0"/>
            </a:rPr>
            <a:t> process by which the </a:t>
          </a:r>
          <a:r>
            <a:rPr lang="en-US" sz="1800" b="0" kern="1200" dirty="0" err="1">
              <a:latin typeface="Times New Roman" panose="02020603050405020304" pitchFamily="18" charset="0"/>
              <a:cs typeface="Times New Roman" panose="02020603050405020304" pitchFamily="18" charset="0"/>
            </a:rPr>
            <a:t>organisation</a:t>
          </a:r>
          <a:r>
            <a:rPr lang="en-US" sz="1800" b="0" kern="1200" dirty="0">
              <a:latin typeface="Times New Roman" panose="02020603050405020304" pitchFamily="18" charset="0"/>
              <a:cs typeface="Times New Roman" panose="02020603050405020304" pitchFamily="18" charset="0"/>
            </a:rPr>
            <a:t> seeks to make an individual its agent for the achievement of its objectives and the individual seeks to make an agency of the </a:t>
          </a:r>
          <a:r>
            <a:rPr lang="en-US" sz="1800" b="0" kern="1200" dirty="0" err="1">
              <a:latin typeface="Times New Roman" panose="02020603050405020304" pitchFamily="18" charset="0"/>
              <a:cs typeface="Times New Roman" panose="02020603050405020304" pitchFamily="18" charset="0"/>
            </a:rPr>
            <a:t>organisation</a:t>
          </a:r>
          <a:r>
            <a:rPr lang="en-US" sz="1800" b="0" kern="1200" dirty="0">
              <a:latin typeface="Times New Roman" panose="02020603050405020304" pitchFamily="18" charset="0"/>
              <a:cs typeface="Times New Roman" panose="02020603050405020304" pitchFamily="18" charset="0"/>
            </a:rPr>
            <a:t> for the achievement of his personal goals. </a:t>
          </a:r>
        </a:p>
      </dsp:txBody>
      <dsp:txXfrm>
        <a:off x="0" y="947"/>
        <a:ext cx="6545199" cy="928625"/>
      </dsp:txXfrm>
    </dsp:sp>
    <dsp:sp modelId="{E95B1D71-9839-414E-81D1-A555E2734B64}">
      <dsp:nvSpPr>
        <dsp:cNvPr id="0" name=""/>
        <dsp:cNvSpPr/>
      </dsp:nvSpPr>
      <dsp:spPr>
        <a:xfrm>
          <a:off x="0" y="947639"/>
          <a:ext cx="6545199" cy="0"/>
        </a:xfrm>
        <a:prstGeom prst="line">
          <a:avLst/>
        </a:prstGeom>
        <a:gradFill rotWithShape="0">
          <a:gsLst>
            <a:gs pos="0">
              <a:schemeClr val="accent2">
                <a:hueOff val="0"/>
                <a:satOff val="0"/>
                <a:lumOff val="0"/>
                <a:alphaOff val="0"/>
                <a:tint val="98000"/>
                <a:lumMod val="100000"/>
              </a:schemeClr>
            </a:gs>
            <a:gs pos="100000">
              <a:schemeClr val="accent2">
                <a:hueOff val="0"/>
                <a:satOff val="0"/>
                <a:lumOff val="0"/>
                <a:alphaOff val="0"/>
                <a:shade val="88000"/>
                <a:lumMod val="88000"/>
              </a:schemeClr>
            </a:gs>
          </a:gsLst>
          <a:lin ang="5400000" scaled="1"/>
        </a:gradFill>
        <a:ln w="9525" cap="rnd"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9A32FDBC-04C0-40DA-AD23-29F6BE229971}">
      <dsp:nvSpPr>
        <dsp:cNvPr id="0" name=""/>
        <dsp:cNvSpPr/>
      </dsp:nvSpPr>
      <dsp:spPr>
        <a:xfrm>
          <a:off x="6391" y="1016557"/>
          <a:ext cx="6538807" cy="2468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100000"/>
            </a:lnSpc>
            <a:spcBef>
              <a:spcPct val="0"/>
            </a:spcBef>
            <a:spcAft>
              <a:spcPct val="35000"/>
            </a:spcAft>
            <a:buNone/>
          </a:pPr>
          <a:endParaRPr lang="en-US" sz="190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endParaRPr>
        </a:p>
      </dsp:txBody>
      <dsp:txXfrm>
        <a:off x="6391" y="1016557"/>
        <a:ext cx="6538807" cy="2468101"/>
      </dsp:txXfrm>
    </dsp:sp>
    <dsp:sp modelId="{C301C380-BD9E-460F-973C-A324033537A7}">
      <dsp:nvSpPr>
        <dsp:cNvPr id="0" name=""/>
        <dsp:cNvSpPr/>
      </dsp:nvSpPr>
      <dsp:spPr>
        <a:xfrm>
          <a:off x="0" y="2813216"/>
          <a:ext cx="6545199" cy="0"/>
        </a:xfrm>
        <a:prstGeom prst="line">
          <a:avLst/>
        </a:prstGeom>
        <a:gradFill rotWithShape="0">
          <a:gsLst>
            <a:gs pos="0">
              <a:schemeClr val="accent2">
                <a:hueOff val="0"/>
                <a:satOff val="0"/>
                <a:lumOff val="0"/>
                <a:alphaOff val="0"/>
                <a:tint val="98000"/>
                <a:lumMod val="100000"/>
              </a:schemeClr>
            </a:gs>
            <a:gs pos="100000">
              <a:schemeClr val="accent2">
                <a:hueOff val="0"/>
                <a:satOff val="0"/>
                <a:lumOff val="0"/>
                <a:alphaOff val="0"/>
                <a:shade val="88000"/>
                <a:lumMod val="88000"/>
              </a:schemeClr>
            </a:gs>
          </a:gsLst>
          <a:lin ang="5400000" scaled="1"/>
        </a:gradFill>
        <a:ln w="9525" cap="rnd"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553E4269-DBFE-49E2-BBF7-A649CBD830B8}">
      <dsp:nvSpPr>
        <dsp:cNvPr id="0" name=""/>
        <dsp:cNvSpPr/>
      </dsp:nvSpPr>
      <dsp:spPr>
        <a:xfrm>
          <a:off x="0" y="3398622"/>
          <a:ext cx="6545199" cy="928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100000"/>
            </a:lnSpc>
            <a:spcBef>
              <a:spcPct val="0"/>
            </a:spcBef>
            <a:spcAft>
              <a:spcPct val="35000"/>
            </a:spcAft>
            <a:buNone/>
          </a:pPr>
          <a:endParaRPr lang="en-US" sz="4000" kern="1200" dirty="0"/>
        </a:p>
      </dsp:txBody>
      <dsp:txXfrm>
        <a:off x="0" y="3398622"/>
        <a:ext cx="6545199" cy="92862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7B070109-0D72-4E65-B5E8-556640BB1E2C}" type="datetimeFigureOut">
              <a:rPr lang="en-US" smtClean="0"/>
              <a:t>1/27/2021</a:t>
            </a:fld>
            <a:endParaRPr lang="en-US"/>
          </a:p>
        </p:txBody>
      </p:sp>
      <p:sp>
        <p:nvSpPr>
          <p:cNvPr id="5" name="Footer Placeholder 4"/>
          <p:cNvSpPr>
            <a:spLocks noGrp="1"/>
          </p:cNvSpPr>
          <p:nvPr>
            <p:ph type="ftr" sz="quarter" idx="11"/>
          </p:nvPr>
        </p:nvSpPr>
        <p:spPr>
          <a:xfrm>
            <a:off x="3962399" y="5870575"/>
            <a:ext cx="4893958" cy="377825"/>
          </a:xfrm>
        </p:spPr>
        <p:txBody>
          <a:bodyPr/>
          <a:lstStyle/>
          <a:p>
            <a:endParaRPr lang="en-US"/>
          </a:p>
        </p:txBody>
      </p:sp>
      <p:sp>
        <p:nvSpPr>
          <p:cNvPr id="6" name="Slide Number Placeholder 5"/>
          <p:cNvSpPr>
            <a:spLocks noGrp="1"/>
          </p:cNvSpPr>
          <p:nvPr>
            <p:ph type="sldNum" sz="quarter" idx="12"/>
          </p:nvPr>
        </p:nvSpPr>
        <p:spPr>
          <a:xfrm>
            <a:off x="10608958" y="5870575"/>
            <a:ext cx="551167" cy="377825"/>
          </a:xfrm>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108252902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070109-0D72-4E65-B5E8-556640BB1E2C}"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3878707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070109-0D72-4E65-B5E8-556640BB1E2C}"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265072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2" name="TextBox 11"/>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3" name="TextBox 12"/>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070109-0D72-4E65-B5E8-556640BB1E2C}"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30120859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070109-0D72-4E65-B5E8-556640BB1E2C}"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17146916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070109-0D72-4E65-B5E8-556640BB1E2C}"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19286526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070109-0D72-4E65-B5E8-556640BB1E2C}"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26033966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070109-0D72-4E65-B5E8-556640BB1E2C}"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17524765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070109-0D72-4E65-B5E8-556640BB1E2C}"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2952186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070109-0D72-4E65-B5E8-556640BB1E2C}"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2075328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070109-0D72-4E65-B5E8-556640BB1E2C}"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109835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070109-0D72-4E65-B5E8-556640BB1E2C}"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3462378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070109-0D72-4E65-B5E8-556640BB1E2C}" type="datetimeFigureOut">
              <a:rPr lang="en-US" smtClean="0"/>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3325669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070109-0D72-4E65-B5E8-556640BB1E2C}"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371398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7B070109-0D72-4E65-B5E8-556640BB1E2C}" type="datetimeFigureOut">
              <a:rPr lang="en-US" smtClean="0"/>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1986479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070109-0D72-4E65-B5E8-556640BB1E2C}"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3018264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070109-0D72-4E65-B5E8-556640BB1E2C}"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549309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B070109-0D72-4E65-B5E8-556640BB1E2C}" type="datetimeFigureOut">
              <a:rPr lang="en-US" smtClean="0"/>
              <a:t>1/27/2021</a:t>
            </a:fld>
            <a:endParaRPr lang="en-US"/>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FE29B4D-4488-453F-B30E-8C9BAAE037E8}" type="slidenum">
              <a:rPr lang="en-US" smtClean="0"/>
              <a:t>‹#›</a:t>
            </a:fld>
            <a:endParaRPr lang="en-US"/>
          </a:p>
        </p:txBody>
      </p:sp>
    </p:spTree>
    <p:extLst>
      <p:ext uri="{BB962C8B-B14F-4D97-AF65-F5344CB8AC3E}">
        <p14:creationId xmlns:p14="http://schemas.microsoft.com/office/powerpoint/2010/main" val="3239762239"/>
      </p:ext>
    </p:extLst>
  </p:cSld>
  <p:clrMap bg1="dk1" tx1="lt1" bg2="dk2" tx2="lt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 id="2147483760"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13">
            <a:extLst>
              <a:ext uri="{FF2B5EF4-FFF2-40B4-BE49-F238E27FC236}">
                <a16:creationId xmlns:a16="http://schemas.microsoft.com/office/drawing/2014/main" id="{F1472CA8-69C1-4C4C-99DA-E3B5A65608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15">
            <a:extLst>
              <a:ext uri="{FF2B5EF4-FFF2-40B4-BE49-F238E27FC236}">
                <a16:creationId xmlns:a16="http://schemas.microsoft.com/office/drawing/2014/main" id="{84E62145-8A0A-453A-AAA6-52E1C6BB26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
            <a:ext cx="4125976" cy="6858002"/>
          </a:xfrm>
          <a:custGeom>
            <a:avLst/>
            <a:gdLst>
              <a:gd name="connsiteX0" fmla="*/ 4125976 w 4125976"/>
              <a:gd name="connsiteY0" fmla="*/ 0 h 6858002"/>
              <a:gd name="connsiteX1" fmla="*/ 1300393 w 4125976"/>
              <a:gd name="connsiteY1" fmla="*/ 0 h 6858002"/>
              <a:gd name="connsiteX2" fmla="*/ 1300393 w 4125976"/>
              <a:gd name="connsiteY2" fmla="*/ 2 h 6858002"/>
              <a:gd name="connsiteX3" fmla="*/ 1155520 w 4125976"/>
              <a:gd name="connsiteY3" fmla="*/ 2 h 6858002"/>
              <a:gd name="connsiteX4" fmla="*/ 1074856 w 4125976"/>
              <a:gd name="connsiteY4" fmla="*/ 88573 h 6858002"/>
              <a:gd name="connsiteX5" fmla="*/ 0 w 4125976"/>
              <a:gd name="connsiteY5" fmla="*/ 3396600 h 6858002"/>
              <a:gd name="connsiteX6" fmla="*/ 1222540 w 4125976"/>
              <a:gd name="connsiteY6" fmla="*/ 6858002 h 6858002"/>
              <a:gd name="connsiteX7" fmla="*/ 4125598 w 4125976"/>
              <a:gd name="connsiteY7" fmla="*/ 6858002 h 6858002"/>
              <a:gd name="connsiteX8" fmla="*/ 4125976 w 4125976"/>
              <a:gd name="connsiteY8" fmla="*/ 6857600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25976" h="6858002">
                <a:moveTo>
                  <a:pt x="4125976" y="0"/>
                </a:moveTo>
                <a:lnTo>
                  <a:pt x="1300393" y="0"/>
                </a:lnTo>
                <a:lnTo>
                  <a:pt x="1300393" y="2"/>
                </a:lnTo>
                <a:lnTo>
                  <a:pt x="1155520" y="2"/>
                </a:lnTo>
                <a:lnTo>
                  <a:pt x="1074856" y="88573"/>
                </a:lnTo>
                <a:cubicBezTo>
                  <a:pt x="422987" y="841260"/>
                  <a:pt x="0" y="2042663"/>
                  <a:pt x="0" y="3396600"/>
                </a:cubicBezTo>
                <a:cubicBezTo>
                  <a:pt x="0" y="4846647"/>
                  <a:pt x="488259" y="6121285"/>
                  <a:pt x="1222540" y="6858002"/>
                </a:cubicBezTo>
                <a:cubicBezTo>
                  <a:pt x="4125598" y="6858002"/>
                  <a:pt x="4125598" y="6858002"/>
                  <a:pt x="4125598" y="6858002"/>
                </a:cubicBezTo>
                <a:lnTo>
                  <a:pt x="4125976" y="6857600"/>
                </a:lnTo>
                <a:close/>
              </a:path>
            </a:pathLst>
          </a:custGeom>
          <a:blipFill dpi="0" rotWithShape="1">
            <a:blip r:embed="rId2"/>
            <a:srcRect/>
            <a:tile tx="0" ty="0" sx="100000" sy="100000" flip="none" algn="tl"/>
          </a:blipFill>
          <a:ln>
            <a:noFill/>
          </a:ln>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2" name="Title 21">
            <a:extLst>
              <a:ext uri="{FF2B5EF4-FFF2-40B4-BE49-F238E27FC236}">
                <a16:creationId xmlns:a16="http://schemas.microsoft.com/office/drawing/2014/main" id="{E3A0752B-069B-48F4-B997-3FD157CE9404}"/>
              </a:ext>
            </a:extLst>
          </p:cNvPr>
          <p:cNvSpPr>
            <a:spLocks noGrp="1"/>
          </p:cNvSpPr>
          <p:nvPr>
            <p:ph type="title"/>
          </p:nvPr>
        </p:nvSpPr>
        <p:spPr>
          <a:xfrm>
            <a:off x="4125976" y="849298"/>
            <a:ext cx="7787857" cy="1547674"/>
          </a:xfrm>
        </p:spPr>
        <p:txBody>
          <a:bodyPr/>
          <a:lstStyle/>
          <a:p>
            <a:pPr algn="ctr"/>
            <a:r>
              <a:rPr lang="en-US" dirty="0">
                <a:solidFill>
                  <a:srgbClr val="002060"/>
                </a:solidFill>
              </a:rPr>
              <a:t>Human resource management </a:t>
            </a:r>
            <a:br>
              <a:rPr lang="en-US" dirty="0">
                <a:solidFill>
                  <a:srgbClr val="002060"/>
                </a:solidFill>
              </a:rPr>
            </a:br>
            <a:r>
              <a:rPr lang="en-US" dirty="0">
                <a:solidFill>
                  <a:srgbClr val="002060"/>
                </a:solidFill>
              </a:rPr>
              <a:t>placement and induction</a:t>
            </a:r>
          </a:p>
        </p:txBody>
      </p:sp>
      <p:sp>
        <p:nvSpPr>
          <p:cNvPr id="27" name="Content Placeholder 26">
            <a:extLst>
              <a:ext uri="{FF2B5EF4-FFF2-40B4-BE49-F238E27FC236}">
                <a16:creationId xmlns:a16="http://schemas.microsoft.com/office/drawing/2014/main" id="{8CE63223-8DDA-4720-8DED-3BF62ED6EC74}"/>
              </a:ext>
            </a:extLst>
          </p:cNvPr>
          <p:cNvSpPr>
            <a:spLocks noGrp="1"/>
          </p:cNvSpPr>
          <p:nvPr>
            <p:ph idx="1"/>
          </p:nvPr>
        </p:nvSpPr>
        <p:spPr>
          <a:xfrm>
            <a:off x="6196615" y="4604551"/>
            <a:ext cx="5588278" cy="1547675"/>
          </a:xfrm>
        </p:spPr>
        <p:txBody>
          <a:bodyPr/>
          <a:lstStyle/>
          <a:p>
            <a:pPr marL="0" indent="0">
              <a:spcAft>
                <a:spcPts val="0"/>
              </a:spcAft>
              <a:buNone/>
            </a:pPr>
            <a:r>
              <a:rPr lang="en-US" dirty="0">
                <a:solidFill>
                  <a:srgbClr val="C00000"/>
                </a:solidFill>
              </a:rPr>
              <a:t>M. ABDUL JABBAR, </a:t>
            </a:r>
            <a:r>
              <a:rPr lang="en-US" dirty="0" err="1">
                <a:solidFill>
                  <a:srgbClr val="C00000"/>
                </a:solidFill>
              </a:rPr>
              <a:t>M.Com</a:t>
            </a:r>
            <a:r>
              <a:rPr lang="en-US" dirty="0">
                <a:solidFill>
                  <a:srgbClr val="C00000"/>
                </a:solidFill>
              </a:rPr>
              <a:t>., NET, SET</a:t>
            </a:r>
          </a:p>
          <a:p>
            <a:pPr marL="0" indent="0">
              <a:spcAft>
                <a:spcPts val="0"/>
              </a:spcAft>
              <a:buNone/>
            </a:pPr>
            <a:r>
              <a:rPr lang="en-US" dirty="0">
                <a:solidFill>
                  <a:srgbClr val="C00000"/>
                </a:solidFill>
              </a:rPr>
              <a:t>ASSISTANT PROFESSOR OF COMMERCE </a:t>
            </a:r>
          </a:p>
          <a:p>
            <a:pPr marL="0" indent="0">
              <a:spcAft>
                <a:spcPts val="0"/>
              </a:spcAft>
              <a:buNone/>
            </a:pPr>
            <a:r>
              <a:rPr lang="en-US" dirty="0">
                <a:solidFill>
                  <a:srgbClr val="C00000"/>
                </a:solidFill>
              </a:rPr>
              <a:t>HAJEE KARUTHA ROWTHER HOWDIA COLLEGE</a:t>
            </a:r>
          </a:p>
          <a:p>
            <a:pPr marL="0" indent="0">
              <a:spcAft>
                <a:spcPts val="0"/>
              </a:spcAft>
              <a:buNone/>
            </a:pPr>
            <a:r>
              <a:rPr lang="en-US" dirty="0">
                <a:solidFill>
                  <a:srgbClr val="C00000"/>
                </a:solidFill>
              </a:rPr>
              <a:t>(AUTONOMOUS)</a:t>
            </a:r>
          </a:p>
          <a:p>
            <a:pPr marL="0" indent="0">
              <a:spcAft>
                <a:spcPts val="0"/>
              </a:spcAft>
              <a:buNone/>
            </a:pPr>
            <a:r>
              <a:rPr lang="en-US" dirty="0">
                <a:solidFill>
                  <a:srgbClr val="C00000"/>
                </a:solidFill>
              </a:rPr>
              <a:t>UTHAMAPALAYAM</a:t>
            </a:r>
          </a:p>
        </p:txBody>
      </p:sp>
    </p:spTree>
    <p:extLst>
      <p:ext uri="{BB962C8B-B14F-4D97-AF65-F5344CB8AC3E}">
        <p14:creationId xmlns:p14="http://schemas.microsoft.com/office/powerpoint/2010/main" val="3280445572"/>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237D823-201E-4611-A6D4-1488429343EC}"/>
              </a:ext>
            </a:extLst>
          </p:cNvPr>
          <p:cNvSpPr>
            <a:spLocks noGrp="1"/>
          </p:cNvSpPr>
          <p:nvPr>
            <p:ph idx="1"/>
          </p:nvPr>
        </p:nvSpPr>
        <p:spPr>
          <a:xfrm>
            <a:off x="989545" y="479393"/>
            <a:ext cx="9893314" cy="5362113"/>
          </a:xfrm>
        </p:spPr>
        <p:txBody>
          <a:bodyPr>
            <a:noAutofit/>
          </a:bodyPr>
          <a:lstStyle/>
          <a:p>
            <a:pPr marL="0" indent="0">
              <a:buNone/>
            </a:pPr>
            <a:r>
              <a:rPr lang="en-IN" sz="2000" b="1" dirty="0">
                <a:latin typeface="Times New Roman" panose="02020603050405020304" pitchFamily="18" charset="0"/>
                <a:cs typeface="Times New Roman" panose="02020603050405020304" pitchFamily="18" charset="0"/>
              </a:rPr>
              <a:t>Specific Induction:</a:t>
            </a:r>
            <a:endParaRPr lang="en-US" sz="2000" b="1" dirty="0">
              <a:latin typeface="Times New Roman" panose="02020603050405020304" pitchFamily="18" charset="0"/>
              <a:cs typeface="Times New Roman" panose="02020603050405020304" pitchFamily="18" charset="0"/>
            </a:endParaRPr>
          </a:p>
          <a:p>
            <a:pPr marL="0" indent="0">
              <a:buNone/>
            </a:pPr>
            <a:r>
              <a:rPr lang="en-IN" sz="2000" dirty="0">
                <a:latin typeface="Times New Roman" panose="02020603050405020304" pitchFamily="18" charset="0"/>
                <a:cs typeface="Times New Roman" panose="02020603050405020304" pitchFamily="18" charset="0"/>
              </a:rPr>
              <a:t>This induction is given by the new employee’s supervisor. The focus is on the overall exposition of the new employee to his job. Accordingly, the employee is introduced to the job, shown place of work and around the premises, introduced to his co-workers and briefed about the procedures and methods, custom and routines, rules and regulations regarding his job. This training/ induction help the new employee adjust with his work environment. The induction may last for few weeks or even months.</a:t>
            </a:r>
            <a:endParaRPr lang="en-US" sz="2000" dirty="0">
              <a:latin typeface="Times New Roman" panose="02020603050405020304" pitchFamily="18" charset="0"/>
              <a:cs typeface="Times New Roman" panose="02020603050405020304" pitchFamily="18" charset="0"/>
            </a:endParaRPr>
          </a:p>
          <a:p>
            <a:pPr marL="0" indent="0">
              <a:buNone/>
            </a:pPr>
            <a:r>
              <a:rPr lang="en-IN" sz="200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marL="0" indent="0">
              <a:buNone/>
            </a:pPr>
            <a:r>
              <a:rPr lang="en-IN" sz="2000" b="1" dirty="0">
                <a:latin typeface="Times New Roman" panose="02020603050405020304" pitchFamily="18" charset="0"/>
                <a:cs typeface="Times New Roman" panose="02020603050405020304" pitchFamily="18" charset="0"/>
              </a:rPr>
              <a:t>Follow-up induction:</a:t>
            </a:r>
            <a:endParaRPr lang="en-US" sz="2000" b="1" dirty="0">
              <a:latin typeface="Times New Roman" panose="02020603050405020304" pitchFamily="18" charset="0"/>
              <a:cs typeface="Times New Roman" panose="02020603050405020304" pitchFamily="18" charset="0"/>
            </a:endParaRPr>
          </a:p>
          <a:p>
            <a:pPr marL="0" indent="0">
              <a:buNone/>
            </a:pPr>
            <a:r>
              <a:rPr lang="en-IN" sz="2000" dirty="0">
                <a:latin typeface="Times New Roman" panose="02020603050405020304" pitchFamily="18" charset="0"/>
                <a:cs typeface="Times New Roman" panose="02020603050405020304" pitchFamily="18" charset="0"/>
              </a:rPr>
              <a:t>The main objective of the follow-up induction is to verify whether the new employee is getting himself adjusted with the work and organisation or not. This induction is given by the employee’s supervisor or a qualified specialist on industrial psychology.</a:t>
            </a:r>
            <a:endParaRPr lang="en-US" sz="2000" dirty="0">
              <a:latin typeface="Times New Roman" panose="02020603050405020304" pitchFamily="18" charset="0"/>
              <a:cs typeface="Times New Roman" panose="02020603050405020304" pitchFamily="18" charset="0"/>
            </a:endParaRPr>
          </a:p>
          <a:p>
            <a:pPr marL="0" indent="0">
              <a:buNone/>
            </a:pPr>
            <a:r>
              <a:rPr lang="en-IN" sz="2000" dirty="0">
                <a:latin typeface="Times New Roman" panose="02020603050405020304" pitchFamily="18" charset="0"/>
                <a:cs typeface="Times New Roman" panose="02020603050405020304" pitchFamily="18" charset="0"/>
              </a:rPr>
              <a:t>While giving </a:t>
            </a:r>
            <a:r>
              <a:rPr lang="en-IN" sz="2000" dirty="0" err="1">
                <a:latin typeface="Times New Roman" panose="02020603050405020304" pitchFamily="18" charset="0"/>
                <a:cs typeface="Times New Roman" panose="02020603050405020304" pitchFamily="18" charset="0"/>
              </a:rPr>
              <a:t>induution</a:t>
            </a:r>
            <a:r>
              <a:rPr lang="en-IN" sz="2000" dirty="0">
                <a:latin typeface="Times New Roman" panose="02020603050405020304" pitchFamily="18" charset="0"/>
                <a:cs typeface="Times New Roman" panose="02020603050405020304" pitchFamily="18" charset="0"/>
              </a:rPr>
              <a:t> training, the employee’s suggestions on adequacy or otherwise of the already conducted induc­tion programmes and on any other related aspects, if any, are duly taken into consideration to make the induction more and more effective. Such feedback can also be used to assess the requirements of guidance and counselling for the new entrants. The duration of follow-up induction may vary from some weeks to few months.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3533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13">
            <a:extLst>
              <a:ext uri="{FF2B5EF4-FFF2-40B4-BE49-F238E27FC236}">
                <a16:creationId xmlns:a16="http://schemas.microsoft.com/office/drawing/2014/main" id="{F1472CA8-69C1-4C4C-99DA-E3B5A65608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Freeform: Shape 15">
            <a:extLst>
              <a:ext uri="{FF2B5EF4-FFF2-40B4-BE49-F238E27FC236}">
                <a16:creationId xmlns:a16="http://schemas.microsoft.com/office/drawing/2014/main" id="{84E62145-8A0A-453A-AAA6-52E1C6BB26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
            <a:ext cx="4125976" cy="6858002"/>
          </a:xfrm>
          <a:custGeom>
            <a:avLst/>
            <a:gdLst>
              <a:gd name="connsiteX0" fmla="*/ 4125976 w 4125976"/>
              <a:gd name="connsiteY0" fmla="*/ 0 h 6858002"/>
              <a:gd name="connsiteX1" fmla="*/ 1300393 w 4125976"/>
              <a:gd name="connsiteY1" fmla="*/ 0 h 6858002"/>
              <a:gd name="connsiteX2" fmla="*/ 1300393 w 4125976"/>
              <a:gd name="connsiteY2" fmla="*/ 2 h 6858002"/>
              <a:gd name="connsiteX3" fmla="*/ 1155520 w 4125976"/>
              <a:gd name="connsiteY3" fmla="*/ 2 h 6858002"/>
              <a:gd name="connsiteX4" fmla="*/ 1074856 w 4125976"/>
              <a:gd name="connsiteY4" fmla="*/ 88573 h 6858002"/>
              <a:gd name="connsiteX5" fmla="*/ 0 w 4125976"/>
              <a:gd name="connsiteY5" fmla="*/ 3396600 h 6858002"/>
              <a:gd name="connsiteX6" fmla="*/ 1222540 w 4125976"/>
              <a:gd name="connsiteY6" fmla="*/ 6858002 h 6858002"/>
              <a:gd name="connsiteX7" fmla="*/ 4125598 w 4125976"/>
              <a:gd name="connsiteY7" fmla="*/ 6858002 h 6858002"/>
              <a:gd name="connsiteX8" fmla="*/ 4125976 w 4125976"/>
              <a:gd name="connsiteY8" fmla="*/ 6857600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25976" h="6858002">
                <a:moveTo>
                  <a:pt x="4125976" y="0"/>
                </a:moveTo>
                <a:lnTo>
                  <a:pt x="1300393" y="0"/>
                </a:lnTo>
                <a:lnTo>
                  <a:pt x="1300393" y="2"/>
                </a:lnTo>
                <a:lnTo>
                  <a:pt x="1155520" y="2"/>
                </a:lnTo>
                <a:lnTo>
                  <a:pt x="1074856" y="88573"/>
                </a:lnTo>
                <a:cubicBezTo>
                  <a:pt x="422987" y="841260"/>
                  <a:pt x="0" y="2042663"/>
                  <a:pt x="0" y="3396600"/>
                </a:cubicBezTo>
                <a:cubicBezTo>
                  <a:pt x="0" y="4846647"/>
                  <a:pt x="488259" y="6121285"/>
                  <a:pt x="1222540" y="6858002"/>
                </a:cubicBezTo>
                <a:cubicBezTo>
                  <a:pt x="4125598" y="6858002"/>
                  <a:pt x="4125598" y="6858002"/>
                  <a:pt x="4125598" y="6858002"/>
                </a:cubicBezTo>
                <a:lnTo>
                  <a:pt x="4125976" y="6857600"/>
                </a:lnTo>
                <a:close/>
              </a:path>
            </a:pathLst>
          </a:custGeom>
          <a:blipFill dpi="0" rotWithShape="1">
            <a:blip r:embed="rId2"/>
            <a:srcRect/>
            <a:tile tx="0" ty="0" sx="100000" sy="100000" flip="none" algn="tl"/>
          </a:blipFill>
          <a:ln>
            <a:noFill/>
          </a:ln>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itle 133">
            <a:extLst>
              <a:ext uri="{FF2B5EF4-FFF2-40B4-BE49-F238E27FC236}">
                <a16:creationId xmlns:a16="http://schemas.microsoft.com/office/drawing/2014/main" id="{6E974366-4797-47AC-839A-D4E2F8DBF7AC}"/>
              </a:ext>
            </a:extLst>
          </p:cNvPr>
          <p:cNvSpPr>
            <a:spLocks noGrp="1"/>
          </p:cNvSpPr>
          <p:nvPr>
            <p:ph type="title"/>
          </p:nvPr>
        </p:nvSpPr>
        <p:spPr>
          <a:xfrm>
            <a:off x="0" y="665825"/>
            <a:ext cx="3861786" cy="4972974"/>
          </a:xfrm>
        </p:spPr>
        <p:txBody>
          <a:bodyPr>
            <a:normAutofit/>
          </a:bodyPr>
          <a:lstStyle/>
          <a:p>
            <a:r>
              <a:rPr lang="en-US" b="1" dirty="0">
                <a:solidFill>
                  <a:srgbClr val="FFFFFF"/>
                </a:solidFill>
              </a:rPr>
              <a:t>DEFINITION AND MEANING OF PLACEMENT</a:t>
            </a:r>
          </a:p>
        </p:txBody>
      </p:sp>
      <p:graphicFrame>
        <p:nvGraphicFramePr>
          <p:cNvPr id="9" name="Content Placeholder 2">
            <a:extLst>
              <a:ext uri="{FF2B5EF4-FFF2-40B4-BE49-F238E27FC236}">
                <a16:creationId xmlns:a16="http://schemas.microsoft.com/office/drawing/2014/main" id="{A13181CD-21F2-4718-890F-8245F8701756}"/>
              </a:ext>
            </a:extLst>
          </p:cNvPr>
          <p:cNvGraphicFramePr>
            <a:graphicFrameLocks noGrp="1"/>
          </p:cNvGraphicFramePr>
          <p:nvPr>
            <p:ph idx="1"/>
            <p:extLst>
              <p:ext uri="{D42A27DB-BD31-4B8C-83A1-F6EECF244321}">
                <p14:modId xmlns:p14="http://schemas.microsoft.com/office/powerpoint/2010/main" val="4205310830"/>
              </p:ext>
            </p:extLst>
          </p:nvPr>
        </p:nvGraphicFramePr>
        <p:xfrm>
          <a:off x="4793426" y="665825"/>
          <a:ext cx="6545199" cy="54508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34922412"/>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237D823-201E-4611-A6D4-1488429343EC}"/>
              </a:ext>
            </a:extLst>
          </p:cNvPr>
          <p:cNvSpPr>
            <a:spLocks noGrp="1"/>
          </p:cNvSpPr>
          <p:nvPr>
            <p:ph idx="1"/>
          </p:nvPr>
        </p:nvSpPr>
        <p:spPr>
          <a:xfrm>
            <a:off x="1087199" y="941032"/>
            <a:ext cx="9893314" cy="5362113"/>
          </a:xfrm>
        </p:spPr>
        <p:txBody>
          <a:bodyPr>
            <a:noAutofit/>
          </a:bodyPr>
          <a:lstStyle/>
          <a:p>
            <a:pPr marL="0" indent="0">
              <a:buNone/>
            </a:pPr>
            <a:r>
              <a:rPr lang="en-IN" sz="2200" b="1" dirty="0">
                <a:latin typeface="Times New Roman" panose="02020603050405020304" pitchFamily="18" charset="0"/>
                <a:cs typeface="Times New Roman" panose="02020603050405020304" pitchFamily="18" charset="0"/>
              </a:rPr>
              <a:t>PRINCIPLES OF PLACEMENT:</a:t>
            </a:r>
            <a:endParaRPr lang="en-US" sz="2200" b="1"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A few basic principles should be followed at the time of placement of a worker on the job. These may be enumerated as below:</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Man should be placed on the job according to the requirements of the job. The job should not be adjusted according to the qualifications or requirements of the man. Job first; man Next should be the principle of placement.</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The job should be offered to the man according to his qualifications. The placement should neither be higher nor lower than the qualifications.</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The employee should be made conversant with the working conditions prevailing in the industry and all things relating to the job. He should also be made aware of the penalties if he commits a wrong.</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While introducing the job to the new employee, an effort should be made to develop a sense of loyalty and cooperation in him so that he may realise his responsibilities better towards the job and the organisation.</a:t>
            </a: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647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237D823-201E-4611-A6D4-1488429343EC}"/>
              </a:ext>
            </a:extLst>
          </p:cNvPr>
          <p:cNvSpPr>
            <a:spLocks noGrp="1"/>
          </p:cNvSpPr>
          <p:nvPr>
            <p:ph idx="1"/>
          </p:nvPr>
        </p:nvSpPr>
        <p:spPr>
          <a:xfrm>
            <a:off x="1087199" y="941032"/>
            <a:ext cx="9893314" cy="5362113"/>
          </a:xfrm>
        </p:spPr>
        <p:txBody>
          <a:bodyPr>
            <a:noAutofit/>
          </a:bodyPr>
          <a:lstStyle/>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The placement should be ready before the joining date of the newly selected person.</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The placement in the initial period may be temporary as changes are likely after the completion of training. The employee may be later transferred to the job where he can do justice.</a:t>
            </a:r>
            <a:endParaRPr lang="en-US" sz="2200"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Proper placement helps to improve employee morale. The capacity of the employee can be utilised fully if he is placed on the job for which he is most suitable. Right placement also helps to reduce labour turnover, absenteeism and accident rates. If a candidate adjusts himself to the job and continues to perform as per expectations, it might mean that the candidate is properly placed.</a:t>
            </a: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2820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237D823-201E-4611-A6D4-1488429343EC}"/>
              </a:ext>
            </a:extLst>
          </p:cNvPr>
          <p:cNvSpPr>
            <a:spLocks noGrp="1"/>
          </p:cNvSpPr>
          <p:nvPr>
            <p:ph idx="1"/>
          </p:nvPr>
        </p:nvSpPr>
        <p:spPr>
          <a:xfrm>
            <a:off x="1087199" y="941032"/>
            <a:ext cx="9893314" cy="5362113"/>
          </a:xfrm>
        </p:spPr>
        <p:txBody>
          <a:bodyPr>
            <a:noAutofit/>
          </a:bodyPr>
          <a:lstStyle/>
          <a:p>
            <a:pPr marL="0" indent="0">
              <a:buNone/>
            </a:pPr>
            <a:r>
              <a:rPr lang="en-IN" sz="2200" b="1" dirty="0">
                <a:latin typeface="Times New Roman" panose="02020603050405020304" pitchFamily="18" charset="0"/>
                <a:cs typeface="Times New Roman" panose="02020603050405020304" pitchFamily="18" charset="0"/>
              </a:rPr>
              <a:t>IMPORTANCE OF PLACEMENT:</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If the employees are properly placed, they will enjoy their work and organisation will not have to suffer the problem of employee turnover.</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If employees don’t like their work, they start making excuses from the job and remain absent. Effective placement will keep the absenteeism rate low.</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Morale of workers increases because they get the work of their choice, if correctly placed.</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Workers will work attentively and safety of workers will be ensured and lesser accidents will happen.</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Workers will be satisfied with their jobs and there will be no reasons for disputes, so human relations will improve.</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Through proper placement, misfit between the job and person can be avoided.</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Efficient and effective performance of individual tasks will ensure the achievement of organisational goals.</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Productivity i.e., ratio of output to input increases as wastage and abnormal losses decrease. </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2193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13">
            <a:extLst>
              <a:ext uri="{FF2B5EF4-FFF2-40B4-BE49-F238E27FC236}">
                <a16:creationId xmlns:a16="http://schemas.microsoft.com/office/drawing/2014/main" id="{F1472CA8-69C1-4C4C-99DA-E3B5A65608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Freeform: Shape 15">
            <a:extLst>
              <a:ext uri="{FF2B5EF4-FFF2-40B4-BE49-F238E27FC236}">
                <a16:creationId xmlns:a16="http://schemas.microsoft.com/office/drawing/2014/main" id="{84E62145-8A0A-453A-AAA6-52E1C6BB26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
            <a:ext cx="4125976" cy="6858002"/>
          </a:xfrm>
          <a:custGeom>
            <a:avLst/>
            <a:gdLst>
              <a:gd name="connsiteX0" fmla="*/ 4125976 w 4125976"/>
              <a:gd name="connsiteY0" fmla="*/ 0 h 6858002"/>
              <a:gd name="connsiteX1" fmla="*/ 1300393 w 4125976"/>
              <a:gd name="connsiteY1" fmla="*/ 0 h 6858002"/>
              <a:gd name="connsiteX2" fmla="*/ 1300393 w 4125976"/>
              <a:gd name="connsiteY2" fmla="*/ 2 h 6858002"/>
              <a:gd name="connsiteX3" fmla="*/ 1155520 w 4125976"/>
              <a:gd name="connsiteY3" fmla="*/ 2 h 6858002"/>
              <a:gd name="connsiteX4" fmla="*/ 1074856 w 4125976"/>
              <a:gd name="connsiteY4" fmla="*/ 88573 h 6858002"/>
              <a:gd name="connsiteX5" fmla="*/ 0 w 4125976"/>
              <a:gd name="connsiteY5" fmla="*/ 3396600 h 6858002"/>
              <a:gd name="connsiteX6" fmla="*/ 1222540 w 4125976"/>
              <a:gd name="connsiteY6" fmla="*/ 6858002 h 6858002"/>
              <a:gd name="connsiteX7" fmla="*/ 4125598 w 4125976"/>
              <a:gd name="connsiteY7" fmla="*/ 6858002 h 6858002"/>
              <a:gd name="connsiteX8" fmla="*/ 4125976 w 4125976"/>
              <a:gd name="connsiteY8" fmla="*/ 6857600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25976" h="6858002">
                <a:moveTo>
                  <a:pt x="4125976" y="0"/>
                </a:moveTo>
                <a:lnTo>
                  <a:pt x="1300393" y="0"/>
                </a:lnTo>
                <a:lnTo>
                  <a:pt x="1300393" y="2"/>
                </a:lnTo>
                <a:lnTo>
                  <a:pt x="1155520" y="2"/>
                </a:lnTo>
                <a:lnTo>
                  <a:pt x="1074856" y="88573"/>
                </a:lnTo>
                <a:cubicBezTo>
                  <a:pt x="422987" y="841260"/>
                  <a:pt x="0" y="2042663"/>
                  <a:pt x="0" y="3396600"/>
                </a:cubicBezTo>
                <a:cubicBezTo>
                  <a:pt x="0" y="4846647"/>
                  <a:pt x="488259" y="6121285"/>
                  <a:pt x="1222540" y="6858002"/>
                </a:cubicBezTo>
                <a:cubicBezTo>
                  <a:pt x="4125598" y="6858002"/>
                  <a:pt x="4125598" y="6858002"/>
                  <a:pt x="4125598" y="6858002"/>
                </a:cubicBezTo>
                <a:lnTo>
                  <a:pt x="4125976" y="6857600"/>
                </a:lnTo>
                <a:close/>
              </a:path>
            </a:pathLst>
          </a:custGeom>
          <a:blipFill dpi="0" rotWithShape="1">
            <a:blip r:embed="rId2"/>
            <a:srcRect/>
            <a:tile tx="0" ty="0" sx="100000" sy="100000" flip="none" algn="tl"/>
          </a:blipFill>
          <a:ln>
            <a:noFill/>
          </a:ln>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itle 133">
            <a:extLst>
              <a:ext uri="{FF2B5EF4-FFF2-40B4-BE49-F238E27FC236}">
                <a16:creationId xmlns:a16="http://schemas.microsoft.com/office/drawing/2014/main" id="{6E974366-4797-47AC-839A-D4E2F8DBF7AC}"/>
              </a:ext>
            </a:extLst>
          </p:cNvPr>
          <p:cNvSpPr>
            <a:spLocks noGrp="1"/>
          </p:cNvSpPr>
          <p:nvPr>
            <p:ph type="title"/>
          </p:nvPr>
        </p:nvSpPr>
        <p:spPr>
          <a:xfrm>
            <a:off x="0" y="665825"/>
            <a:ext cx="3861786" cy="4972974"/>
          </a:xfrm>
        </p:spPr>
        <p:txBody>
          <a:bodyPr>
            <a:normAutofit/>
          </a:bodyPr>
          <a:lstStyle/>
          <a:p>
            <a:r>
              <a:rPr lang="en-US" b="1" dirty="0">
                <a:solidFill>
                  <a:srgbClr val="FFFFFF"/>
                </a:solidFill>
              </a:rPr>
              <a:t>DEFINITION AND MEANING OF INDUCTION</a:t>
            </a:r>
          </a:p>
        </p:txBody>
      </p:sp>
      <p:graphicFrame>
        <p:nvGraphicFramePr>
          <p:cNvPr id="9" name="Content Placeholder 2">
            <a:extLst>
              <a:ext uri="{FF2B5EF4-FFF2-40B4-BE49-F238E27FC236}">
                <a16:creationId xmlns:a16="http://schemas.microsoft.com/office/drawing/2014/main" id="{A13181CD-21F2-4718-890F-8245F8701756}"/>
              </a:ext>
            </a:extLst>
          </p:cNvPr>
          <p:cNvGraphicFramePr>
            <a:graphicFrameLocks noGrp="1"/>
          </p:cNvGraphicFramePr>
          <p:nvPr>
            <p:ph idx="1"/>
            <p:extLst>
              <p:ext uri="{D42A27DB-BD31-4B8C-83A1-F6EECF244321}">
                <p14:modId xmlns:p14="http://schemas.microsoft.com/office/powerpoint/2010/main" val="33742165"/>
              </p:ext>
            </p:extLst>
          </p:nvPr>
        </p:nvGraphicFramePr>
        <p:xfrm>
          <a:off x="4722404" y="2268552"/>
          <a:ext cx="6545199" cy="43272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38198645"/>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237D823-201E-4611-A6D4-1488429343EC}"/>
              </a:ext>
            </a:extLst>
          </p:cNvPr>
          <p:cNvSpPr>
            <a:spLocks noGrp="1"/>
          </p:cNvSpPr>
          <p:nvPr>
            <p:ph idx="1"/>
          </p:nvPr>
        </p:nvSpPr>
        <p:spPr>
          <a:xfrm>
            <a:off x="980667" y="159797"/>
            <a:ext cx="9893314" cy="5362113"/>
          </a:xfrm>
        </p:spPr>
        <p:txBody>
          <a:bodyPr>
            <a:noAutofit/>
          </a:bodyPr>
          <a:lstStyle/>
          <a:p>
            <a:pPr marL="0" lvl="0" indent="0">
              <a:lnSpc>
                <a:spcPct val="100000"/>
              </a:lnSpc>
              <a:buNone/>
            </a:pPr>
            <a:r>
              <a:rPr lang="en-IN" sz="2200" b="1" dirty="0">
                <a:latin typeface="Times New Roman" panose="02020603050405020304" pitchFamily="18" charset="0"/>
                <a:cs typeface="Times New Roman" panose="02020603050405020304" pitchFamily="18" charset="0"/>
              </a:rPr>
              <a:t>OBJECTIVES OF INDUCTION:</a:t>
            </a:r>
            <a:endParaRPr lang="en-US" sz="2200" dirty="0">
              <a:latin typeface="Times New Roman" panose="02020603050405020304" pitchFamily="18" charset="0"/>
              <a:cs typeface="Times New Roman" panose="02020603050405020304" pitchFamily="18" charset="0"/>
            </a:endParaRPr>
          </a:p>
          <a:p>
            <a:pPr lvl="0">
              <a:lnSpc>
                <a:spcPct val="100000"/>
              </a:lnSpc>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To reduce the initial anxiety all new entrants feel when they join a new job in a new organisation.</a:t>
            </a:r>
            <a:endParaRPr lang="en-US" sz="2200" dirty="0">
              <a:latin typeface="Times New Roman" panose="02020603050405020304" pitchFamily="18" charset="0"/>
              <a:cs typeface="Times New Roman" panose="02020603050405020304" pitchFamily="18" charset="0"/>
            </a:endParaRPr>
          </a:p>
          <a:p>
            <a:pPr lvl="0">
              <a:lnSpc>
                <a:spcPct val="100000"/>
              </a:lnSpc>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To familiarize the new employees with the job, people, work-place, work environment and the organisation.</a:t>
            </a:r>
            <a:endParaRPr lang="en-US" sz="2200" dirty="0">
              <a:latin typeface="Times New Roman" panose="02020603050405020304" pitchFamily="18" charset="0"/>
              <a:cs typeface="Times New Roman" panose="02020603050405020304" pitchFamily="18" charset="0"/>
            </a:endParaRPr>
          </a:p>
          <a:p>
            <a:pPr lvl="0">
              <a:lnSpc>
                <a:spcPct val="100000"/>
              </a:lnSpc>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To facilitate outsider – insider transition in an integrated manner.</a:t>
            </a:r>
            <a:endParaRPr lang="en-US" sz="2200" dirty="0">
              <a:latin typeface="Times New Roman" panose="02020603050405020304" pitchFamily="18" charset="0"/>
              <a:cs typeface="Times New Roman" panose="02020603050405020304" pitchFamily="18" charset="0"/>
            </a:endParaRPr>
          </a:p>
          <a:p>
            <a:pPr lvl="0">
              <a:lnSpc>
                <a:spcPct val="100000"/>
              </a:lnSpc>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To reduce exploitation by the unscrupulous co-workers.</a:t>
            </a:r>
            <a:endParaRPr lang="en-US" sz="2200" dirty="0">
              <a:latin typeface="Times New Roman" panose="02020603050405020304" pitchFamily="18" charset="0"/>
              <a:cs typeface="Times New Roman" panose="02020603050405020304" pitchFamily="18" charset="0"/>
            </a:endParaRPr>
          </a:p>
          <a:p>
            <a:pPr lvl="0">
              <a:lnSpc>
                <a:spcPct val="100000"/>
              </a:lnSpc>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To reduce the cultural shock faced in the new organisation. </a:t>
            </a:r>
            <a:endParaRPr lang="en-US" sz="2200" dirty="0">
              <a:solidFill>
                <a:prstClr val="black">
                  <a:hueOff val="0"/>
                  <a:satOff val="0"/>
                  <a:lumOff val="0"/>
                  <a:alphaOff val="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2271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237D823-201E-4611-A6D4-1488429343EC}"/>
              </a:ext>
            </a:extLst>
          </p:cNvPr>
          <p:cNvSpPr>
            <a:spLocks noGrp="1"/>
          </p:cNvSpPr>
          <p:nvPr>
            <p:ph idx="1"/>
          </p:nvPr>
        </p:nvSpPr>
        <p:spPr>
          <a:xfrm>
            <a:off x="980667" y="159797"/>
            <a:ext cx="9893314" cy="5362113"/>
          </a:xfrm>
        </p:spPr>
        <p:txBody>
          <a:bodyPr>
            <a:noAutofit/>
          </a:bodyPr>
          <a:lstStyle/>
          <a:p>
            <a:pPr marL="0" indent="0">
              <a:buNone/>
            </a:pPr>
            <a:r>
              <a:rPr lang="en-IN" sz="2200" b="1" dirty="0">
                <a:latin typeface="Times New Roman" panose="02020603050405020304" pitchFamily="18" charset="0"/>
                <a:cs typeface="Times New Roman" panose="02020603050405020304" pitchFamily="18" charset="0"/>
              </a:rPr>
              <a:t>CONTENTS OF INDUCTION PROGRAMME:</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Brief history of the organisation.</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Organisational mission, vision, objectives and philosophies.</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Policies and procedures of the organisation.</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Rules and regulation of the organisation.</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Organisational structure and authority relationship.</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Terms and conditions of job including remuneration, working hours, holidays, promotional avenues, etc.</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Welfare measures like subsidised canteen, transport, health and recreation facilities, etc.</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Safety measures. </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983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237D823-201E-4611-A6D4-1488429343EC}"/>
              </a:ext>
            </a:extLst>
          </p:cNvPr>
          <p:cNvSpPr>
            <a:spLocks noGrp="1"/>
          </p:cNvSpPr>
          <p:nvPr>
            <p:ph idx="1"/>
          </p:nvPr>
        </p:nvSpPr>
        <p:spPr>
          <a:xfrm>
            <a:off x="980667" y="747943"/>
            <a:ext cx="9893314" cy="5362113"/>
          </a:xfrm>
        </p:spPr>
        <p:txBody>
          <a:bodyPr>
            <a:noAutofit/>
          </a:bodyPr>
          <a:lstStyle/>
          <a:p>
            <a:pPr marL="0" indent="0">
              <a:buNone/>
            </a:pPr>
            <a:r>
              <a:rPr lang="en-IN" sz="2200" b="1" dirty="0">
                <a:latin typeface="Times New Roman" panose="02020603050405020304" pitchFamily="18" charset="0"/>
                <a:cs typeface="Times New Roman" panose="02020603050405020304" pitchFamily="18" charset="0"/>
              </a:rPr>
              <a:t>PHASES OF INDUCTION PROGRAMME:</a:t>
            </a:r>
            <a:endParaRPr lang="en-US" sz="2200"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A carefully designed induction programme consists of the following three phases:</a:t>
            </a:r>
            <a:endParaRPr lang="en-US" sz="22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IN" sz="2200" dirty="0">
                <a:latin typeface="Times New Roman" panose="02020603050405020304" pitchFamily="18" charset="0"/>
                <a:cs typeface="Times New Roman" panose="02020603050405020304" pitchFamily="18" charset="0"/>
              </a:rPr>
              <a:t>General Induction</a:t>
            </a:r>
            <a:endParaRPr lang="en-US" sz="22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IN" sz="2200" dirty="0">
                <a:latin typeface="Times New Roman" panose="02020603050405020304" pitchFamily="18" charset="0"/>
                <a:cs typeface="Times New Roman" panose="02020603050405020304" pitchFamily="18" charset="0"/>
              </a:rPr>
              <a:t>Specific Induction</a:t>
            </a:r>
            <a:endParaRPr lang="en-US" sz="22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IN" sz="2200" dirty="0">
                <a:latin typeface="Times New Roman" panose="02020603050405020304" pitchFamily="18" charset="0"/>
                <a:cs typeface="Times New Roman" panose="02020603050405020304" pitchFamily="18" charset="0"/>
              </a:rPr>
              <a:t>Follow-up Induction</a:t>
            </a:r>
          </a:p>
          <a:p>
            <a:pPr marL="0" indent="0">
              <a:buNone/>
            </a:pPr>
            <a:r>
              <a:rPr lang="en-IN" sz="2200" b="1" dirty="0">
                <a:latin typeface="Times New Roman" panose="02020603050405020304" pitchFamily="18" charset="0"/>
                <a:cs typeface="Times New Roman" panose="02020603050405020304" pitchFamily="18" charset="0"/>
              </a:rPr>
              <a:t>General Induction:</a:t>
            </a:r>
            <a:endParaRPr lang="en-US" sz="2200" b="1"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This first phase of induction is conducted by the HR department. The focus of the induction is to expose the new entrant to the organisation by explaining him the mission, objectives, history and philosophy of the organisation. The new employees is also briefed about his service conditions, pay and perks, promotion procedure, personnel policies and grievance handling mechanism practised in the organisation. This phase of induction inculcates pride for the employee to work in the organisation. The period of induction, depending on the organisation, may vary from a few days to few weeks.</a:t>
            </a:r>
            <a:endParaRPr lang="en-US" sz="2200" dirty="0">
              <a:latin typeface="Times New Roman" panose="02020603050405020304" pitchFamily="18" charset="0"/>
              <a:cs typeface="Times New Roman" panose="02020603050405020304" pitchFamily="18" charset="0"/>
            </a:endParaRPr>
          </a:p>
          <a:p>
            <a:pPr marL="0" indent="0">
              <a:buNone/>
            </a:pP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14244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6476F"/>
      </a:dk2>
      <a:lt2>
        <a:srgbClr val="EBEBEB"/>
      </a:lt2>
      <a:accent1>
        <a:srgbClr val="E5B458"/>
      </a:accent1>
      <a:accent2>
        <a:srgbClr val="F77754"/>
      </a:accent2>
      <a:accent3>
        <a:srgbClr val="D8507E"/>
      </a:accent3>
      <a:accent4>
        <a:srgbClr val="BC70EE"/>
      </a:accent4>
      <a:accent5>
        <a:srgbClr val="3CA2E2"/>
      </a:accent5>
      <a:accent6>
        <a:srgbClr val="91BF77"/>
      </a:accent6>
      <a:hlink>
        <a:srgbClr val="71DDAB"/>
      </a:hlink>
      <a:folHlink>
        <a:srgbClr val="A6E4C7"/>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B36E0D05-787B-4C61-8268-2D6C1FBEDA32}"/>
    </a:ext>
  </a:extLst>
</a:theme>
</file>

<file path=docProps/app.xml><?xml version="1.0" encoding="utf-8"?>
<Properties xmlns="http://schemas.openxmlformats.org/officeDocument/2006/extended-properties" xmlns:vt="http://schemas.openxmlformats.org/officeDocument/2006/docPropsVTypes">
  <TotalTime>1363</TotalTime>
  <Words>1231</Words>
  <Application>Microsoft Office PowerPoint</Application>
  <PresentationFormat>Widescreen</PresentationFormat>
  <Paragraphs>60</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Times New Roman</vt:lpstr>
      <vt:lpstr>Wingdings</vt:lpstr>
      <vt:lpstr>Celestial</vt:lpstr>
      <vt:lpstr>Human resource management  placement and induction</vt:lpstr>
      <vt:lpstr>DEFINITION AND MEANING OF PLACEMENT</vt:lpstr>
      <vt:lpstr>PowerPoint Presentation</vt:lpstr>
      <vt:lpstr>PowerPoint Presentation</vt:lpstr>
      <vt:lpstr>PowerPoint Presentation</vt:lpstr>
      <vt:lpstr>DEFINITION AND MEANING OF INDUCTION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 AND MEANING OF TRAINING</dc:title>
  <dc:creator>Abdulhameed Peer</dc:creator>
  <cp:lastModifiedBy>Abdulhameed Peer</cp:lastModifiedBy>
  <cp:revision>60</cp:revision>
  <dcterms:created xsi:type="dcterms:W3CDTF">2021-01-26T15:56:06Z</dcterms:created>
  <dcterms:modified xsi:type="dcterms:W3CDTF">2021-01-27T15:10:29Z</dcterms:modified>
</cp:coreProperties>
</file>