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7" r:id="rId2"/>
    <p:sldId id="274" r:id="rId3"/>
    <p:sldId id="258" r:id="rId4"/>
    <p:sldId id="275" r:id="rId5"/>
    <p:sldId id="276" r:id="rId6"/>
    <p:sldId id="277" r:id="rId7"/>
    <p:sldId id="278" r:id="rId8"/>
    <p:sldId id="280" r:id="rId9"/>
    <p:sldId id="279" r:id="rId10"/>
    <p:sldId id="281" r:id="rId11"/>
    <p:sldId id="282" r:id="rId12"/>
    <p:sldId id="283" r:id="rId13"/>
    <p:sldId id="28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76EB98-5A11-47C7-AE63-FE58E4C71902}"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B862C35A-F064-4BA9-965B-ED7AC20F36DB}">
      <dgm:prSet/>
      <dgm:spPr/>
      <dgm:t>
        <a:bodyPr/>
        <a:lstStyle/>
        <a:p>
          <a:pPr>
            <a:lnSpc>
              <a:spcPct val="100000"/>
            </a:lnSpc>
          </a:pPr>
          <a:r>
            <a:rPr lang="en-IN" dirty="0">
              <a:latin typeface="Times New Roman" panose="02020603050405020304" pitchFamily="18" charset="0"/>
              <a:cs typeface="Times New Roman" panose="02020603050405020304" pitchFamily="18" charset="0"/>
            </a:rPr>
            <a:t>According to</a:t>
          </a:r>
          <a:r>
            <a:rPr lang="en-IN" b="1" dirty="0">
              <a:latin typeface="Times New Roman" panose="02020603050405020304" pitchFamily="18" charset="0"/>
              <a:cs typeface="Times New Roman" panose="02020603050405020304" pitchFamily="18" charset="0"/>
            </a:rPr>
            <a:t> Edwin B. </a:t>
          </a:r>
          <a:r>
            <a:rPr lang="en-IN" b="1" dirty="0" err="1">
              <a:latin typeface="Times New Roman" panose="02020603050405020304" pitchFamily="18" charset="0"/>
              <a:cs typeface="Times New Roman" panose="02020603050405020304" pitchFamily="18" charset="0"/>
            </a:rPr>
            <a:t>Flippo</a:t>
          </a:r>
          <a:r>
            <a:rPr lang="en-IN" b="1" dirty="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“A promotion involves a change from one job to another that is better in terms of status and responsibility ”</a:t>
          </a:r>
          <a:endParaRPr lang="en-US" dirty="0"/>
        </a:p>
      </dgm:t>
    </dgm:pt>
    <dgm:pt modelId="{A7020005-E5F2-417D-A122-2C55E5CFCDAB}" type="parTrans" cxnId="{274919C2-B43C-447F-A1C6-A88073B7D358}">
      <dgm:prSet/>
      <dgm:spPr/>
      <dgm:t>
        <a:bodyPr/>
        <a:lstStyle/>
        <a:p>
          <a:endParaRPr lang="en-US"/>
        </a:p>
      </dgm:t>
    </dgm:pt>
    <dgm:pt modelId="{E6451013-AFFE-4A10-A337-EF7412970183}" type="sibTrans" cxnId="{274919C2-B43C-447F-A1C6-A88073B7D358}">
      <dgm:prSet/>
      <dgm:spPr/>
      <dgm:t>
        <a:bodyPr/>
        <a:lstStyle/>
        <a:p>
          <a:endParaRPr lang="en-US"/>
        </a:p>
      </dgm:t>
    </dgm:pt>
    <dgm:pt modelId="{B5AAC06D-9E4E-4F15-B480-61E98E08DA5A}">
      <dgm:prSet/>
      <dgm:spPr/>
      <dgm:t>
        <a:bodyPr/>
        <a:lstStyle/>
        <a:p>
          <a:pPr>
            <a:lnSpc>
              <a:spcPct val="100000"/>
            </a:lnSpc>
          </a:pPr>
          <a:endParaRPr lang="en-US" dirty="0"/>
        </a:p>
      </dgm:t>
    </dgm:pt>
    <dgm:pt modelId="{070F3105-2C80-409E-A197-0B8CAB65B0AF}" type="parTrans" cxnId="{84D86906-8CD3-4B20-ADE0-52968C6A1FAF}">
      <dgm:prSet/>
      <dgm:spPr/>
      <dgm:t>
        <a:bodyPr/>
        <a:lstStyle/>
        <a:p>
          <a:endParaRPr lang="en-US"/>
        </a:p>
      </dgm:t>
    </dgm:pt>
    <dgm:pt modelId="{6870B600-8066-4B42-B037-7E958B36DD2F}" type="sibTrans" cxnId="{84D86906-8CD3-4B20-ADE0-52968C6A1FAF}">
      <dgm:prSet/>
      <dgm:spPr/>
      <dgm:t>
        <a:bodyPr/>
        <a:lstStyle/>
        <a:p>
          <a:endParaRPr lang="en-US"/>
        </a:p>
      </dgm:t>
    </dgm:pt>
    <dgm:pt modelId="{CA573D3C-92E4-444C-8F8E-606BDA1AD6C3}">
      <dgm:prSet custT="1"/>
      <dgm:spPr/>
      <dgm:t>
        <a:bodyPr/>
        <a:lstStyle/>
        <a:p>
          <a:pPr>
            <a:lnSpc>
              <a:spcPct val="100000"/>
            </a:lnSpc>
          </a:pPr>
          <a:r>
            <a:rPr lang="en-IN" sz="17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Promotion is an upward movement of employee in the organization to another job, higher in organisation’s hierarchy. In the new job, the employee finds a change in salary, status, responsibility and grade of job or designation. As a whole, the organization perceives the staffing of vacancy worth more than the employee’s present position. In contrast to promotion when the salary of an employee is increased without a corresponding change in the job-grade, it is known as ‘upgrading’. But when promotion does not result in change in pay, it is called ‘dry promotion’. Promotion is a method of internal mobility.</a:t>
          </a:r>
          <a:endParaRPr lang="en-US" sz="17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2B842377-3C2C-444A-A663-A201CC3AD237}" type="sibTrans" cxnId="{95B53A7C-A23D-4661-A8F7-C6866344616C}">
      <dgm:prSet/>
      <dgm:spPr/>
      <dgm:t>
        <a:bodyPr/>
        <a:lstStyle/>
        <a:p>
          <a:endParaRPr lang="en-US"/>
        </a:p>
      </dgm:t>
    </dgm:pt>
    <dgm:pt modelId="{07C9B17E-1F72-4E4A-8CDC-04A0F60DC6C4}" type="parTrans" cxnId="{95B53A7C-A23D-4661-A8F7-C6866344616C}">
      <dgm:prSet/>
      <dgm:spPr/>
      <dgm:t>
        <a:bodyPr/>
        <a:lstStyle/>
        <a:p>
          <a:endParaRPr lang="en-US"/>
        </a:p>
      </dgm:t>
    </dgm:pt>
    <dgm:pt modelId="{72594713-8D96-4039-B6D0-E4F2284D6553}" type="pres">
      <dgm:prSet presAssocID="{A576EB98-5A11-47C7-AE63-FE58E4C71902}" presName="vert0" presStyleCnt="0">
        <dgm:presLayoutVars>
          <dgm:dir/>
          <dgm:animOne val="branch"/>
          <dgm:animLvl val="lvl"/>
        </dgm:presLayoutVars>
      </dgm:prSet>
      <dgm:spPr/>
    </dgm:pt>
    <dgm:pt modelId="{28DE21F7-3BD9-442D-9D43-8B2539A70756}" type="pres">
      <dgm:prSet presAssocID="{B862C35A-F064-4BA9-965B-ED7AC20F36DB}" presName="thickLine" presStyleLbl="alignNode1" presStyleIdx="0" presStyleCnt="3"/>
      <dgm:spPr/>
    </dgm:pt>
    <dgm:pt modelId="{109F39C8-3C32-41A7-A81F-466586B35467}" type="pres">
      <dgm:prSet presAssocID="{B862C35A-F064-4BA9-965B-ED7AC20F36DB}" presName="horz1" presStyleCnt="0"/>
      <dgm:spPr/>
    </dgm:pt>
    <dgm:pt modelId="{4465D4B1-30B1-48D8-9E5E-5DED278EBE29}" type="pres">
      <dgm:prSet presAssocID="{B862C35A-F064-4BA9-965B-ED7AC20F36DB}" presName="tx1" presStyleLbl="revTx" presStyleIdx="0" presStyleCnt="3"/>
      <dgm:spPr/>
    </dgm:pt>
    <dgm:pt modelId="{47A80A0E-7ED9-48EC-AB52-67AADC8ADC50}" type="pres">
      <dgm:prSet presAssocID="{B862C35A-F064-4BA9-965B-ED7AC20F36DB}" presName="vert1" presStyleCnt="0"/>
      <dgm:spPr/>
    </dgm:pt>
    <dgm:pt modelId="{E95B1D71-9839-414E-81D1-A555E2734B64}" type="pres">
      <dgm:prSet presAssocID="{CA573D3C-92E4-444C-8F8E-606BDA1AD6C3}" presName="thickLine" presStyleLbl="alignNode1" presStyleIdx="1" presStyleCnt="3" custLinFactNeighborX="-232" custLinFactNeighborY="-2505"/>
      <dgm:spPr/>
    </dgm:pt>
    <dgm:pt modelId="{DB24DCB5-EFB6-4333-98D8-9D27EDDE06F0}" type="pres">
      <dgm:prSet presAssocID="{CA573D3C-92E4-444C-8F8E-606BDA1AD6C3}" presName="horz1" presStyleCnt="0"/>
      <dgm:spPr/>
    </dgm:pt>
    <dgm:pt modelId="{9A32FDBC-04C0-40DA-AD23-29F6BE229971}" type="pres">
      <dgm:prSet presAssocID="{CA573D3C-92E4-444C-8F8E-606BDA1AD6C3}" presName="tx1" presStyleLbl="revTx" presStyleIdx="1" presStyleCnt="3" custScaleY="265780" custLinFactNeighborX="1238" custLinFactNeighborY="9367"/>
      <dgm:spPr/>
    </dgm:pt>
    <dgm:pt modelId="{AB3CE7C6-C418-4CAA-96C3-B388FCAE36D3}" type="pres">
      <dgm:prSet presAssocID="{CA573D3C-92E4-444C-8F8E-606BDA1AD6C3}" presName="vert1" presStyleCnt="0"/>
      <dgm:spPr/>
    </dgm:pt>
    <dgm:pt modelId="{C301C380-BD9E-460F-973C-A324033537A7}" type="pres">
      <dgm:prSet presAssocID="{B5AAC06D-9E4E-4F15-B480-61E98E08DA5A}" presName="thickLine" presStyleLbl="alignNode1" presStyleIdx="2" presStyleCnt="3" custLinFactNeighborY="60387"/>
      <dgm:spPr/>
    </dgm:pt>
    <dgm:pt modelId="{57B396CF-FFD4-4D5C-AF58-31F85E230089}" type="pres">
      <dgm:prSet presAssocID="{B5AAC06D-9E4E-4F15-B480-61E98E08DA5A}" presName="horz1" presStyleCnt="0"/>
      <dgm:spPr/>
    </dgm:pt>
    <dgm:pt modelId="{553E4269-DBFE-49E2-BBF7-A649CBD830B8}" type="pres">
      <dgm:prSet presAssocID="{B5AAC06D-9E4E-4F15-B480-61E98E08DA5A}" presName="tx1" presStyleLbl="revTx" presStyleIdx="2" presStyleCnt="3" custLinFactY="59967" custLinFactNeighborX="-232" custLinFactNeighborY="100000"/>
      <dgm:spPr/>
    </dgm:pt>
    <dgm:pt modelId="{98C142CB-E55D-4A73-99D7-16310EB6667C}" type="pres">
      <dgm:prSet presAssocID="{B5AAC06D-9E4E-4F15-B480-61E98E08DA5A}" presName="vert1" presStyleCnt="0"/>
      <dgm:spPr/>
    </dgm:pt>
  </dgm:ptLst>
  <dgm:cxnLst>
    <dgm:cxn modelId="{84D86906-8CD3-4B20-ADE0-52968C6A1FAF}" srcId="{A576EB98-5A11-47C7-AE63-FE58E4C71902}" destId="{B5AAC06D-9E4E-4F15-B480-61E98E08DA5A}" srcOrd="2" destOrd="0" parTransId="{070F3105-2C80-409E-A197-0B8CAB65B0AF}" sibTransId="{6870B600-8066-4B42-B037-7E958B36DD2F}"/>
    <dgm:cxn modelId="{52BAE61A-634D-4B93-89A0-C73CDF258FA6}" type="presOf" srcId="{B5AAC06D-9E4E-4F15-B480-61E98E08DA5A}" destId="{553E4269-DBFE-49E2-BBF7-A649CBD830B8}" srcOrd="0" destOrd="0" presId="urn:microsoft.com/office/officeart/2008/layout/LinedList"/>
    <dgm:cxn modelId="{95B53A7C-A23D-4661-A8F7-C6866344616C}" srcId="{A576EB98-5A11-47C7-AE63-FE58E4C71902}" destId="{CA573D3C-92E4-444C-8F8E-606BDA1AD6C3}" srcOrd="1" destOrd="0" parTransId="{07C9B17E-1F72-4E4A-8CDC-04A0F60DC6C4}" sibTransId="{2B842377-3C2C-444A-A663-A201CC3AD237}"/>
    <dgm:cxn modelId="{BA23378F-D610-43B2-A5F3-3F3AFEFCB473}" type="presOf" srcId="{A576EB98-5A11-47C7-AE63-FE58E4C71902}" destId="{72594713-8D96-4039-B6D0-E4F2284D6553}" srcOrd="0" destOrd="0" presId="urn:microsoft.com/office/officeart/2008/layout/LinedList"/>
    <dgm:cxn modelId="{6EFA6D96-9BD9-4CA3-95D1-456846A1DB41}" type="presOf" srcId="{B862C35A-F064-4BA9-965B-ED7AC20F36DB}" destId="{4465D4B1-30B1-48D8-9E5E-5DED278EBE29}" srcOrd="0" destOrd="0" presId="urn:microsoft.com/office/officeart/2008/layout/LinedList"/>
    <dgm:cxn modelId="{274919C2-B43C-447F-A1C6-A88073B7D358}" srcId="{A576EB98-5A11-47C7-AE63-FE58E4C71902}" destId="{B862C35A-F064-4BA9-965B-ED7AC20F36DB}" srcOrd="0" destOrd="0" parTransId="{A7020005-E5F2-417D-A122-2C55E5CFCDAB}" sibTransId="{E6451013-AFFE-4A10-A337-EF7412970183}"/>
    <dgm:cxn modelId="{241612F8-1CDC-4208-9492-CFB883BCF084}" type="presOf" srcId="{CA573D3C-92E4-444C-8F8E-606BDA1AD6C3}" destId="{9A32FDBC-04C0-40DA-AD23-29F6BE229971}" srcOrd="0" destOrd="0" presId="urn:microsoft.com/office/officeart/2008/layout/LinedList"/>
    <dgm:cxn modelId="{C73E3B60-A41A-46EB-9168-BB728127616C}" type="presParOf" srcId="{72594713-8D96-4039-B6D0-E4F2284D6553}" destId="{28DE21F7-3BD9-442D-9D43-8B2539A70756}" srcOrd="0" destOrd="0" presId="urn:microsoft.com/office/officeart/2008/layout/LinedList"/>
    <dgm:cxn modelId="{1AA953AB-8A90-44D2-B908-91B4DE4FA343}" type="presParOf" srcId="{72594713-8D96-4039-B6D0-E4F2284D6553}" destId="{109F39C8-3C32-41A7-A81F-466586B35467}" srcOrd="1" destOrd="0" presId="urn:microsoft.com/office/officeart/2008/layout/LinedList"/>
    <dgm:cxn modelId="{53EA46DD-0354-4D71-97A7-B5C399FAA59C}" type="presParOf" srcId="{109F39C8-3C32-41A7-A81F-466586B35467}" destId="{4465D4B1-30B1-48D8-9E5E-5DED278EBE29}" srcOrd="0" destOrd="0" presId="urn:microsoft.com/office/officeart/2008/layout/LinedList"/>
    <dgm:cxn modelId="{1A9A5693-4CF3-4CAB-ACFA-AACE99949547}" type="presParOf" srcId="{109F39C8-3C32-41A7-A81F-466586B35467}" destId="{47A80A0E-7ED9-48EC-AB52-67AADC8ADC50}" srcOrd="1" destOrd="0" presId="urn:microsoft.com/office/officeart/2008/layout/LinedList"/>
    <dgm:cxn modelId="{9EC8AE3A-AF31-40CF-A214-47B1DBF69FFA}" type="presParOf" srcId="{72594713-8D96-4039-B6D0-E4F2284D6553}" destId="{E95B1D71-9839-414E-81D1-A555E2734B64}" srcOrd="2" destOrd="0" presId="urn:microsoft.com/office/officeart/2008/layout/LinedList"/>
    <dgm:cxn modelId="{33251763-9704-4B14-BDDC-277B2D6D7837}" type="presParOf" srcId="{72594713-8D96-4039-B6D0-E4F2284D6553}" destId="{DB24DCB5-EFB6-4333-98D8-9D27EDDE06F0}" srcOrd="3" destOrd="0" presId="urn:microsoft.com/office/officeart/2008/layout/LinedList"/>
    <dgm:cxn modelId="{0277D4D7-E5E0-42A9-8389-C22D1022E8B5}" type="presParOf" srcId="{DB24DCB5-EFB6-4333-98D8-9D27EDDE06F0}" destId="{9A32FDBC-04C0-40DA-AD23-29F6BE229971}" srcOrd="0" destOrd="0" presId="urn:microsoft.com/office/officeart/2008/layout/LinedList"/>
    <dgm:cxn modelId="{E412831E-67BB-4840-9782-E0DC7DF274B1}" type="presParOf" srcId="{DB24DCB5-EFB6-4333-98D8-9D27EDDE06F0}" destId="{AB3CE7C6-C418-4CAA-96C3-B388FCAE36D3}" srcOrd="1" destOrd="0" presId="urn:microsoft.com/office/officeart/2008/layout/LinedList"/>
    <dgm:cxn modelId="{F9F68DAD-65E7-45F9-B934-4A0E032A6C55}" type="presParOf" srcId="{72594713-8D96-4039-B6D0-E4F2284D6553}" destId="{C301C380-BD9E-460F-973C-A324033537A7}" srcOrd="4" destOrd="0" presId="urn:microsoft.com/office/officeart/2008/layout/LinedList"/>
    <dgm:cxn modelId="{8C304BEC-3491-40BA-B533-0B9159B860EE}" type="presParOf" srcId="{72594713-8D96-4039-B6D0-E4F2284D6553}" destId="{57B396CF-FFD4-4D5C-AF58-31F85E230089}" srcOrd="5" destOrd="0" presId="urn:microsoft.com/office/officeart/2008/layout/LinedList"/>
    <dgm:cxn modelId="{89CE677B-C2E1-4FFE-8059-4525A8873BB0}" type="presParOf" srcId="{57B396CF-FFD4-4D5C-AF58-31F85E230089}" destId="{553E4269-DBFE-49E2-BBF7-A649CBD830B8}" srcOrd="0" destOrd="0" presId="urn:microsoft.com/office/officeart/2008/layout/LinedList"/>
    <dgm:cxn modelId="{DDAD8A32-26E3-42B6-8E20-918CFF2A773C}" type="presParOf" srcId="{57B396CF-FFD4-4D5C-AF58-31F85E230089}" destId="{98C142CB-E55D-4A73-99D7-16310EB6667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76EB98-5A11-47C7-AE63-FE58E4C71902}" type="doc">
      <dgm:prSet loTypeId="urn:microsoft.com/office/officeart/2008/layout/LinedList" loCatId="list" qsTypeId="urn:microsoft.com/office/officeart/2005/8/quickstyle/simple4" qsCatId="simple" csTypeId="urn:microsoft.com/office/officeart/2005/8/colors/accent2_2" csCatId="accent2" phldr="1"/>
      <dgm:spPr/>
      <dgm:t>
        <a:bodyPr/>
        <a:lstStyle/>
        <a:p>
          <a:endParaRPr lang="en-US"/>
        </a:p>
      </dgm:t>
    </dgm:pt>
    <dgm:pt modelId="{B862C35A-F064-4BA9-965B-ED7AC20F36DB}">
      <dgm:prSet custT="1"/>
      <dgm:spPr/>
      <dgm:t>
        <a:bodyPr/>
        <a:lstStyle/>
        <a:p>
          <a:pPr>
            <a:lnSpc>
              <a:spcPct val="100000"/>
            </a:lnSpc>
          </a:pPr>
          <a:r>
            <a:rPr lang="en-IN" sz="1500" dirty="0">
              <a:latin typeface="Times New Roman" panose="02020603050405020304" pitchFamily="18" charset="0"/>
              <a:cs typeface="Times New Roman" panose="02020603050405020304" pitchFamily="18" charset="0"/>
            </a:rPr>
            <a:t>According to</a:t>
          </a:r>
          <a:r>
            <a:rPr lang="en-IN" sz="1500" b="1" dirty="0">
              <a:latin typeface="Times New Roman" panose="02020603050405020304" pitchFamily="18" charset="0"/>
              <a:cs typeface="Times New Roman" panose="02020603050405020304" pitchFamily="18" charset="0"/>
            </a:rPr>
            <a:t> Edwin B. </a:t>
          </a:r>
          <a:r>
            <a:rPr lang="en-IN" sz="1500" b="1" dirty="0" err="1">
              <a:latin typeface="Times New Roman" panose="02020603050405020304" pitchFamily="18" charset="0"/>
              <a:cs typeface="Times New Roman" panose="02020603050405020304" pitchFamily="18" charset="0"/>
            </a:rPr>
            <a:t>Flippo</a:t>
          </a:r>
          <a:r>
            <a:rPr lang="en-IN" sz="1500" b="1" dirty="0">
              <a:latin typeface="Times New Roman" panose="02020603050405020304" pitchFamily="18" charset="0"/>
              <a:cs typeface="Times New Roman" panose="02020603050405020304" pitchFamily="18" charset="0"/>
            </a:rPr>
            <a:t>, </a:t>
          </a:r>
          <a:r>
            <a:rPr lang="en-IN" sz="1500" dirty="0">
              <a:latin typeface="Times New Roman" panose="02020603050405020304" pitchFamily="18" charset="0"/>
              <a:cs typeface="Times New Roman" panose="02020603050405020304" pitchFamily="18" charset="0"/>
            </a:rPr>
            <a:t>“ Transfer is a change in job where the new job is substantially the equal to the old in terms of pay, status and responsibilities. ”</a:t>
          </a:r>
          <a:endParaRPr lang="en-US" sz="1500" dirty="0"/>
        </a:p>
      </dgm:t>
    </dgm:pt>
    <dgm:pt modelId="{A7020005-E5F2-417D-A122-2C55E5CFCDAB}" type="parTrans" cxnId="{274919C2-B43C-447F-A1C6-A88073B7D358}">
      <dgm:prSet/>
      <dgm:spPr/>
      <dgm:t>
        <a:bodyPr/>
        <a:lstStyle/>
        <a:p>
          <a:endParaRPr lang="en-US"/>
        </a:p>
      </dgm:t>
    </dgm:pt>
    <dgm:pt modelId="{E6451013-AFFE-4A10-A337-EF7412970183}" type="sibTrans" cxnId="{274919C2-B43C-447F-A1C6-A88073B7D358}">
      <dgm:prSet/>
      <dgm:spPr/>
      <dgm:t>
        <a:bodyPr/>
        <a:lstStyle/>
        <a:p>
          <a:endParaRPr lang="en-US"/>
        </a:p>
      </dgm:t>
    </dgm:pt>
    <dgm:pt modelId="{B5AAC06D-9E4E-4F15-B480-61E98E08DA5A}">
      <dgm:prSet/>
      <dgm:spPr/>
      <dgm:t>
        <a:bodyPr/>
        <a:lstStyle/>
        <a:p>
          <a:pPr>
            <a:lnSpc>
              <a:spcPct val="100000"/>
            </a:lnSpc>
          </a:pPr>
          <a:endParaRPr lang="en-US" dirty="0"/>
        </a:p>
      </dgm:t>
    </dgm:pt>
    <dgm:pt modelId="{070F3105-2C80-409E-A197-0B8CAB65B0AF}" type="parTrans" cxnId="{84D86906-8CD3-4B20-ADE0-52968C6A1FAF}">
      <dgm:prSet/>
      <dgm:spPr/>
      <dgm:t>
        <a:bodyPr/>
        <a:lstStyle/>
        <a:p>
          <a:endParaRPr lang="en-US"/>
        </a:p>
      </dgm:t>
    </dgm:pt>
    <dgm:pt modelId="{6870B600-8066-4B42-B037-7E958B36DD2F}" type="sibTrans" cxnId="{84D86906-8CD3-4B20-ADE0-52968C6A1FAF}">
      <dgm:prSet/>
      <dgm:spPr/>
      <dgm:t>
        <a:bodyPr/>
        <a:lstStyle/>
        <a:p>
          <a:endParaRPr lang="en-US"/>
        </a:p>
      </dgm:t>
    </dgm:pt>
    <dgm:pt modelId="{CA573D3C-92E4-444C-8F8E-606BDA1AD6C3}">
      <dgm:prSet custT="1"/>
      <dgm:spPr/>
      <dgm:t>
        <a:bodyPr/>
        <a:lstStyle/>
        <a:p>
          <a:pPr>
            <a:lnSpc>
              <a:spcPct val="100000"/>
            </a:lnSpc>
          </a:pPr>
          <a:r>
            <a:rPr lang="en-US" sz="1500" kern="1200" dirty="0">
              <a:latin typeface="Times New Roman" panose="02020603050405020304" pitchFamily="18" charset="0"/>
              <a:cs typeface="Times New Roman" panose="02020603050405020304" pitchFamily="18" charset="0"/>
            </a:rPr>
            <a:t>Transfer is a change in job assignment. It does not involve a change in responsibility and status. A movement of an employee between equivalent positions at periodical intervals is called transfer. A transfer therefore does not involve a change of responsibility or compensation. Transfers are normally made to place employees in positions where they are likely to be more effective or where they are likely to get greater job satisfaction. Transfers may be either organization-initiated or employee-initiated. An organization may initiate a transfer to </a:t>
          </a:r>
          <a:r>
            <a:rPr lang="en-IN" sz="1500" kern="1200" dirty="0">
              <a:latin typeface="Times New Roman" panose="02020603050405020304" pitchFamily="18" charset="0"/>
              <a:cs typeface="Times New Roman" panose="02020603050405020304" pitchFamily="18" charset="0"/>
            </a:rPr>
            <a:t>place employees in positions where they are likely to be more effective or where they are better able to meet work schedules of the organization. Employee initiated transfers also known as personnel transfers, it may be initiated for several reasons. These could range from wanting a change of boss or a change of location or to join their friends and relatives.</a:t>
          </a:r>
        </a:p>
        <a:p>
          <a:pPr>
            <a:lnSpc>
              <a:spcPct val="100000"/>
            </a:lnSpc>
          </a:pPr>
          <a:endParaRPr lang="en-IN" sz="1600" kern="1200" dirty="0">
            <a:latin typeface="Times New Roman" panose="02020603050405020304" pitchFamily="18" charset="0"/>
            <a:cs typeface="Times New Roman" panose="02020603050405020304" pitchFamily="18" charset="0"/>
          </a:endParaRPr>
        </a:p>
        <a:p>
          <a:pPr>
            <a:lnSpc>
              <a:spcPct val="100000"/>
            </a:lnSpc>
          </a:pPr>
          <a:endParaRPr lang="en-IN" sz="1600" kern="1200" dirty="0">
            <a:latin typeface="Times New Roman" panose="02020603050405020304" pitchFamily="18" charset="0"/>
            <a:cs typeface="Times New Roman" panose="02020603050405020304" pitchFamily="18" charset="0"/>
          </a:endParaRPr>
        </a:p>
        <a:p>
          <a:pPr>
            <a:lnSpc>
              <a:spcPct val="100000"/>
            </a:lnSpc>
          </a:pPr>
          <a:endParaRPr lang="en-IN" sz="1600" kern="1200" dirty="0">
            <a:latin typeface="Times New Roman" panose="02020603050405020304" pitchFamily="18" charset="0"/>
            <a:cs typeface="Times New Roman" panose="02020603050405020304" pitchFamily="18" charset="0"/>
          </a:endParaRPr>
        </a:p>
        <a:p>
          <a:pPr>
            <a:lnSpc>
              <a:spcPct val="100000"/>
            </a:lnSpc>
          </a:pPr>
          <a:endParaRPr lang="en-IN" sz="16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a:p>
          <a:pPr>
            <a:lnSpc>
              <a:spcPct val="100000"/>
            </a:lnSpc>
          </a:pPr>
          <a:endParaRPr lang="en-IN" sz="16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a:p>
          <a:pPr>
            <a:lnSpc>
              <a:spcPct val="100000"/>
            </a:lnSpc>
          </a:pPr>
          <a:endParaRPr lang="en-US" sz="16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gm:t>
    </dgm:pt>
    <dgm:pt modelId="{2B842377-3C2C-444A-A663-A201CC3AD237}" type="sibTrans" cxnId="{95B53A7C-A23D-4661-A8F7-C6866344616C}">
      <dgm:prSet/>
      <dgm:spPr/>
      <dgm:t>
        <a:bodyPr/>
        <a:lstStyle/>
        <a:p>
          <a:endParaRPr lang="en-US"/>
        </a:p>
      </dgm:t>
    </dgm:pt>
    <dgm:pt modelId="{07C9B17E-1F72-4E4A-8CDC-04A0F60DC6C4}" type="parTrans" cxnId="{95B53A7C-A23D-4661-A8F7-C6866344616C}">
      <dgm:prSet/>
      <dgm:spPr/>
      <dgm:t>
        <a:bodyPr/>
        <a:lstStyle/>
        <a:p>
          <a:endParaRPr lang="en-US"/>
        </a:p>
      </dgm:t>
    </dgm:pt>
    <dgm:pt modelId="{72594713-8D96-4039-B6D0-E4F2284D6553}" type="pres">
      <dgm:prSet presAssocID="{A576EB98-5A11-47C7-AE63-FE58E4C71902}" presName="vert0" presStyleCnt="0">
        <dgm:presLayoutVars>
          <dgm:dir/>
          <dgm:animOne val="branch"/>
          <dgm:animLvl val="lvl"/>
        </dgm:presLayoutVars>
      </dgm:prSet>
      <dgm:spPr/>
    </dgm:pt>
    <dgm:pt modelId="{28DE21F7-3BD9-442D-9D43-8B2539A70756}" type="pres">
      <dgm:prSet presAssocID="{B862C35A-F064-4BA9-965B-ED7AC20F36DB}" presName="thickLine" presStyleLbl="alignNode1" presStyleIdx="0" presStyleCnt="3"/>
      <dgm:spPr/>
    </dgm:pt>
    <dgm:pt modelId="{109F39C8-3C32-41A7-A81F-466586B35467}" type="pres">
      <dgm:prSet presAssocID="{B862C35A-F064-4BA9-965B-ED7AC20F36DB}" presName="horz1" presStyleCnt="0"/>
      <dgm:spPr/>
    </dgm:pt>
    <dgm:pt modelId="{4465D4B1-30B1-48D8-9E5E-5DED278EBE29}" type="pres">
      <dgm:prSet presAssocID="{B862C35A-F064-4BA9-965B-ED7AC20F36DB}" presName="tx1" presStyleLbl="revTx" presStyleIdx="0" presStyleCnt="3"/>
      <dgm:spPr/>
    </dgm:pt>
    <dgm:pt modelId="{47A80A0E-7ED9-48EC-AB52-67AADC8ADC50}" type="pres">
      <dgm:prSet presAssocID="{B862C35A-F064-4BA9-965B-ED7AC20F36DB}" presName="vert1" presStyleCnt="0"/>
      <dgm:spPr/>
    </dgm:pt>
    <dgm:pt modelId="{E95B1D71-9839-414E-81D1-A555E2734B64}" type="pres">
      <dgm:prSet presAssocID="{CA573D3C-92E4-444C-8F8E-606BDA1AD6C3}" presName="thickLine" presStyleLbl="alignNode1" presStyleIdx="1" presStyleCnt="3" custLinFactNeighborY="-7884"/>
      <dgm:spPr/>
    </dgm:pt>
    <dgm:pt modelId="{DB24DCB5-EFB6-4333-98D8-9D27EDDE06F0}" type="pres">
      <dgm:prSet presAssocID="{CA573D3C-92E4-444C-8F8E-606BDA1AD6C3}" presName="horz1" presStyleCnt="0"/>
      <dgm:spPr/>
    </dgm:pt>
    <dgm:pt modelId="{9A32FDBC-04C0-40DA-AD23-29F6BE229971}" type="pres">
      <dgm:prSet presAssocID="{CA573D3C-92E4-444C-8F8E-606BDA1AD6C3}" presName="tx1" presStyleLbl="revTx" presStyleIdx="1" presStyleCnt="3" custScaleY="265780" custLinFactNeighborX="1238" custLinFactNeighborY="9367"/>
      <dgm:spPr/>
    </dgm:pt>
    <dgm:pt modelId="{AB3CE7C6-C418-4CAA-96C3-B388FCAE36D3}" type="pres">
      <dgm:prSet presAssocID="{CA573D3C-92E4-444C-8F8E-606BDA1AD6C3}" presName="vert1" presStyleCnt="0"/>
      <dgm:spPr/>
    </dgm:pt>
    <dgm:pt modelId="{C301C380-BD9E-460F-973C-A324033537A7}" type="pres">
      <dgm:prSet presAssocID="{B5AAC06D-9E4E-4F15-B480-61E98E08DA5A}" presName="thickLine" presStyleLbl="alignNode1" presStyleIdx="2" presStyleCnt="3" custLinFactNeighborY="97671"/>
      <dgm:spPr/>
    </dgm:pt>
    <dgm:pt modelId="{57B396CF-FFD4-4D5C-AF58-31F85E230089}" type="pres">
      <dgm:prSet presAssocID="{B5AAC06D-9E4E-4F15-B480-61E98E08DA5A}" presName="horz1" presStyleCnt="0"/>
      <dgm:spPr/>
    </dgm:pt>
    <dgm:pt modelId="{553E4269-DBFE-49E2-BBF7-A649CBD830B8}" type="pres">
      <dgm:prSet presAssocID="{B5AAC06D-9E4E-4F15-B480-61E98E08DA5A}" presName="tx1" presStyleLbl="revTx" presStyleIdx="2" presStyleCnt="3" custLinFactY="59967" custLinFactNeighborX="-232" custLinFactNeighborY="100000"/>
      <dgm:spPr/>
    </dgm:pt>
    <dgm:pt modelId="{98C142CB-E55D-4A73-99D7-16310EB6667C}" type="pres">
      <dgm:prSet presAssocID="{B5AAC06D-9E4E-4F15-B480-61E98E08DA5A}" presName="vert1" presStyleCnt="0"/>
      <dgm:spPr/>
    </dgm:pt>
  </dgm:ptLst>
  <dgm:cxnLst>
    <dgm:cxn modelId="{84D86906-8CD3-4B20-ADE0-52968C6A1FAF}" srcId="{A576EB98-5A11-47C7-AE63-FE58E4C71902}" destId="{B5AAC06D-9E4E-4F15-B480-61E98E08DA5A}" srcOrd="2" destOrd="0" parTransId="{070F3105-2C80-409E-A197-0B8CAB65B0AF}" sibTransId="{6870B600-8066-4B42-B037-7E958B36DD2F}"/>
    <dgm:cxn modelId="{52BAE61A-634D-4B93-89A0-C73CDF258FA6}" type="presOf" srcId="{B5AAC06D-9E4E-4F15-B480-61E98E08DA5A}" destId="{553E4269-DBFE-49E2-BBF7-A649CBD830B8}" srcOrd="0" destOrd="0" presId="urn:microsoft.com/office/officeart/2008/layout/LinedList"/>
    <dgm:cxn modelId="{95B53A7C-A23D-4661-A8F7-C6866344616C}" srcId="{A576EB98-5A11-47C7-AE63-FE58E4C71902}" destId="{CA573D3C-92E4-444C-8F8E-606BDA1AD6C3}" srcOrd="1" destOrd="0" parTransId="{07C9B17E-1F72-4E4A-8CDC-04A0F60DC6C4}" sibTransId="{2B842377-3C2C-444A-A663-A201CC3AD237}"/>
    <dgm:cxn modelId="{BA23378F-D610-43B2-A5F3-3F3AFEFCB473}" type="presOf" srcId="{A576EB98-5A11-47C7-AE63-FE58E4C71902}" destId="{72594713-8D96-4039-B6D0-E4F2284D6553}" srcOrd="0" destOrd="0" presId="urn:microsoft.com/office/officeart/2008/layout/LinedList"/>
    <dgm:cxn modelId="{6EFA6D96-9BD9-4CA3-95D1-456846A1DB41}" type="presOf" srcId="{B862C35A-F064-4BA9-965B-ED7AC20F36DB}" destId="{4465D4B1-30B1-48D8-9E5E-5DED278EBE29}" srcOrd="0" destOrd="0" presId="urn:microsoft.com/office/officeart/2008/layout/LinedList"/>
    <dgm:cxn modelId="{274919C2-B43C-447F-A1C6-A88073B7D358}" srcId="{A576EB98-5A11-47C7-AE63-FE58E4C71902}" destId="{B862C35A-F064-4BA9-965B-ED7AC20F36DB}" srcOrd="0" destOrd="0" parTransId="{A7020005-E5F2-417D-A122-2C55E5CFCDAB}" sibTransId="{E6451013-AFFE-4A10-A337-EF7412970183}"/>
    <dgm:cxn modelId="{241612F8-1CDC-4208-9492-CFB883BCF084}" type="presOf" srcId="{CA573D3C-92E4-444C-8F8E-606BDA1AD6C3}" destId="{9A32FDBC-04C0-40DA-AD23-29F6BE229971}" srcOrd="0" destOrd="0" presId="urn:microsoft.com/office/officeart/2008/layout/LinedList"/>
    <dgm:cxn modelId="{C73E3B60-A41A-46EB-9168-BB728127616C}" type="presParOf" srcId="{72594713-8D96-4039-B6D0-E4F2284D6553}" destId="{28DE21F7-3BD9-442D-9D43-8B2539A70756}" srcOrd="0" destOrd="0" presId="urn:microsoft.com/office/officeart/2008/layout/LinedList"/>
    <dgm:cxn modelId="{1AA953AB-8A90-44D2-B908-91B4DE4FA343}" type="presParOf" srcId="{72594713-8D96-4039-B6D0-E4F2284D6553}" destId="{109F39C8-3C32-41A7-A81F-466586B35467}" srcOrd="1" destOrd="0" presId="urn:microsoft.com/office/officeart/2008/layout/LinedList"/>
    <dgm:cxn modelId="{53EA46DD-0354-4D71-97A7-B5C399FAA59C}" type="presParOf" srcId="{109F39C8-3C32-41A7-A81F-466586B35467}" destId="{4465D4B1-30B1-48D8-9E5E-5DED278EBE29}" srcOrd="0" destOrd="0" presId="urn:microsoft.com/office/officeart/2008/layout/LinedList"/>
    <dgm:cxn modelId="{1A9A5693-4CF3-4CAB-ACFA-AACE99949547}" type="presParOf" srcId="{109F39C8-3C32-41A7-A81F-466586B35467}" destId="{47A80A0E-7ED9-48EC-AB52-67AADC8ADC50}" srcOrd="1" destOrd="0" presId="urn:microsoft.com/office/officeart/2008/layout/LinedList"/>
    <dgm:cxn modelId="{9EC8AE3A-AF31-40CF-A214-47B1DBF69FFA}" type="presParOf" srcId="{72594713-8D96-4039-B6D0-E4F2284D6553}" destId="{E95B1D71-9839-414E-81D1-A555E2734B64}" srcOrd="2" destOrd="0" presId="urn:microsoft.com/office/officeart/2008/layout/LinedList"/>
    <dgm:cxn modelId="{33251763-9704-4B14-BDDC-277B2D6D7837}" type="presParOf" srcId="{72594713-8D96-4039-B6D0-E4F2284D6553}" destId="{DB24DCB5-EFB6-4333-98D8-9D27EDDE06F0}" srcOrd="3" destOrd="0" presId="urn:microsoft.com/office/officeart/2008/layout/LinedList"/>
    <dgm:cxn modelId="{0277D4D7-E5E0-42A9-8389-C22D1022E8B5}" type="presParOf" srcId="{DB24DCB5-EFB6-4333-98D8-9D27EDDE06F0}" destId="{9A32FDBC-04C0-40DA-AD23-29F6BE229971}" srcOrd="0" destOrd="0" presId="urn:microsoft.com/office/officeart/2008/layout/LinedList"/>
    <dgm:cxn modelId="{E412831E-67BB-4840-9782-E0DC7DF274B1}" type="presParOf" srcId="{DB24DCB5-EFB6-4333-98D8-9D27EDDE06F0}" destId="{AB3CE7C6-C418-4CAA-96C3-B388FCAE36D3}" srcOrd="1" destOrd="0" presId="urn:microsoft.com/office/officeart/2008/layout/LinedList"/>
    <dgm:cxn modelId="{F9F68DAD-65E7-45F9-B934-4A0E032A6C55}" type="presParOf" srcId="{72594713-8D96-4039-B6D0-E4F2284D6553}" destId="{C301C380-BD9E-460F-973C-A324033537A7}" srcOrd="4" destOrd="0" presId="urn:microsoft.com/office/officeart/2008/layout/LinedList"/>
    <dgm:cxn modelId="{8C304BEC-3491-40BA-B533-0B9159B860EE}" type="presParOf" srcId="{72594713-8D96-4039-B6D0-E4F2284D6553}" destId="{57B396CF-FFD4-4D5C-AF58-31F85E230089}" srcOrd="5" destOrd="0" presId="urn:microsoft.com/office/officeart/2008/layout/LinedList"/>
    <dgm:cxn modelId="{89CE677B-C2E1-4FFE-8059-4525A8873BB0}" type="presParOf" srcId="{57B396CF-FFD4-4D5C-AF58-31F85E230089}" destId="{553E4269-DBFE-49E2-BBF7-A649CBD830B8}" srcOrd="0" destOrd="0" presId="urn:microsoft.com/office/officeart/2008/layout/LinedList"/>
    <dgm:cxn modelId="{DDAD8A32-26E3-42B6-8E20-918CFF2A773C}" type="presParOf" srcId="{57B396CF-FFD4-4D5C-AF58-31F85E230089}" destId="{98C142CB-E55D-4A73-99D7-16310EB6667C}"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E21F7-3BD9-442D-9D43-8B2539A70756}">
      <dsp:nvSpPr>
        <dsp:cNvPr id="0" name=""/>
        <dsp:cNvSpPr/>
      </dsp:nvSpPr>
      <dsp:spPr>
        <a:xfrm>
          <a:off x="0" y="947"/>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465D4B1-30B1-48D8-9E5E-5DED278EBE29}">
      <dsp:nvSpPr>
        <dsp:cNvPr id="0" name=""/>
        <dsp:cNvSpPr/>
      </dsp:nvSpPr>
      <dsp:spPr>
        <a:xfrm>
          <a:off x="0" y="947"/>
          <a:ext cx="6545199" cy="928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100000"/>
            </a:lnSpc>
            <a:spcBef>
              <a:spcPct val="0"/>
            </a:spcBef>
            <a:spcAft>
              <a:spcPct val="35000"/>
            </a:spcAft>
            <a:buNone/>
          </a:pPr>
          <a:r>
            <a:rPr lang="en-IN" sz="1700" kern="1200" dirty="0">
              <a:latin typeface="Times New Roman" panose="02020603050405020304" pitchFamily="18" charset="0"/>
              <a:cs typeface="Times New Roman" panose="02020603050405020304" pitchFamily="18" charset="0"/>
            </a:rPr>
            <a:t>According to</a:t>
          </a:r>
          <a:r>
            <a:rPr lang="en-IN" sz="1700" b="1" kern="1200" dirty="0">
              <a:latin typeface="Times New Roman" panose="02020603050405020304" pitchFamily="18" charset="0"/>
              <a:cs typeface="Times New Roman" panose="02020603050405020304" pitchFamily="18" charset="0"/>
            </a:rPr>
            <a:t> Edwin B. </a:t>
          </a:r>
          <a:r>
            <a:rPr lang="en-IN" sz="1700" b="1" kern="1200" dirty="0" err="1">
              <a:latin typeface="Times New Roman" panose="02020603050405020304" pitchFamily="18" charset="0"/>
              <a:cs typeface="Times New Roman" panose="02020603050405020304" pitchFamily="18" charset="0"/>
            </a:rPr>
            <a:t>Flippo</a:t>
          </a:r>
          <a:r>
            <a:rPr lang="en-IN" sz="1700" b="1" kern="1200" dirty="0">
              <a:latin typeface="Times New Roman" panose="02020603050405020304" pitchFamily="18" charset="0"/>
              <a:cs typeface="Times New Roman" panose="02020603050405020304" pitchFamily="18" charset="0"/>
            </a:rPr>
            <a:t>, </a:t>
          </a:r>
          <a:r>
            <a:rPr lang="en-IN" sz="1700" kern="1200" dirty="0">
              <a:latin typeface="Times New Roman" panose="02020603050405020304" pitchFamily="18" charset="0"/>
              <a:cs typeface="Times New Roman" panose="02020603050405020304" pitchFamily="18" charset="0"/>
            </a:rPr>
            <a:t>“A promotion involves a change from one job to another that is better in terms of status and responsibility ”</a:t>
          </a:r>
          <a:endParaRPr lang="en-US" sz="1700" kern="1200" dirty="0"/>
        </a:p>
      </dsp:txBody>
      <dsp:txXfrm>
        <a:off x="0" y="947"/>
        <a:ext cx="6545199" cy="928625"/>
      </dsp:txXfrm>
    </dsp:sp>
    <dsp:sp modelId="{E95B1D71-9839-414E-81D1-A555E2734B64}">
      <dsp:nvSpPr>
        <dsp:cNvPr id="0" name=""/>
        <dsp:cNvSpPr/>
      </dsp:nvSpPr>
      <dsp:spPr>
        <a:xfrm>
          <a:off x="0" y="867747"/>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A32FDBC-04C0-40DA-AD23-29F6BE229971}">
      <dsp:nvSpPr>
        <dsp:cNvPr id="0" name=""/>
        <dsp:cNvSpPr/>
      </dsp:nvSpPr>
      <dsp:spPr>
        <a:xfrm>
          <a:off x="6391" y="1016557"/>
          <a:ext cx="6538807" cy="24681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100000"/>
            </a:lnSpc>
            <a:spcBef>
              <a:spcPct val="0"/>
            </a:spcBef>
            <a:spcAft>
              <a:spcPct val="35000"/>
            </a:spcAft>
            <a:buNone/>
          </a:pPr>
          <a:r>
            <a:rPr lang="en-IN" sz="17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rPr>
            <a:t>Promotion is an upward movement of employee in the organization to another job, higher in organisation’s hierarchy. In the new job, the employee finds a change in salary, status, responsibility and grade of job or designation. As a whole, the organization perceives the staffing of vacancy worth more than the employee’s present position. In contrast to promotion when the salary of an employee is increased without a corresponding change in the job-grade, it is known as ‘upgrading’. But when promotion does not result in change in pay, it is called ‘dry promotion’. Promotion is a method of internal mobility.</a:t>
          </a:r>
          <a:endParaRPr lang="en-US" sz="17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6391" y="1016557"/>
        <a:ext cx="6538807" cy="2468101"/>
      </dsp:txXfrm>
    </dsp:sp>
    <dsp:sp modelId="{C301C380-BD9E-460F-973C-A324033537A7}">
      <dsp:nvSpPr>
        <dsp:cNvPr id="0" name=""/>
        <dsp:cNvSpPr/>
      </dsp:nvSpPr>
      <dsp:spPr>
        <a:xfrm>
          <a:off x="0" y="3958443"/>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53E4269-DBFE-49E2-BBF7-A649CBD830B8}">
      <dsp:nvSpPr>
        <dsp:cNvPr id="0" name=""/>
        <dsp:cNvSpPr/>
      </dsp:nvSpPr>
      <dsp:spPr>
        <a:xfrm>
          <a:off x="0" y="3398622"/>
          <a:ext cx="6545199" cy="928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100000"/>
            </a:lnSpc>
            <a:spcBef>
              <a:spcPct val="0"/>
            </a:spcBef>
            <a:spcAft>
              <a:spcPct val="35000"/>
            </a:spcAft>
            <a:buNone/>
          </a:pPr>
          <a:endParaRPr lang="en-US" sz="1700" kern="1200" dirty="0"/>
        </a:p>
      </dsp:txBody>
      <dsp:txXfrm>
        <a:off x="0" y="3398622"/>
        <a:ext cx="6545199" cy="9286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DE21F7-3BD9-442D-9D43-8B2539A70756}">
      <dsp:nvSpPr>
        <dsp:cNvPr id="0" name=""/>
        <dsp:cNvSpPr/>
      </dsp:nvSpPr>
      <dsp:spPr>
        <a:xfrm>
          <a:off x="0" y="1013"/>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465D4B1-30B1-48D8-9E5E-5DED278EBE29}">
      <dsp:nvSpPr>
        <dsp:cNvPr id="0" name=""/>
        <dsp:cNvSpPr/>
      </dsp:nvSpPr>
      <dsp:spPr>
        <a:xfrm>
          <a:off x="0" y="1013"/>
          <a:ext cx="6545199" cy="99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100000"/>
            </a:lnSpc>
            <a:spcBef>
              <a:spcPct val="0"/>
            </a:spcBef>
            <a:spcAft>
              <a:spcPct val="35000"/>
            </a:spcAft>
            <a:buNone/>
          </a:pPr>
          <a:r>
            <a:rPr lang="en-IN" sz="1500" kern="1200" dirty="0">
              <a:latin typeface="Times New Roman" panose="02020603050405020304" pitchFamily="18" charset="0"/>
              <a:cs typeface="Times New Roman" panose="02020603050405020304" pitchFamily="18" charset="0"/>
            </a:rPr>
            <a:t>According to</a:t>
          </a:r>
          <a:r>
            <a:rPr lang="en-IN" sz="1500" b="1" kern="1200" dirty="0">
              <a:latin typeface="Times New Roman" panose="02020603050405020304" pitchFamily="18" charset="0"/>
              <a:cs typeface="Times New Roman" panose="02020603050405020304" pitchFamily="18" charset="0"/>
            </a:rPr>
            <a:t> Edwin B. </a:t>
          </a:r>
          <a:r>
            <a:rPr lang="en-IN" sz="1500" b="1" kern="1200" dirty="0" err="1">
              <a:latin typeface="Times New Roman" panose="02020603050405020304" pitchFamily="18" charset="0"/>
              <a:cs typeface="Times New Roman" panose="02020603050405020304" pitchFamily="18" charset="0"/>
            </a:rPr>
            <a:t>Flippo</a:t>
          </a:r>
          <a:r>
            <a:rPr lang="en-IN" sz="1500" b="1" kern="1200" dirty="0">
              <a:latin typeface="Times New Roman" panose="02020603050405020304" pitchFamily="18" charset="0"/>
              <a:cs typeface="Times New Roman" panose="02020603050405020304" pitchFamily="18" charset="0"/>
            </a:rPr>
            <a:t>, </a:t>
          </a:r>
          <a:r>
            <a:rPr lang="en-IN" sz="1500" kern="1200" dirty="0">
              <a:latin typeface="Times New Roman" panose="02020603050405020304" pitchFamily="18" charset="0"/>
              <a:cs typeface="Times New Roman" panose="02020603050405020304" pitchFamily="18" charset="0"/>
            </a:rPr>
            <a:t>“ Transfer is a change in job where the new job is substantially the equal to the old in terms of pay, status and responsibilities. ”</a:t>
          </a:r>
          <a:endParaRPr lang="en-US" sz="1500" kern="1200" dirty="0"/>
        </a:p>
      </dsp:txBody>
      <dsp:txXfrm>
        <a:off x="0" y="1013"/>
        <a:ext cx="6545199" cy="993400"/>
      </dsp:txXfrm>
    </dsp:sp>
    <dsp:sp modelId="{E95B1D71-9839-414E-81D1-A555E2734B64}">
      <dsp:nvSpPr>
        <dsp:cNvPr id="0" name=""/>
        <dsp:cNvSpPr/>
      </dsp:nvSpPr>
      <dsp:spPr>
        <a:xfrm>
          <a:off x="0" y="786256"/>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9A32FDBC-04C0-40DA-AD23-29F6BE229971}">
      <dsp:nvSpPr>
        <dsp:cNvPr id="0" name=""/>
        <dsp:cNvSpPr/>
      </dsp:nvSpPr>
      <dsp:spPr>
        <a:xfrm>
          <a:off x="6391" y="1087465"/>
          <a:ext cx="6538807" cy="26402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marL="0" lvl="0" indent="0" algn="l" defTabSz="666750">
            <a:lnSpc>
              <a:spcPct val="10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Transfer is a change in job assignment. It does not involve a change in responsibility and status. A movement of an employee between equivalent positions at periodical intervals is called transfer. A transfer therefore does not involve a change of responsibility or compensation. Transfers are normally made to place employees in positions where they are likely to be more effective or where they are likely to get greater job satisfaction. Transfers may be either organization-initiated or employee-initiated. An organization may initiate a transfer to </a:t>
          </a:r>
          <a:r>
            <a:rPr lang="en-IN" sz="1500" kern="1200" dirty="0">
              <a:latin typeface="Times New Roman" panose="02020603050405020304" pitchFamily="18" charset="0"/>
              <a:cs typeface="Times New Roman" panose="02020603050405020304" pitchFamily="18" charset="0"/>
            </a:rPr>
            <a:t>place employees in positions where they are likely to be more effective or where they are better able to meet work schedules of the organization. Employee initiated transfers also known as personnel transfers, it may be initiated for several reasons. These could range from wanting a change of boss or a change of location or to join their friends and relatives.</a:t>
          </a:r>
        </a:p>
        <a:p>
          <a:pPr marL="0" lvl="0" indent="0" algn="l" defTabSz="666750">
            <a:lnSpc>
              <a:spcPct val="100000"/>
            </a:lnSpc>
            <a:spcBef>
              <a:spcPct val="0"/>
            </a:spcBef>
            <a:spcAft>
              <a:spcPct val="35000"/>
            </a:spcAft>
            <a:buNone/>
          </a:pPr>
          <a:endParaRPr lang="en-IN" sz="1600" kern="1200" dirty="0">
            <a:latin typeface="Times New Roman" panose="02020603050405020304" pitchFamily="18" charset="0"/>
            <a:cs typeface="Times New Roman" panose="02020603050405020304" pitchFamily="18" charset="0"/>
          </a:endParaRPr>
        </a:p>
        <a:p>
          <a:pPr marL="0" lvl="0" indent="0" algn="l" defTabSz="666750">
            <a:lnSpc>
              <a:spcPct val="100000"/>
            </a:lnSpc>
            <a:spcBef>
              <a:spcPct val="0"/>
            </a:spcBef>
            <a:spcAft>
              <a:spcPct val="35000"/>
            </a:spcAft>
            <a:buNone/>
          </a:pPr>
          <a:endParaRPr lang="en-IN" sz="1600" kern="1200" dirty="0">
            <a:latin typeface="Times New Roman" panose="02020603050405020304" pitchFamily="18" charset="0"/>
            <a:cs typeface="Times New Roman" panose="02020603050405020304" pitchFamily="18" charset="0"/>
          </a:endParaRPr>
        </a:p>
        <a:p>
          <a:pPr marL="0" lvl="0" indent="0" algn="l" defTabSz="666750">
            <a:lnSpc>
              <a:spcPct val="100000"/>
            </a:lnSpc>
            <a:spcBef>
              <a:spcPct val="0"/>
            </a:spcBef>
            <a:spcAft>
              <a:spcPct val="35000"/>
            </a:spcAft>
            <a:buNone/>
          </a:pPr>
          <a:endParaRPr lang="en-IN" sz="1600" kern="1200" dirty="0">
            <a:latin typeface="Times New Roman" panose="02020603050405020304" pitchFamily="18" charset="0"/>
            <a:cs typeface="Times New Roman" panose="02020603050405020304" pitchFamily="18" charset="0"/>
          </a:endParaRPr>
        </a:p>
        <a:p>
          <a:pPr marL="0" lvl="0" indent="0" algn="l" defTabSz="666750">
            <a:lnSpc>
              <a:spcPct val="100000"/>
            </a:lnSpc>
            <a:spcBef>
              <a:spcPct val="0"/>
            </a:spcBef>
            <a:spcAft>
              <a:spcPct val="35000"/>
            </a:spcAft>
            <a:buNone/>
          </a:pPr>
          <a:endParaRPr lang="en-IN" sz="16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a:p>
          <a:pPr marL="0" lvl="0" indent="0" algn="l" defTabSz="666750">
            <a:lnSpc>
              <a:spcPct val="100000"/>
            </a:lnSpc>
            <a:spcBef>
              <a:spcPct val="0"/>
            </a:spcBef>
            <a:spcAft>
              <a:spcPct val="35000"/>
            </a:spcAft>
            <a:buNone/>
          </a:pPr>
          <a:endParaRPr lang="en-IN" sz="16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a:p>
          <a:pPr marL="0" lvl="0" indent="0" algn="l" defTabSz="666750">
            <a:lnSpc>
              <a:spcPct val="100000"/>
            </a:lnSpc>
            <a:spcBef>
              <a:spcPct val="0"/>
            </a:spcBef>
            <a:spcAft>
              <a:spcPct val="35000"/>
            </a:spcAft>
            <a:buNone/>
          </a:pPr>
          <a:endParaRPr lang="en-US" sz="1600" kern="1200" dirty="0">
            <a:solidFill>
              <a:prstClr val="black">
                <a:hueOff val="0"/>
                <a:satOff val="0"/>
                <a:lumOff val="0"/>
                <a:alphaOff val="0"/>
              </a:prstClr>
            </a:solidFill>
            <a:latin typeface="Times New Roman" panose="02020603050405020304" pitchFamily="18" charset="0"/>
            <a:ea typeface="+mn-ea"/>
            <a:cs typeface="Times New Roman" panose="02020603050405020304" pitchFamily="18" charset="0"/>
          </a:endParaRPr>
        </a:p>
      </dsp:txBody>
      <dsp:txXfrm>
        <a:off x="6391" y="1087465"/>
        <a:ext cx="6538807" cy="2640259"/>
      </dsp:txXfrm>
    </dsp:sp>
    <dsp:sp modelId="{C301C380-BD9E-460F-973C-A324033537A7}">
      <dsp:nvSpPr>
        <dsp:cNvPr id="0" name=""/>
        <dsp:cNvSpPr/>
      </dsp:nvSpPr>
      <dsp:spPr>
        <a:xfrm>
          <a:off x="0" y="4604938"/>
          <a:ext cx="6545199" cy="0"/>
        </a:xfrm>
        <a:prstGeom prst="line">
          <a:avLst/>
        </a:prstGeom>
        <a:gradFill rotWithShape="0">
          <a:gsLst>
            <a:gs pos="0">
              <a:schemeClr val="accent2">
                <a:hueOff val="0"/>
                <a:satOff val="0"/>
                <a:lumOff val="0"/>
                <a:alphaOff val="0"/>
                <a:tint val="98000"/>
                <a:lumMod val="100000"/>
              </a:schemeClr>
            </a:gs>
            <a:gs pos="100000">
              <a:schemeClr val="accent2">
                <a:hueOff val="0"/>
                <a:satOff val="0"/>
                <a:lumOff val="0"/>
                <a:alphaOff val="0"/>
                <a:shade val="88000"/>
                <a:lumMod val="88000"/>
              </a:schemeClr>
            </a:gs>
          </a:gsLst>
          <a:lin ang="5400000" scaled="1"/>
        </a:gradFill>
        <a:ln w="9525" cap="rnd" cmpd="sng" algn="ctr">
          <a:solidFill>
            <a:schemeClr val="accent2">
              <a:hueOff val="0"/>
              <a:satOff val="0"/>
              <a:lumOff val="0"/>
              <a:alphaOff val="0"/>
            </a:schemeClr>
          </a:solidFill>
          <a:prstDash val="solid"/>
        </a:ln>
        <a:effectLst>
          <a:outerShdw blurRad="50800" dist="381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53E4269-DBFE-49E2-BBF7-A649CBD830B8}">
      <dsp:nvSpPr>
        <dsp:cNvPr id="0" name=""/>
        <dsp:cNvSpPr/>
      </dsp:nvSpPr>
      <dsp:spPr>
        <a:xfrm>
          <a:off x="0" y="3635687"/>
          <a:ext cx="6545199" cy="99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t" anchorCtr="0">
          <a:noAutofit/>
        </a:bodyPr>
        <a:lstStyle/>
        <a:p>
          <a:pPr marL="0" lvl="0" indent="0" algn="l" defTabSz="1866900">
            <a:lnSpc>
              <a:spcPct val="100000"/>
            </a:lnSpc>
            <a:spcBef>
              <a:spcPct val="0"/>
            </a:spcBef>
            <a:spcAft>
              <a:spcPct val="35000"/>
            </a:spcAft>
            <a:buNone/>
          </a:pPr>
          <a:endParaRPr lang="en-US" sz="4200" kern="1200" dirty="0"/>
        </a:p>
      </dsp:txBody>
      <dsp:txXfrm>
        <a:off x="0" y="3635687"/>
        <a:ext cx="6545199" cy="9934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a:xfrm>
            <a:off x="3962399" y="5870575"/>
            <a:ext cx="4893958" cy="377825"/>
          </a:xfrm>
        </p:spPr>
        <p:txBody>
          <a:bodyPr/>
          <a:lstStyle/>
          <a:p>
            <a:endParaRPr lang="en-US"/>
          </a:p>
        </p:txBody>
      </p:sp>
      <p:sp>
        <p:nvSpPr>
          <p:cNvPr id="6" name="Slide Number Placeholder 5"/>
          <p:cNvSpPr>
            <a:spLocks noGrp="1"/>
          </p:cNvSpPr>
          <p:nvPr>
            <p:ph type="sldNum" sz="quarter" idx="12"/>
          </p:nvPr>
        </p:nvSpPr>
        <p:spPr>
          <a:xfrm>
            <a:off x="10608958" y="5870575"/>
            <a:ext cx="551167" cy="377825"/>
          </a:xfrm>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08252902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70109-0D72-4E65-B5E8-556640BB1E2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878707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65072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012085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714691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928652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603396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752476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952186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2075328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70109-0D72-4E65-B5E8-556640BB1E2C}"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0983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070109-0D72-4E65-B5E8-556640BB1E2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46237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70109-0D72-4E65-B5E8-556640BB1E2C}"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325669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070109-0D72-4E65-B5E8-556640BB1E2C}"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71398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7B070109-0D72-4E65-B5E8-556640BB1E2C}"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198647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70109-0D72-4E65-B5E8-556640BB1E2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301826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70109-0D72-4E65-B5E8-556640BB1E2C}"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E29B4D-4488-453F-B30E-8C9BAAE037E8}" type="slidenum">
              <a:rPr lang="en-US" smtClean="0"/>
              <a:t>‹#›</a:t>
            </a:fld>
            <a:endParaRPr lang="en-US"/>
          </a:p>
        </p:txBody>
      </p:sp>
    </p:spTree>
    <p:extLst>
      <p:ext uri="{BB962C8B-B14F-4D97-AF65-F5344CB8AC3E}">
        <p14:creationId xmlns:p14="http://schemas.microsoft.com/office/powerpoint/2010/main" val="549309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B070109-0D72-4E65-B5E8-556640BB1E2C}" type="datetimeFigureOut">
              <a:rPr lang="en-US" smtClean="0"/>
              <a:t>1/27/2021</a:t>
            </a:fld>
            <a:endParaRPr lang="en-US"/>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FE29B4D-4488-453F-B30E-8C9BAAE037E8}" type="slidenum">
              <a:rPr lang="en-US" smtClean="0"/>
              <a:t>‹#›</a:t>
            </a:fld>
            <a:endParaRPr lang="en-US"/>
          </a:p>
        </p:txBody>
      </p:sp>
    </p:spTree>
    <p:extLst>
      <p:ext uri="{BB962C8B-B14F-4D97-AF65-F5344CB8AC3E}">
        <p14:creationId xmlns:p14="http://schemas.microsoft.com/office/powerpoint/2010/main" val="3239762239"/>
      </p:ext>
    </p:extLst>
  </p:cSld>
  <p:clrMap bg1="dk1" tx1="lt1" bg2="dk2" tx2="lt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3">
            <a:extLst>
              <a:ext uri="{FF2B5EF4-FFF2-40B4-BE49-F238E27FC236}">
                <a16:creationId xmlns:a16="http://schemas.microsoft.com/office/drawing/2014/main" id="{F1472CA8-69C1-4C4C-99DA-E3B5A6560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15">
            <a:extLst>
              <a:ext uri="{FF2B5EF4-FFF2-40B4-BE49-F238E27FC236}">
                <a16:creationId xmlns:a16="http://schemas.microsoft.com/office/drawing/2014/main" id="{84E62145-8A0A-453A-AAA6-52E1C6BB2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2"/>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22" name="Title 21">
            <a:extLst>
              <a:ext uri="{FF2B5EF4-FFF2-40B4-BE49-F238E27FC236}">
                <a16:creationId xmlns:a16="http://schemas.microsoft.com/office/drawing/2014/main" id="{E3A0752B-069B-48F4-B997-3FD157CE9404}"/>
              </a:ext>
            </a:extLst>
          </p:cNvPr>
          <p:cNvSpPr>
            <a:spLocks noGrp="1"/>
          </p:cNvSpPr>
          <p:nvPr>
            <p:ph type="title"/>
          </p:nvPr>
        </p:nvSpPr>
        <p:spPr>
          <a:xfrm>
            <a:off x="4125976" y="849298"/>
            <a:ext cx="7787857" cy="1547674"/>
          </a:xfrm>
        </p:spPr>
        <p:txBody>
          <a:bodyPr/>
          <a:lstStyle/>
          <a:p>
            <a:pPr algn="ctr"/>
            <a:r>
              <a:rPr lang="en-US" dirty="0">
                <a:solidFill>
                  <a:srgbClr val="002060"/>
                </a:solidFill>
              </a:rPr>
              <a:t>Human resource management </a:t>
            </a:r>
            <a:br>
              <a:rPr lang="en-US" dirty="0">
                <a:solidFill>
                  <a:srgbClr val="002060"/>
                </a:solidFill>
              </a:rPr>
            </a:br>
            <a:r>
              <a:rPr lang="en-US" dirty="0">
                <a:solidFill>
                  <a:srgbClr val="002060"/>
                </a:solidFill>
              </a:rPr>
              <a:t>promotion and transfer</a:t>
            </a:r>
          </a:p>
        </p:txBody>
      </p:sp>
      <p:sp>
        <p:nvSpPr>
          <p:cNvPr id="27" name="Content Placeholder 26">
            <a:extLst>
              <a:ext uri="{FF2B5EF4-FFF2-40B4-BE49-F238E27FC236}">
                <a16:creationId xmlns:a16="http://schemas.microsoft.com/office/drawing/2014/main" id="{8CE63223-8DDA-4720-8DED-3BF62ED6EC74}"/>
              </a:ext>
            </a:extLst>
          </p:cNvPr>
          <p:cNvSpPr>
            <a:spLocks noGrp="1"/>
          </p:cNvSpPr>
          <p:nvPr>
            <p:ph idx="1"/>
          </p:nvPr>
        </p:nvSpPr>
        <p:spPr>
          <a:xfrm>
            <a:off x="6196615" y="4604551"/>
            <a:ext cx="5588278" cy="1547675"/>
          </a:xfrm>
        </p:spPr>
        <p:txBody>
          <a:bodyPr/>
          <a:lstStyle/>
          <a:p>
            <a:pPr marL="0" indent="0">
              <a:spcAft>
                <a:spcPts val="0"/>
              </a:spcAft>
              <a:buNone/>
            </a:pPr>
            <a:r>
              <a:rPr lang="en-US" dirty="0">
                <a:solidFill>
                  <a:srgbClr val="C00000"/>
                </a:solidFill>
              </a:rPr>
              <a:t>M. ABDUL JABBAR, </a:t>
            </a:r>
            <a:r>
              <a:rPr lang="en-US" dirty="0" err="1">
                <a:solidFill>
                  <a:srgbClr val="C00000"/>
                </a:solidFill>
              </a:rPr>
              <a:t>M.Com</a:t>
            </a:r>
            <a:r>
              <a:rPr lang="en-US" dirty="0">
                <a:solidFill>
                  <a:srgbClr val="C00000"/>
                </a:solidFill>
              </a:rPr>
              <a:t>., NET, SET</a:t>
            </a:r>
          </a:p>
          <a:p>
            <a:pPr marL="0" indent="0">
              <a:spcAft>
                <a:spcPts val="0"/>
              </a:spcAft>
              <a:buNone/>
            </a:pPr>
            <a:r>
              <a:rPr lang="en-US" dirty="0">
                <a:solidFill>
                  <a:srgbClr val="C00000"/>
                </a:solidFill>
              </a:rPr>
              <a:t>ASSISTANT PROFESSOR OF COMMERCE </a:t>
            </a:r>
          </a:p>
          <a:p>
            <a:pPr marL="0" indent="0">
              <a:spcAft>
                <a:spcPts val="0"/>
              </a:spcAft>
              <a:buNone/>
            </a:pPr>
            <a:r>
              <a:rPr lang="en-US" dirty="0">
                <a:solidFill>
                  <a:srgbClr val="C00000"/>
                </a:solidFill>
              </a:rPr>
              <a:t>HAJEE KARUTHA ROWTHER HOWDIA COLLEGE</a:t>
            </a:r>
          </a:p>
          <a:p>
            <a:pPr marL="0" indent="0">
              <a:spcAft>
                <a:spcPts val="0"/>
              </a:spcAft>
              <a:buNone/>
            </a:pPr>
            <a:r>
              <a:rPr lang="en-US" dirty="0">
                <a:solidFill>
                  <a:srgbClr val="C00000"/>
                </a:solidFill>
              </a:rPr>
              <a:t>(AUTONOMOUS)</a:t>
            </a:r>
          </a:p>
          <a:p>
            <a:pPr marL="0" indent="0">
              <a:spcAft>
                <a:spcPts val="0"/>
              </a:spcAft>
              <a:buNone/>
            </a:pPr>
            <a:r>
              <a:rPr lang="en-US" dirty="0">
                <a:solidFill>
                  <a:srgbClr val="C00000"/>
                </a:solidFill>
              </a:rPr>
              <a:t>UTHAMAPALAYAM</a:t>
            </a:r>
          </a:p>
        </p:txBody>
      </p:sp>
    </p:spTree>
    <p:extLst>
      <p:ext uri="{BB962C8B-B14F-4D97-AF65-F5344CB8AC3E}">
        <p14:creationId xmlns:p14="http://schemas.microsoft.com/office/powerpoint/2010/main" val="3280445572"/>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69114" y="0"/>
            <a:ext cx="10453772" cy="6320901"/>
          </a:xfrm>
        </p:spPr>
        <p:txBody>
          <a:bodyPr>
            <a:noAutofit/>
          </a:bodyPr>
          <a:lstStyle/>
          <a:p>
            <a:pPr marL="0" indent="0">
              <a:buNone/>
            </a:pPr>
            <a:r>
              <a:rPr lang="en-IN" sz="2200" dirty="0">
                <a:latin typeface="Times New Roman" panose="02020603050405020304" pitchFamily="18" charset="0"/>
                <a:cs typeface="Times New Roman" panose="02020603050405020304" pitchFamily="18" charset="0"/>
              </a:rPr>
              <a:t>(a) General transfer</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General transfers are normally affected during a particular period of the year wherein all employees having completed a given period of service in a post or at a place are involved. Definite rules and regulations are to be followed in affecting such transfers. Such transfers are followed in big organizations, quasi-governmental organizations and government departments.</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(b) Production transfer</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Production transfers are normally made from one department to another where the need for the employee is more. This type of transfer is made to avoid lay-off of efficient and trained employees by providing them with alternative positions in the same organization. These changes help to stabilise employment in an organization and therefore require centralised control. Although it is called production transfer, similar situations can exist in non- manufacturing enterprises or divisions too where an employee is transferred from one department to another for similar reasons</a:t>
            </a:r>
            <a:endParaRPr lang="en-US" sz="2200" dirty="0">
              <a:latin typeface="Times New Roman" panose="02020603050405020304" pitchFamily="18" charset="0"/>
              <a:cs typeface="Times New Roman" panose="02020603050405020304" pitchFamily="18" charset="0"/>
            </a:endParaRPr>
          </a:p>
          <a:p>
            <a:endParaRPr lang="en-US" sz="2100" dirty="0"/>
          </a:p>
        </p:txBody>
      </p:sp>
    </p:spTree>
    <p:extLst>
      <p:ext uri="{BB962C8B-B14F-4D97-AF65-F5344CB8AC3E}">
        <p14:creationId xmlns:p14="http://schemas.microsoft.com/office/powerpoint/2010/main" val="2563307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69114" y="0"/>
            <a:ext cx="10453772" cy="6320901"/>
          </a:xfrm>
        </p:spPr>
        <p:txBody>
          <a:bodyPr>
            <a:noAutofit/>
          </a:bodyPr>
          <a:lstStyle/>
          <a:p>
            <a:pPr marL="0" indent="0">
              <a:buNone/>
            </a:pPr>
            <a:r>
              <a:rPr lang="en-IN" sz="2200" dirty="0">
                <a:latin typeface="Times New Roman" panose="02020603050405020304" pitchFamily="18" charset="0"/>
                <a:cs typeface="Times New Roman" panose="02020603050405020304" pitchFamily="18" charset="0"/>
              </a:rPr>
              <a:t>(c) Replacement transfer</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These are transfers of long-service employees to similar jobs in other departments where they replace or ‗bump‘ employees with shorter service. Replacement transfers are affected to replace persons leaving the organization, due to resignations, retirements, dismissal or death. Quite often such transfers are affected to change a new employee who has proved to be ineffective in the organization. Even though the objective of these transfers is to retain the efficient and trained employees in this process some short-service employees may lose their jobs.</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(d) Shift transfer </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Shift transfers are transfers of workers from one shift to another on the same type of work. Workers generally dislike second or third shift as it affects their participation in community life. To minimise this, shift transfers are effected. Shift transfers also help workers to be out of routine fatigue.</a:t>
            </a:r>
            <a:endParaRPr lang="en-US" sz="2200" dirty="0">
              <a:latin typeface="Times New Roman" panose="02020603050405020304" pitchFamily="18" charset="0"/>
              <a:cs typeface="Times New Roman" panose="02020603050405020304" pitchFamily="18" charset="0"/>
            </a:endParaRPr>
          </a:p>
          <a:p>
            <a:endParaRPr lang="en-US" sz="2100" dirty="0"/>
          </a:p>
        </p:txBody>
      </p:sp>
    </p:spTree>
    <p:extLst>
      <p:ext uri="{BB962C8B-B14F-4D97-AF65-F5344CB8AC3E}">
        <p14:creationId xmlns:p14="http://schemas.microsoft.com/office/powerpoint/2010/main" val="121602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69114" y="0"/>
            <a:ext cx="10453772" cy="6320901"/>
          </a:xfrm>
        </p:spPr>
        <p:txBody>
          <a:bodyPr>
            <a:noAutofit/>
          </a:bodyPr>
          <a:lstStyle/>
          <a:p>
            <a:pPr marL="0" indent="0">
              <a:buNone/>
            </a:pPr>
            <a:r>
              <a:rPr lang="en-IN" sz="2200" dirty="0">
                <a:latin typeface="Times New Roman" panose="02020603050405020304" pitchFamily="18" charset="0"/>
                <a:cs typeface="Times New Roman" panose="02020603050405020304" pitchFamily="18" charset="0"/>
              </a:rPr>
              <a:t>(e) Remedial transfer</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Remedial transfers are transfers made to remedy some situation primarily concerned with employee on the job. Remedial transfers provide management with a procedure whereby an unsatisfactory placement can be corrected. Initial placement might be faulty, or the type of job might not suit his health in such cases the worker would benefit by transfer to a different kind of work.</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(f) Versatility transfer</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The objective of these transfers is to increase the versatility of the employee by shifting him from one job to another. In this way, the employee is provided a varied and broad job experience. This transfer is like a rotation transfers. Versatility transfers, besides resulting in greater satisfaction of the workers through job enlargement, also creates a work force which can be conveniently shifted to other jobs in time of necessity.</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endParaRPr lang="en-US" sz="2100" dirty="0"/>
          </a:p>
        </p:txBody>
      </p:sp>
    </p:spTree>
    <p:extLst>
      <p:ext uri="{BB962C8B-B14F-4D97-AF65-F5344CB8AC3E}">
        <p14:creationId xmlns:p14="http://schemas.microsoft.com/office/powerpoint/2010/main" val="1782418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69114" y="0"/>
            <a:ext cx="10453772" cy="6320901"/>
          </a:xfrm>
        </p:spPr>
        <p:txBody>
          <a:bodyPr>
            <a:noAutofit/>
          </a:bodyPr>
          <a:lstStyle/>
          <a:p>
            <a:pPr marL="0" indent="0">
              <a:buNone/>
            </a:pPr>
            <a:r>
              <a:rPr lang="en-IN" sz="2200" dirty="0">
                <a:latin typeface="Times New Roman" panose="02020603050405020304" pitchFamily="18" charset="0"/>
                <a:cs typeface="Times New Roman" panose="02020603050405020304" pitchFamily="18" charset="0"/>
              </a:rPr>
              <a:t>(g) Punishment or Penal transfer</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This transfer is made as punishments to erring employees. Quite often the employees are transferred from one place be another so that they are made to work in a situation of risks and hazards. Employees are posted to such places as a matter of punishment for the errors and omissions they have committed. Sometimes, transfer is used as a concealed penalty. A trouble-maker may be transferred to a remote branch where he cannot continue his activities.</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(h) Request Transfers</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This type of transfer is done on the request of the employee. It is normally done on humanitarian grounds to help the employee to look after his family and personal problems.</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a:t>
            </a:r>
            <a:r>
              <a:rPr lang="en-IN" sz="2200" dirty="0" err="1">
                <a:latin typeface="Times New Roman" panose="02020603050405020304" pitchFamily="18" charset="0"/>
                <a:cs typeface="Times New Roman" panose="02020603050405020304" pitchFamily="18" charset="0"/>
              </a:rPr>
              <a:t>i</a:t>
            </a:r>
            <a:r>
              <a:rPr lang="en-IN" sz="2200" dirty="0">
                <a:latin typeface="Times New Roman" panose="02020603050405020304" pitchFamily="18" charset="0"/>
                <a:cs typeface="Times New Roman" panose="02020603050405020304" pitchFamily="18" charset="0"/>
              </a:rPr>
              <a:t>) Mutual Transfers</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When transfers turn out to be mutual between two employees they are </a:t>
            </a:r>
            <a:r>
              <a:rPr lang="en-IN" sz="2200" dirty="0" err="1">
                <a:latin typeface="Times New Roman" panose="02020603050405020304" pitchFamily="18" charset="0"/>
                <a:cs typeface="Times New Roman" panose="02020603050405020304" pitchFamily="18" charset="0"/>
              </a:rPr>
              <a:t>refered</a:t>
            </a:r>
            <a:r>
              <a:rPr lang="en-IN" sz="2200" dirty="0">
                <a:latin typeface="Times New Roman" panose="02020603050405020304" pitchFamily="18" charset="0"/>
                <a:cs typeface="Times New Roman" panose="02020603050405020304" pitchFamily="18" charset="0"/>
              </a:rPr>
              <a:t> to as mutual transfers. Usually, the organization concedes to request of employees for transfer if another employee is willing to go to the other place.</a:t>
            </a:r>
            <a:endParaRPr lang="en-US" sz="2200" dirty="0">
              <a:latin typeface="Times New Roman" panose="02020603050405020304" pitchFamily="18" charset="0"/>
              <a:cs typeface="Times New Roman" panose="02020603050405020304" pitchFamily="18" charset="0"/>
            </a:endParaRPr>
          </a:p>
          <a:p>
            <a:pPr marL="0" indent="0">
              <a:buNone/>
            </a:pPr>
            <a:endParaRPr lang="en-US" sz="2100" dirty="0"/>
          </a:p>
        </p:txBody>
      </p:sp>
    </p:spTree>
    <p:extLst>
      <p:ext uri="{BB962C8B-B14F-4D97-AF65-F5344CB8AC3E}">
        <p14:creationId xmlns:p14="http://schemas.microsoft.com/office/powerpoint/2010/main" val="321064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3">
            <a:extLst>
              <a:ext uri="{FF2B5EF4-FFF2-40B4-BE49-F238E27FC236}">
                <a16:creationId xmlns:a16="http://schemas.microsoft.com/office/drawing/2014/main" id="{F1472CA8-69C1-4C4C-99DA-E3B5A6560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15">
            <a:extLst>
              <a:ext uri="{FF2B5EF4-FFF2-40B4-BE49-F238E27FC236}">
                <a16:creationId xmlns:a16="http://schemas.microsoft.com/office/drawing/2014/main" id="{84E62145-8A0A-453A-AAA6-52E1C6BB2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2"/>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133">
            <a:extLst>
              <a:ext uri="{FF2B5EF4-FFF2-40B4-BE49-F238E27FC236}">
                <a16:creationId xmlns:a16="http://schemas.microsoft.com/office/drawing/2014/main" id="{6E974366-4797-47AC-839A-D4E2F8DBF7AC}"/>
              </a:ext>
            </a:extLst>
          </p:cNvPr>
          <p:cNvSpPr>
            <a:spLocks noGrp="1"/>
          </p:cNvSpPr>
          <p:nvPr>
            <p:ph type="title"/>
          </p:nvPr>
        </p:nvSpPr>
        <p:spPr>
          <a:xfrm>
            <a:off x="0" y="665825"/>
            <a:ext cx="3861786" cy="4972974"/>
          </a:xfrm>
        </p:spPr>
        <p:txBody>
          <a:bodyPr>
            <a:normAutofit/>
          </a:bodyPr>
          <a:lstStyle/>
          <a:p>
            <a:r>
              <a:rPr lang="en-US" b="1" dirty="0">
                <a:solidFill>
                  <a:srgbClr val="FFFFFF"/>
                </a:solidFill>
              </a:rPr>
              <a:t>DEFINITION AND MEANING OF promotion</a:t>
            </a:r>
          </a:p>
        </p:txBody>
      </p:sp>
      <p:graphicFrame>
        <p:nvGraphicFramePr>
          <p:cNvPr id="9" name="Content Placeholder 2">
            <a:extLst>
              <a:ext uri="{FF2B5EF4-FFF2-40B4-BE49-F238E27FC236}">
                <a16:creationId xmlns:a16="http://schemas.microsoft.com/office/drawing/2014/main" id="{A13181CD-21F2-4718-890F-8245F8701756}"/>
              </a:ext>
            </a:extLst>
          </p:cNvPr>
          <p:cNvGraphicFramePr>
            <a:graphicFrameLocks noGrp="1"/>
          </p:cNvGraphicFramePr>
          <p:nvPr>
            <p:ph idx="1"/>
            <p:extLst>
              <p:ext uri="{D42A27DB-BD31-4B8C-83A1-F6EECF244321}">
                <p14:modId xmlns:p14="http://schemas.microsoft.com/office/powerpoint/2010/main" val="423340374"/>
              </p:ext>
            </p:extLst>
          </p:nvPr>
        </p:nvGraphicFramePr>
        <p:xfrm>
          <a:off x="4793426" y="2082430"/>
          <a:ext cx="6545199" cy="4327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492241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1087199" y="941032"/>
            <a:ext cx="9893314" cy="5362113"/>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Bases of promotion</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Organisations adopt different bases of promotion depending on their nature, size, managerial policy etc. The well-established bases of promotion are seniority and merit.</a:t>
            </a:r>
          </a:p>
          <a:p>
            <a:pPr marL="0" indent="0">
              <a:buNone/>
            </a:pPr>
            <a:r>
              <a:rPr lang="en-IN" sz="2200" b="1" dirty="0">
                <a:latin typeface="Times New Roman" panose="02020603050405020304" pitchFamily="18" charset="0"/>
                <a:cs typeface="Times New Roman" panose="02020603050405020304" pitchFamily="18" charset="0"/>
              </a:rPr>
              <a:t>Seniority based promotion</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If seniority is the bases for promotion, an employee with the longest period of service will get promoted.</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Advantages</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is easy to administer.</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is easy to measure the length of service and judge the seniority.</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With the base of seniority there is no scope for </a:t>
            </a:r>
            <a:r>
              <a:rPr lang="en-IN" sz="2200" dirty="0" err="1">
                <a:latin typeface="Times New Roman" panose="02020603050405020304" pitchFamily="18" charset="0"/>
                <a:cs typeface="Times New Roman" panose="02020603050405020304" pitchFamily="18" charset="0"/>
              </a:rPr>
              <a:t>favoritism</a:t>
            </a:r>
            <a:r>
              <a:rPr lang="en-IN" sz="2200" dirty="0">
                <a:latin typeface="Times New Roman" panose="02020603050405020304" pitchFamily="18" charset="0"/>
                <a:cs typeface="Times New Roman" panose="02020603050405020304" pitchFamily="18" charset="0"/>
              </a:rPr>
              <a:t>, discrimination and subjective judgement.</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By seniority everyone is sure of getting promotion one day.</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Subordinates are more willing to work under senior boss who has given many years of service to the company.</a:t>
            </a:r>
            <a:r>
              <a:rPr lang="en-US" sz="2200" dirty="0">
                <a:latin typeface="Times New Roman" panose="02020603050405020304" pitchFamily="18" charset="0"/>
                <a:cs typeface="Times New Roman" panose="02020603050405020304" pitchFamily="18" charset="0"/>
              </a:rPr>
              <a:t> </a:t>
            </a:r>
            <a:r>
              <a:rPr lang="en-IN" sz="2200" b="1"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IN" dirty="0"/>
          </a:p>
          <a:p>
            <a:endParaRPr lang="en-US" dirty="0"/>
          </a:p>
        </p:txBody>
      </p:sp>
    </p:spTree>
    <p:extLst>
      <p:ext uri="{BB962C8B-B14F-4D97-AF65-F5344CB8AC3E}">
        <p14:creationId xmlns:p14="http://schemas.microsoft.com/office/powerpoint/2010/main" val="81181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1087199" y="399494"/>
            <a:ext cx="9893314" cy="5362113"/>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Disadvantages</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de-motivates the younger and more competent employees and it results in more employee turnover.</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The organisation is deprived of external talent which is very necessary due to technological advancements and multi-culture organisation.</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Judging the seniority is highly difficult as the problems like job seniority, company seniority, regional seniority, service in different organizations, trainee experience, research experience etc., will crop up.</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IN" dirty="0"/>
          </a:p>
          <a:p>
            <a:endParaRPr lang="en-US" dirty="0"/>
          </a:p>
        </p:txBody>
      </p:sp>
    </p:spTree>
    <p:extLst>
      <p:ext uri="{BB962C8B-B14F-4D97-AF65-F5344CB8AC3E}">
        <p14:creationId xmlns:p14="http://schemas.microsoft.com/office/powerpoint/2010/main" val="1805278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71789" y="1065319"/>
            <a:ext cx="9893314" cy="5362113"/>
          </a:xfrm>
        </p:spPr>
        <p:txBody>
          <a:bodyPr>
            <a:noAutofit/>
          </a:bodyPr>
          <a:lstStyle/>
          <a:p>
            <a:pPr marL="457200" lvl="1" indent="0">
              <a:buNone/>
            </a:pPr>
            <a:r>
              <a:rPr lang="en-IN" sz="2200" b="1" dirty="0">
                <a:latin typeface="Times New Roman" panose="02020603050405020304" pitchFamily="18" charset="0"/>
                <a:cs typeface="Times New Roman" panose="02020603050405020304" pitchFamily="18" charset="0"/>
              </a:rPr>
              <a:t>Merit or competence-based promotion</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457200" lvl="1" indent="0">
              <a:buNone/>
            </a:pPr>
            <a:r>
              <a:rPr lang="en-IN" sz="2200" dirty="0">
                <a:latin typeface="Times New Roman" panose="02020603050405020304" pitchFamily="18" charset="0"/>
                <a:cs typeface="Times New Roman" panose="02020603050405020304" pitchFamily="18" charset="0"/>
              </a:rPr>
              <a:t>Merit based promotion occur when an employee is promoted because of superior performance in the current job. Merit means an individual’s knowledge, skills, abilities as measured from his educational qualifications, experience, training, and past employment record.</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marL="457200" lvl="1" indent="0">
              <a:buNone/>
            </a:pPr>
            <a:r>
              <a:rPr lang="en-IN" sz="2200" b="1" dirty="0">
                <a:latin typeface="Times New Roman" panose="02020603050405020304" pitchFamily="18" charset="0"/>
                <a:cs typeface="Times New Roman" panose="02020603050405020304" pitchFamily="18" charset="0"/>
              </a:rPr>
              <a:t>Advantages</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Promotion by merit is a reward to encourage those employees who make a successful effort to increase their knowledge or skill and who maintain a high level of productivity.</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helps the employer to focus on talented employees recognize their talent and reward their contributions.</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Efficiency is encouraged, recognized and rewarded.</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Competent people are retained as better prospects are open to them.</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inspires other employees to improve their standards of performance through active participation in all activities and putting in more efforts.</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IN" dirty="0"/>
          </a:p>
          <a:p>
            <a:endParaRPr lang="en-US" dirty="0"/>
          </a:p>
        </p:txBody>
      </p:sp>
    </p:spTree>
    <p:extLst>
      <p:ext uri="{BB962C8B-B14F-4D97-AF65-F5344CB8AC3E}">
        <p14:creationId xmlns:p14="http://schemas.microsoft.com/office/powerpoint/2010/main" val="1266377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54034" y="79899"/>
            <a:ext cx="9893314" cy="5362113"/>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Disadvantages</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is not easy to measure merit. Personal prejudices, biases, and union pressures may come in the way of promoting the best performer.</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When young employees get ahead of senior employees in the organization this creates frustration among senior employees .They feel insecure and may also quit the organization</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The past performance may not guarantee future success of an employee.</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Loyalty and length of service is not properly rewarded</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IN" dirty="0"/>
          </a:p>
          <a:p>
            <a:endParaRPr lang="en-US" dirty="0"/>
          </a:p>
        </p:txBody>
      </p:sp>
    </p:spTree>
    <p:extLst>
      <p:ext uri="{BB962C8B-B14F-4D97-AF65-F5344CB8AC3E}">
        <p14:creationId xmlns:p14="http://schemas.microsoft.com/office/powerpoint/2010/main" val="3183578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927401" y="723530"/>
            <a:ext cx="10453772" cy="6320901"/>
          </a:xfrm>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Advantages of Promotion Plan </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provides an opportunity to the present employees to move into jobs that provide greater personal satisfaction and prestige.</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offers opportunities to management to provide recognition and incentives to the better employees.</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generates within an organization beneficial pressures on work performance and desired behaviour of all its members.</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It serves as an orderly, logical and prompt source of recruitment for management to fill vacancies as they arise.</a:t>
            </a:r>
            <a:r>
              <a:rPr lang="en-US" sz="2200" dirty="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Promotion fulfils the long-cherished desires in the lives of employees.  </a:t>
            </a:r>
            <a:endParaRPr lang="en-US"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Disadvantages of Promotion Plan</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Promotion promotes “inbreeding” in which the company will not have new blood and new thinking. Old habits and ideas are perpetuated.</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The system becomes stagnant, repetitious and very conventional.</a:t>
            </a:r>
            <a:endParaRPr lang="en-US" sz="22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The newer employees are introduced at places where they are having little influence.</a:t>
            </a:r>
            <a:endParaRPr lang="en-US" sz="2200" dirty="0">
              <a:latin typeface="Times New Roman" panose="02020603050405020304" pitchFamily="18" charset="0"/>
              <a:cs typeface="Times New Roman" panose="02020603050405020304" pitchFamily="18" charset="0"/>
            </a:endParaRPr>
          </a:p>
          <a:p>
            <a:endParaRPr lang="en-IN" dirty="0"/>
          </a:p>
          <a:p>
            <a:endParaRPr lang="en-US" dirty="0"/>
          </a:p>
        </p:txBody>
      </p:sp>
    </p:spTree>
    <p:extLst>
      <p:ext uri="{BB962C8B-B14F-4D97-AF65-F5344CB8AC3E}">
        <p14:creationId xmlns:p14="http://schemas.microsoft.com/office/powerpoint/2010/main" val="3299562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13">
            <a:extLst>
              <a:ext uri="{FF2B5EF4-FFF2-40B4-BE49-F238E27FC236}">
                <a16:creationId xmlns:a16="http://schemas.microsoft.com/office/drawing/2014/main" id="{F1472CA8-69C1-4C4C-99DA-E3B5A65608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7" name="Freeform: Shape 15">
            <a:extLst>
              <a:ext uri="{FF2B5EF4-FFF2-40B4-BE49-F238E27FC236}">
                <a16:creationId xmlns:a16="http://schemas.microsoft.com/office/drawing/2014/main" id="{84E62145-8A0A-453A-AAA6-52E1C6BB2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
            <a:ext cx="4125976" cy="6858002"/>
          </a:xfrm>
          <a:custGeom>
            <a:avLst/>
            <a:gdLst>
              <a:gd name="connsiteX0" fmla="*/ 4125976 w 4125976"/>
              <a:gd name="connsiteY0" fmla="*/ 0 h 6858002"/>
              <a:gd name="connsiteX1" fmla="*/ 1300393 w 4125976"/>
              <a:gd name="connsiteY1" fmla="*/ 0 h 6858002"/>
              <a:gd name="connsiteX2" fmla="*/ 1300393 w 4125976"/>
              <a:gd name="connsiteY2" fmla="*/ 2 h 6858002"/>
              <a:gd name="connsiteX3" fmla="*/ 1155520 w 4125976"/>
              <a:gd name="connsiteY3" fmla="*/ 2 h 6858002"/>
              <a:gd name="connsiteX4" fmla="*/ 1074856 w 4125976"/>
              <a:gd name="connsiteY4" fmla="*/ 88573 h 6858002"/>
              <a:gd name="connsiteX5" fmla="*/ 0 w 4125976"/>
              <a:gd name="connsiteY5" fmla="*/ 3396600 h 6858002"/>
              <a:gd name="connsiteX6" fmla="*/ 1222540 w 4125976"/>
              <a:gd name="connsiteY6" fmla="*/ 6858002 h 6858002"/>
              <a:gd name="connsiteX7" fmla="*/ 4125598 w 4125976"/>
              <a:gd name="connsiteY7" fmla="*/ 6858002 h 6858002"/>
              <a:gd name="connsiteX8" fmla="*/ 4125976 w 4125976"/>
              <a:gd name="connsiteY8" fmla="*/ 6857600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25976" h="6858002">
                <a:moveTo>
                  <a:pt x="4125976" y="0"/>
                </a:moveTo>
                <a:lnTo>
                  <a:pt x="1300393" y="0"/>
                </a:lnTo>
                <a:lnTo>
                  <a:pt x="1300393" y="2"/>
                </a:lnTo>
                <a:lnTo>
                  <a:pt x="1155520" y="2"/>
                </a:lnTo>
                <a:lnTo>
                  <a:pt x="1074856" y="88573"/>
                </a:lnTo>
                <a:cubicBezTo>
                  <a:pt x="422987" y="841260"/>
                  <a:pt x="0" y="2042663"/>
                  <a:pt x="0" y="3396600"/>
                </a:cubicBezTo>
                <a:cubicBezTo>
                  <a:pt x="0" y="4846647"/>
                  <a:pt x="488259" y="6121285"/>
                  <a:pt x="1222540" y="6858002"/>
                </a:cubicBezTo>
                <a:cubicBezTo>
                  <a:pt x="4125598" y="6858002"/>
                  <a:pt x="4125598" y="6858002"/>
                  <a:pt x="4125598" y="6858002"/>
                </a:cubicBezTo>
                <a:lnTo>
                  <a:pt x="4125976" y="6857600"/>
                </a:lnTo>
                <a:close/>
              </a:path>
            </a:pathLst>
          </a:custGeom>
          <a:blipFill dpi="0" rotWithShape="1">
            <a:blip r:embed="rId2"/>
            <a:srcRect/>
            <a:tile tx="0" ty="0" sx="100000" sy="100000" flip="none" algn="tl"/>
          </a:blip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133">
            <a:extLst>
              <a:ext uri="{FF2B5EF4-FFF2-40B4-BE49-F238E27FC236}">
                <a16:creationId xmlns:a16="http://schemas.microsoft.com/office/drawing/2014/main" id="{6E974366-4797-47AC-839A-D4E2F8DBF7AC}"/>
              </a:ext>
            </a:extLst>
          </p:cNvPr>
          <p:cNvSpPr>
            <a:spLocks noGrp="1"/>
          </p:cNvSpPr>
          <p:nvPr>
            <p:ph type="title"/>
          </p:nvPr>
        </p:nvSpPr>
        <p:spPr>
          <a:xfrm>
            <a:off x="0" y="665825"/>
            <a:ext cx="3861786" cy="4972974"/>
          </a:xfrm>
        </p:spPr>
        <p:txBody>
          <a:bodyPr>
            <a:normAutofit/>
          </a:bodyPr>
          <a:lstStyle/>
          <a:p>
            <a:r>
              <a:rPr lang="en-US" b="1" dirty="0">
                <a:solidFill>
                  <a:srgbClr val="FFFFFF"/>
                </a:solidFill>
              </a:rPr>
              <a:t>DEFINITION AND MEANING OF transfer</a:t>
            </a:r>
          </a:p>
        </p:txBody>
      </p:sp>
      <p:graphicFrame>
        <p:nvGraphicFramePr>
          <p:cNvPr id="9" name="Content Placeholder 2">
            <a:extLst>
              <a:ext uri="{FF2B5EF4-FFF2-40B4-BE49-F238E27FC236}">
                <a16:creationId xmlns:a16="http://schemas.microsoft.com/office/drawing/2014/main" id="{A13181CD-21F2-4718-890F-8245F8701756}"/>
              </a:ext>
            </a:extLst>
          </p:cNvPr>
          <p:cNvGraphicFramePr>
            <a:graphicFrameLocks noGrp="1"/>
          </p:cNvGraphicFramePr>
          <p:nvPr>
            <p:ph idx="1"/>
            <p:extLst>
              <p:ext uri="{D42A27DB-BD31-4B8C-83A1-F6EECF244321}">
                <p14:modId xmlns:p14="http://schemas.microsoft.com/office/powerpoint/2010/main" val="3259349535"/>
              </p:ext>
            </p:extLst>
          </p:nvPr>
        </p:nvGraphicFramePr>
        <p:xfrm>
          <a:off x="4722404" y="1009711"/>
          <a:ext cx="6545199" cy="4629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534336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237D823-201E-4611-A6D4-1488429343EC}"/>
              </a:ext>
            </a:extLst>
          </p:cNvPr>
          <p:cNvSpPr>
            <a:spLocks noGrp="1"/>
          </p:cNvSpPr>
          <p:nvPr>
            <p:ph idx="1"/>
          </p:nvPr>
        </p:nvSpPr>
        <p:spPr>
          <a:xfrm>
            <a:off x="869114" y="0"/>
            <a:ext cx="10453772" cy="6320901"/>
          </a:xfrm>
        </p:spPr>
        <p:txBody>
          <a:bodyPr>
            <a:noAutofit/>
          </a:bodyPr>
          <a:lstStyle/>
          <a:p>
            <a:pPr marL="457200" lvl="1" indent="0">
              <a:buNone/>
            </a:pPr>
            <a:r>
              <a:rPr lang="en-IN" sz="2200" b="1" dirty="0">
                <a:latin typeface="Times New Roman" panose="02020603050405020304" pitchFamily="18" charset="0"/>
                <a:cs typeface="Times New Roman" panose="02020603050405020304" pitchFamily="18" charset="0"/>
              </a:rPr>
              <a:t>Types of Transfers</a:t>
            </a:r>
            <a:endParaRPr lang="en-US" sz="2200" dirty="0">
              <a:latin typeface="Times New Roman" panose="02020603050405020304" pitchFamily="18" charset="0"/>
              <a:cs typeface="Times New Roman" panose="02020603050405020304" pitchFamily="18" charset="0"/>
            </a:endParaRPr>
          </a:p>
          <a:p>
            <a:pPr marL="457200" lvl="1" indent="0">
              <a:buNone/>
            </a:pPr>
            <a:r>
              <a:rPr lang="en-IN" sz="2200" dirty="0">
                <a:latin typeface="Times New Roman" panose="02020603050405020304" pitchFamily="18" charset="0"/>
                <a:cs typeface="Times New Roman" panose="02020603050405020304" pitchFamily="18" charset="0"/>
              </a:rPr>
              <a:t>There are different types of transfers depending on the purpose for which the transfers are made.</a:t>
            </a:r>
            <a:endParaRPr lang="en-US" sz="2200" dirty="0">
              <a:latin typeface="Times New Roman" panose="02020603050405020304" pitchFamily="18" charset="0"/>
              <a:cs typeface="Times New Roman" panose="02020603050405020304" pitchFamily="18" charset="0"/>
            </a:endParaRPr>
          </a:p>
          <a:p>
            <a:pPr marL="457200" lvl="1" indent="0">
              <a:buNone/>
            </a:pPr>
            <a:r>
              <a:rPr lang="en-IN" sz="2200" dirty="0">
                <a:latin typeface="Times New Roman" panose="02020603050405020304" pitchFamily="18" charset="0"/>
                <a:cs typeface="Times New Roman" panose="02020603050405020304" pitchFamily="18" charset="0"/>
              </a:rPr>
              <a:t>Judging from the view-point of purpose, there are nine type of transfers.</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General transfer</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Production transfer</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Replacement transfer</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Shift transfer</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Remedial transfer</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Versatility transfer</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Punishment or Penal transfer </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Request or Personal transfer</a:t>
            </a:r>
            <a:endParaRPr lang="en-US" sz="2200"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ü"/>
            </a:pPr>
            <a:r>
              <a:rPr lang="en-IN" sz="2200" dirty="0">
                <a:latin typeface="Times New Roman" panose="02020603050405020304" pitchFamily="18" charset="0"/>
                <a:cs typeface="Times New Roman" panose="02020603050405020304" pitchFamily="18" charset="0"/>
              </a:rPr>
              <a:t>Mutual transfer</a:t>
            </a:r>
            <a:endParaRPr lang="en-US" sz="2200" dirty="0">
              <a:latin typeface="Times New Roman" panose="02020603050405020304" pitchFamily="18" charset="0"/>
              <a:cs typeface="Times New Roman" panose="02020603050405020304" pitchFamily="18" charset="0"/>
            </a:endParaRPr>
          </a:p>
          <a:p>
            <a:endParaRPr lang="en-US" sz="2100" dirty="0"/>
          </a:p>
        </p:txBody>
      </p:sp>
    </p:spTree>
    <p:extLst>
      <p:ext uri="{BB962C8B-B14F-4D97-AF65-F5344CB8AC3E}">
        <p14:creationId xmlns:p14="http://schemas.microsoft.com/office/powerpoint/2010/main" val="3923763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otalTime>720</TotalTime>
  <Words>1619</Words>
  <Application>Microsoft Office PowerPoint</Application>
  <PresentationFormat>Widescreen</PresentationFormat>
  <Paragraphs>83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Times New Roman</vt:lpstr>
      <vt:lpstr>Wingdings</vt:lpstr>
      <vt:lpstr>Celestial</vt:lpstr>
      <vt:lpstr>Human resource management  promotion and transfer</vt:lpstr>
      <vt:lpstr>DEFINITION AND MEANING OF promotion</vt:lpstr>
      <vt:lpstr>PowerPoint Presentation</vt:lpstr>
      <vt:lpstr>PowerPoint Presentation</vt:lpstr>
      <vt:lpstr>PowerPoint Presentation</vt:lpstr>
      <vt:lpstr>PowerPoint Presentation</vt:lpstr>
      <vt:lpstr>PowerPoint Presentation</vt:lpstr>
      <vt:lpstr>DEFINITION AND MEANING OF transfer</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 AND MEANING OF TRAINING</dc:title>
  <dc:creator>Abdulhameed Peer</dc:creator>
  <cp:lastModifiedBy>Abdulhameed Peer</cp:lastModifiedBy>
  <cp:revision>40</cp:revision>
  <dcterms:created xsi:type="dcterms:W3CDTF">2021-01-26T15:56:06Z</dcterms:created>
  <dcterms:modified xsi:type="dcterms:W3CDTF">2021-01-27T15:43:46Z</dcterms:modified>
</cp:coreProperties>
</file>