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258" r:id="rId5"/>
    <p:sldId id="259" r:id="rId6"/>
    <p:sldId id="267" r:id="rId7"/>
    <p:sldId id="268" r:id="rId8"/>
    <p:sldId id="262" r:id="rId9"/>
    <p:sldId id="269" r:id="rId10"/>
    <p:sldId id="270" r:id="rId11"/>
    <p:sldId id="263" r:id="rId12"/>
    <p:sldId id="272" r:id="rId13"/>
    <p:sldId id="264" r:id="rId14"/>
    <p:sldId id="271" r:id="rId15"/>
    <p:sldId id="265" r:id="rId16"/>
    <p:sldId id="275" r:id="rId17"/>
    <p:sldId id="273" r:id="rId18"/>
    <p:sldId id="274" r:id="rId19"/>
    <p:sldId id="266"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515BD1-3D61-4D1B-822F-B18D291A3E20}" type="doc">
      <dgm:prSet loTypeId="urn:microsoft.com/office/officeart/2005/8/layout/radial4" loCatId="relationship" qsTypeId="urn:microsoft.com/office/officeart/2005/8/quickstyle/simple1" qsCatId="simple" csTypeId="urn:microsoft.com/office/officeart/2005/8/colors/colorful1#1" csCatId="colorful" phldr="1"/>
      <dgm:spPr/>
      <dgm:t>
        <a:bodyPr/>
        <a:lstStyle/>
        <a:p>
          <a:endParaRPr lang="en-IN"/>
        </a:p>
      </dgm:t>
    </dgm:pt>
    <dgm:pt modelId="{7F387EC2-8F11-40C0-AFF1-275B3419B688}">
      <dgm:prSet phldrT="[Text]"/>
      <dgm:spPr>
        <a:xfrm>
          <a:off x="2090559" y="2519934"/>
          <a:ext cx="1928278" cy="1928278"/>
        </a:xfrm>
        <a:solidFill>
          <a:srgbClr val="4472C4">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b="1">
              <a:solidFill>
                <a:srgbClr val="002060"/>
              </a:solidFill>
              <a:latin typeface="Calibri" panose="020F0502020204030204"/>
              <a:ea typeface="+mn-ea"/>
              <a:cs typeface="+mn-cs"/>
            </a:rPr>
            <a:t>Qualification of an Auditor    </a:t>
          </a:r>
          <a:endParaRPr lang="en-IN">
            <a:solidFill>
              <a:srgbClr val="002060"/>
            </a:solidFill>
            <a:latin typeface="Calibri" panose="020F0502020204030204"/>
            <a:ea typeface="+mn-ea"/>
            <a:cs typeface="+mn-cs"/>
          </a:endParaRPr>
        </a:p>
      </dgm:t>
    </dgm:pt>
    <dgm:pt modelId="{23763F04-3260-42B2-8C69-55092BFEDF8A}" type="parTrans" cxnId="{91934E49-F690-4CEA-9F03-5452BC52B8A5}">
      <dgm:prSet/>
      <dgm:spPr/>
      <dgm:t>
        <a:bodyPr/>
        <a:lstStyle/>
        <a:p>
          <a:endParaRPr lang="en-IN"/>
        </a:p>
      </dgm:t>
    </dgm:pt>
    <dgm:pt modelId="{411F21E3-B005-4749-B118-BE02083E18FA}" type="sibTrans" cxnId="{91934E49-F690-4CEA-9F03-5452BC52B8A5}">
      <dgm:prSet/>
      <dgm:spPr/>
      <dgm:t>
        <a:bodyPr/>
        <a:lstStyle/>
        <a:p>
          <a:endParaRPr lang="en-IN"/>
        </a:p>
      </dgm:t>
    </dgm:pt>
    <dgm:pt modelId="{611E7627-BAB2-43DA-8284-B6197B97D632}">
      <dgm:prSet phldrT="[Text]"/>
      <dgm:spPr>
        <a:xfrm>
          <a:off x="2873" y="1255759"/>
          <a:ext cx="1831864" cy="1465491"/>
        </a:xfrm>
        <a:solidFill>
          <a:srgbClr val="ED7D31">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b="1">
              <a:solidFill>
                <a:srgbClr val="002060"/>
              </a:solidFill>
              <a:latin typeface="Calibri" panose="020F0502020204030204"/>
              <a:ea typeface="+mn-ea"/>
              <a:cs typeface="+mn-cs"/>
            </a:rPr>
            <a:t>Independence</a:t>
          </a:r>
          <a:endParaRPr lang="en-IN">
            <a:solidFill>
              <a:srgbClr val="002060"/>
            </a:solidFill>
            <a:latin typeface="Calibri" panose="020F0502020204030204"/>
            <a:ea typeface="+mn-ea"/>
            <a:cs typeface="+mn-cs"/>
          </a:endParaRPr>
        </a:p>
      </dgm:t>
    </dgm:pt>
    <dgm:pt modelId="{1F96E4A3-95E2-4222-803F-769FF5AFD178}" type="parTrans" cxnId="{E6E2198C-B586-45B4-88B6-02F918FC2459}">
      <dgm:prSet/>
      <dgm:spPr>
        <a:xfrm rot="12900000">
          <a:off x="778383" y="2159085"/>
          <a:ext cx="1552923" cy="549559"/>
        </a:xfrm>
        <a:solidFill>
          <a:srgbClr val="ED7D31">
            <a:hueOff val="0"/>
            <a:satOff val="0"/>
            <a:lumOff val="0"/>
            <a:alphaOff val="0"/>
          </a:srgbClr>
        </a:solidFill>
        <a:ln>
          <a:noFill/>
        </a:ln>
        <a:effectLst/>
      </dgm:spPr>
      <dgm:t>
        <a:bodyPr/>
        <a:lstStyle/>
        <a:p>
          <a:endParaRPr lang="en-IN"/>
        </a:p>
      </dgm:t>
    </dgm:pt>
    <dgm:pt modelId="{8CF01C6E-31E2-40FD-857A-6A5C3ACA4EC5}" type="sibTrans" cxnId="{E6E2198C-B586-45B4-88B6-02F918FC2459}">
      <dgm:prSet/>
      <dgm:spPr/>
      <dgm:t>
        <a:bodyPr/>
        <a:lstStyle/>
        <a:p>
          <a:endParaRPr lang="en-IN"/>
        </a:p>
      </dgm:t>
    </dgm:pt>
    <dgm:pt modelId="{F7D498E6-624B-41EA-AE48-920291590B19}">
      <dgm:prSet phldrT="[Text]"/>
      <dgm:spPr>
        <a:xfrm>
          <a:off x="2138766" y="143883"/>
          <a:ext cx="1831864" cy="1465491"/>
        </a:xfrm>
        <a:solidFill>
          <a:srgbClr val="A5A5A5">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b="1">
              <a:solidFill>
                <a:srgbClr val="002060"/>
              </a:solidFill>
              <a:latin typeface="Calibri" panose="020F0502020204030204"/>
              <a:ea typeface="+mn-ea"/>
              <a:cs typeface="+mn-cs"/>
            </a:rPr>
            <a:t>Competence</a:t>
          </a:r>
          <a:endParaRPr lang="en-IN">
            <a:solidFill>
              <a:srgbClr val="002060"/>
            </a:solidFill>
            <a:latin typeface="Calibri" panose="020F0502020204030204"/>
            <a:ea typeface="+mn-ea"/>
            <a:cs typeface="+mn-cs"/>
          </a:endParaRPr>
        </a:p>
      </dgm:t>
    </dgm:pt>
    <dgm:pt modelId="{4024322C-3A7C-44ED-875E-0A7D11EDAE45}" type="parTrans" cxnId="{C400D103-92DA-4B34-ADBC-17BA783AD1E2}">
      <dgm:prSet/>
      <dgm:spPr>
        <a:xfrm rot="16200000">
          <a:off x="2278236" y="1378311"/>
          <a:ext cx="1552923" cy="549559"/>
        </a:xfrm>
        <a:solidFill>
          <a:srgbClr val="A5A5A5">
            <a:hueOff val="0"/>
            <a:satOff val="0"/>
            <a:lumOff val="0"/>
            <a:alphaOff val="0"/>
          </a:srgbClr>
        </a:solidFill>
        <a:ln>
          <a:noFill/>
        </a:ln>
        <a:effectLst/>
      </dgm:spPr>
      <dgm:t>
        <a:bodyPr/>
        <a:lstStyle/>
        <a:p>
          <a:endParaRPr lang="en-IN"/>
        </a:p>
      </dgm:t>
    </dgm:pt>
    <dgm:pt modelId="{015D8437-0827-474E-B209-4A44D3D02399}" type="sibTrans" cxnId="{C400D103-92DA-4B34-ADBC-17BA783AD1E2}">
      <dgm:prSet/>
      <dgm:spPr/>
      <dgm:t>
        <a:bodyPr/>
        <a:lstStyle/>
        <a:p>
          <a:endParaRPr lang="en-IN"/>
        </a:p>
      </dgm:t>
    </dgm:pt>
    <dgm:pt modelId="{614D16F9-4153-492D-9FC4-759B3ADF2ADC}">
      <dgm:prSet phldrT="[Text]"/>
      <dgm:spPr>
        <a:xfrm>
          <a:off x="4274659" y="1255759"/>
          <a:ext cx="1831864" cy="1465491"/>
        </a:xfrm>
        <a:solidFill>
          <a:srgbClr val="FFC000">
            <a:hueOff val="0"/>
            <a:satOff val="0"/>
            <a:lumOff val="0"/>
            <a:alphaOff val="0"/>
          </a:srgbClr>
        </a:solidFill>
        <a:ln w="12700" cap="flat" cmpd="sng" algn="ctr">
          <a:solidFill>
            <a:sysClr val="window" lastClr="FFFFFF">
              <a:hueOff val="0"/>
              <a:satOff val="0"/>
              <a:lumOff val="0"/>
              <a:alphaOff val="0"/>
            </a:sysClr>
          </a:solidFill>
          <a:prstDash val="solid"/>
          <a:miter lim="800000"/>
        </a:ln>
        <a:effectLst/>
      </dgm:spPr>
      <dgm:t>
        <a:bodyPr/>
        <a:lstStyle/>
        <a:p>
          <a:r>
            <a:rPr lang="en-US" b="1">
              <a:solidFill>
                <a:srgbClr val="002060"/>
              </a:solidFill>
              <a:latin typeface="Calibri" panose="020F0502020204030204"/>
              <a:ea typeface="+mn-ea"/>
              <a:cs typeface="+mn-cs"/>
            </a:rPr>
            <a:t>Confidentiality</a:t>
          </a:r>
          <a:endParaRPr lang="en-IN">
            <a:solidFill>
              <a:srgbClr val="002060"/>
            </a:solidFill>
            <a:latin typeface="Calibri" panose="020F0502020204030204"/>
            <a:ea typeface="+mn-ea"/>
            <a:cs typeface="+mn-cs"/>
          </a:endParaRPr>
        </a:p>
      </dgm:t>
    </dgm:pt>
    <dgm:pt modelId="{1068BE13-6392-4DD6-86F6-A9414B2081BD}" type="parTrans" cxnId="{5BF37676-1A7B-4946-9A80-7F128BC95592}">
      <dgm:prSet/>
      <dgm:spPr>
        <a:xfrm rot="19500000">
          <a:off x="3778090" y="2159085"/>
          <a:ext cx="1552923" cy="549559"/>
        </a:xfrm>
        <a:solidFill>
          <a:srgbClr val="FFC000">
            <a:hueOff val="0"/>
            <a:satOff val="0"/>
            <a:lumOff val="0"/>
            <a:alphaOff val="0"/>
          </a:srgbClr>
        </a:solidFill>
        <a:ln>
          <a:noFill/>
        </a:ln>
        <a:effectLst/>
      </dgm:spPr>
      <dgm:t>
        <a:bodyPr/>
        <a:lstStyle/>
        <a:p>
          <a:endParaRPr lang="en-IN"/>
        </a:p>
      </dgm:t>
    </dgm:pt>
    <dgm:pt modelId="{7D681B72-A44C-4B18-9C29-17D5630EA963}" type="sibTrans" cxnId="{5BF37676-1A7B-4946-9A80-7F128BC95592}">
      <dgm:prSet/>
      <dgm:spPr/>
      <dgm:t>
        <a:bodyPr/>
        <a:lstStyle/>
        <a:p>
          <a:endParaRPr lang="en-IN"/>
        </a:p>
      </dgm:t>
    </dgm:pt>
    <dgm:pt modelId="{B227ABB7-9A29-4EAA-AB37-CC373233A439}" type="pres">
      <dgm:prSet presAssocID="{DB515BD1-3D61-4D1B-822F-B18D291A3E20}" presName="cycle" presStyleCnt="0">
        <dgm:presLayoutVars>
          <dgm:chMax val="1"/>
          <dgm:dir/>
          <dgm:animLvl val="ctr"/>
          <dgm:resizeHandles val="exact"/>
        </dgm:presLayoutVars>
      </dgm:prSet>
      <dgm:spPr/>
      <dgm:t>
        <a:bodyPr/>
        <a:lstStyle/>
        <a:p>
          <a:endParaRPr lang="en-IN"/>
        </a:p>
      </dgm:t>
    </dgm:pt>
    <dgm:pt modelId="{C0BD8EFE-5241-47E9-8EA4-12519A7B0CE7}" type="pres">
      <dgm:prSet presAssocID="{7F387EC2-8F11-40C0-AFF1-275B3419B688}" presName="centerShape" presStyleLbl="node0" presStyleIdx="0" presStyleCnt="1"/>
      <dgm:spPr>
        <a:prstGeom prst="ellipse">
          <a:avLst/>
        </a:prstGeom>
      </dgm:spPr>
      <dgm:t>
        <a:bodyPr/>
        <a:lstStyle/>
        <a:p>
          <a:endParaRPr lang="en-IN"/>
        </a:p>
      </dgm:t>
    </dgm:pt>
    <dgm:pt modelId="{62EB3674-1EF9-44E7-A23C-55880EF47D73}" type="pres">
      <dgm:prSet presAssocID="{1F96E4A3-95E2-4222-803F-769FF5AFD178}" presName="parTrans" presStyleLbl="bgSibTrans2D1" presStyleIdx="0" presStyleCnt="3"/>
      <dgm:spPr>
        <a:prstGeom prst="leftArrow">
          <a:avLst>
            <a:gd name="adj1" fmla="val 60000"/>
            <a:gd name="adj2" fmla="val 50000"/>
          </a:avLst>
        </a:prstGeom>
      </dgm:spPr>
      <dgm:t>
        <a:bodyPr/>
        <a:lstStyle/>
        <a:p>
          <a:endParaRPr lang="en-IN"/>
        </a:p>
      </dgm:t>
    </dgm:pt>
    <dgm:pt modelId="{15C55964-EC29-4921-AA70-15A16A668DCA}" type="pres">
      <dgm:prSet presAssocID="{611E7627-BAB2-43DA-8284-B6197B97D632}" presName="node" presStyleLbl="node1" presStyleIdx="0" presStyleCnt="3">
        <dgm:presLayoutVars>
          <dgm:bulletEnabled val="1"/>
        </dgm:presLayoutVars>
      </dgm:prSet>
      <dgm:spPr>
        <a:prstGeom prst="roundRect">
          <a:avLst>
            <a:gd name="adj" fmla="val 10000"/>
          </a:avLst>
        </a:prstGeom>
      </dgm:spPr>
      <dgm:t>
        <a:bodyPr/>
        <a:lstStyle/>
        <a:p>
          <a:endParaRPr lang="en-IN"/>
        </a:p>
      </dgm:t>
    </dgm:pt>
    <dgm:pt modelId="{10E18D82-9937-44F2-9708-DA7BC89C7509}" type="pres">
      <dgm:prSet presAssocID="{4024322C-3A7C-44ED-875E-0A7D11EDAE45}" presName="parTrans" presStyleLbl="bgSibTrans2D1" presStyleIdx="1" presStyleCnt="3"/>
      <dgm:spPr>
        <a:prstGeom prst="leftArrow">
          <a:avLst>
            <a:gd name="adj1" fmla="val 60000"/>
            <a:gd name="adj2" fmla="val 50000"/>
          </a:avLst>
        </a:prstGeom>
      </dgm:spPr>
      <dgm:t>
        <a:bodyPr/>
        <a:lstStyle/>
        <a:p>
          <a:endParaRPr lang="en-IN"/>
        </a:p>
      </dgm:t>
    </dgm:pt>
    <dgm:pt modelId="{F55BC128-B364-4939-8E9C-01253C5D3253}" type="pres">
      <dgm:prSet presAssocID="{F7D498E6-624B-41EA-AE48-920291590B19}" presName="node" presStyleLbl="node1" presStyleIdx="1" presStyleCnt="3">
        <dgm:presLayoutVars>
          <dgm:bulletEnabled val="1"/>
        </dgm:presLayoutVars>
      </dgm:prSet>
      <dgm:spPr>
        <a:prstGeom prst="roundRect">
          <a:avLst>
            <a:gd name="adj" fmla="val 10000"/>
          </a:avLst>
        </a:prstGeom>
      </dgm:spPr>
      <dgm:t>
        <a:bodyPr/>
        <a:lstStyle/>
        <a:p>
          <a:endParaRPr lang="en-IN"/>
        </a:p>
      </dgm:t>
    </dgm:pt>
    <dgm:pt modelId="{E6ED8D3B-D945-4F17-9A60-E5EF2D645413}" type="pres">
      <dgm:prSet presAssocID="{1068BE13-6392-4DD6-86F6-A9414B2081BD}" presName="parTrans" presStyleLbl="bgSibTrans2D1" presStyleIdx="2" presStyleCnt="3"/>
      <dgm:spPr>
        <a:prstGeom prst="leftArrow">
          <a:avLst>
            <a:gd name="adj1" fmla="val 60000"/>
            <a:gd name="adj2" fmla="val 50000"/>
          </a:avLst>
        </a:prstGeom>
      </dgm:spPr>
      <dgm:t>
        <a:bodyPr/>
        <a:lstStyle/>
        <a:p>
          <a:endParaRPr lang="en-IN"/>
        </a:p>
      </dgm:t>
    </dgm:pt>
    <dgm:pt modelId="{541F41C8-E6DC-48C1-88EB-76CDCDC86466}" type="pres">
      <dgm:prSet presAssocID="{614D16F9-4153-492D-9FC4-759B3ADF2ADC}" presName="node" presStyleLbl="node1" presStyleIdx="2" presStyleCnt="3">
        <dgm:presLayoutVars>
          <dgm:bulletEnabled val="1"/>
        </dgm:presLayoutVars>
      </dgm:prSet>
      <dgm:spPr>
        <a:prstGeom prst="roundRect">
          <a:avLst>
            <a:gd name="adj" fmla="val 10000"/>
          </a:avLst>
        </a:prstGeom>
      </dgm:spPr>
      <dgm:t>
        <a:bodyPr/>
        <a:lstStyle/>
        <a:p>
          <a:endParaRPr lang="en-IN"/>
        </a:p>
      </dgm:t>
    </dgm:pt>
  </dgm:ptLst>
  <dgm:cxnLst>
    <dgm:cxn modelId="{E9927D31-FE23-4F7E-A001-760D7BF1A6EF}" type="presOf" srcId="{4024322C-3A7C-44ED-875E-0A7D11EDAE45}" destId="{10E18D82-9937-44F2-9708-DA7BC89C7509}" srcOrd="0" destOrd="0" presId="urn:microsoft.com/office/officeart/2005/8/layout/radial4"/>
    <dgm:cxn modelId="{91934E49-F690-4CEA-9F03-5452BC52B8A5}" srcId="{DB515BD1-3D61-4D1B-822F-B18D291A3E20}" destId="{7F387EC2-8F11-40C0-AFF1-275B3419B688}" srcOrd="0" destOrd="0" parTransId="{23763F04-3260-42B2-8C69-55092BFEDF8A}" sibTransId="{411F21E3-B005-4749-B118-BE02083E18FA}"/>
    <dgm:cxn modelId="{ABE9239B-E634-40E2-B72C-185B5348CD6C}" type="presOf" srcId="{F7D498E6-624B-41EA-AE48-920291590B19}" destId="{F55BC128-B364-4939-8E9C-01253C5D3253}" srcOrd="0" destOrd="0" presId="urn:microsoft.com/office/officeart/2005/8/layout/radial4"/>
    <dgm:cxn modelId="{27996EBE-7079-4A7C-9387-2285E581E055}" type="presOf" srcId="{7F387EC2-8F11-40C0-AFF1-275B3419B688}" destId="{C0BD8EFE-5241-47E9-8EA4-12519A7B0CE7}" srcOrd="0" destOrd="0" presId="urn:microsoft.com/office/officeart/2005/8/layout/radial4"/>
    <dgm:cxn modelId="{5BF37676-1A7B-4946-9A80-7F128BC95592}" srcId="{7F387EC2-8F11-40C0-AFF1-275B3419B688}" destId="{614D16F9-4153-492D-9FC4-759B3ADF2ADC}" srcOrd="2" destOrd="0" parTransId="{1068BE13-6392-4DD6-86F6-A9414B2081BD}" sibTransId="{7D681B72-A44C-4B18-9C29-17D5630EA963}"/>
    <dgm:cxn modelId="{C400D103-92DA-4B34-ADBC-17BA783AD1E2}" srcId="{7F387EC2-8F11-40C0-AFF1-275B3419B688}" destId="{F7D498E6-624B-41EA-AE48-920291590B19}" srcOrd="1" destOrd="0" parTransId="{4024322C-3A7C-44ED-875E-0A7D11EDAE45}" sibTransId="{015D8437-0827-474E-B209-4A44D3D02399}"/>
    <dgm:cxn modelId="{6B133ACF-A5C4-4CD7-BD32-38E143761172}" type="presOf" srcId="{1F96E4A3-95E2-4222-803F-769FF5AFD178}" destId="{62EB3674-1EF9-44E7-A23C-55880EF47D73}" srcOrd="0" destOrd="0" presId="urn:microsoft.com/office/officeart/2005/8/layout/radial4"/>
    <dgm:cxn modelId="{FA3C83F3-50FE-4460-B1D3-D26716F4A23E}" type="presOf" srcId="{614D16F9-4153-492D-9FC4-759B3ADF2ADC}" destId="{541F41C8-E6DC-48C1-88EB-76CDCDC86466}" srcOrd="0" destOrd="0" presId="urn:microsoft.com/office/officeart/2005/8/layout/radial4"/>
    <dgm:cxn modelId="{94A89822-91EA-49D4-ADFB-64AE30EF0871}" type="presOf" srcId="{611E7627-BAB2-43DA-8284-B6197B97D632}" destId="{15C55964-EC29-4921-AA70-15A16A668DCA}" srcOrd="0" destOrd="0" presId="urn:microsoft.com/office/officeart/2005/8/layout/radial4"/>
    <dgm:cxn modelId="{E6E2198C-B586-45B4-88B6-02F918FC2459}" srcId="{7F387EC2-8F11-40C0-AFF1-275B3419B688}" destId="{611E7627-BAB2-43DA-8284-B6197B97D632}" srcOrd="0" destOrd="0" parTransId="{1F96E4A3-95E2-4222-803F-769FF5AFD178}" sibTransId="{8CF01C6E-31E2-40FD-857A-6A5C3ACA4EC5}"/>
    <dgm:cxn modelId="{C9BC12CE-0D16-42CD-A0F0-385D11D1E292}" type="presOf" srcId="{DB515BD1-3D61-4D1B-822F-B18D291A3E20}" destId="{B227ABB7-9A29-4EAA-AB37-CC373233A439}" srcOrd="0" destOrd="0" presId="urn:microsoft.com/office/officeart/2005/8/layout/radial4"/>
    <dgm:cxn modelId="{B7A5AA65-4BC7-4964-99BB-78C9FF0EF18E}" type="presOf" srcId="{1068BE13-6392-4DD6-86F6-A9414B2081BD}" destId="{E6ED8D3B-D945-4F17-9A60-E5EF2D645413}" srcOrd="0" destOrd="0" presId="urn:microsoft.com/office/officeart/2005/8/layout/radial4"/>
    <dgm:cxn modelId="{5776A47C-A0F5-492B-BF13-136C3C8E92C6}" type="presParOf" srcId="{B227ABB7-9A29-4EAA-AB37-CC373233A439}" destId="{C0BD8EFE-5241-47E9-8EA4-12519A7B0CE7}" srcOrd="0" destOrd="0" presId="urn:microsoft.com/office/officeart/2005/8/layout/radial4"/>
    <dgm:cxn modelId="{D2DBE30D-46A7-4FDF-9B24-9DC0CE5149D6}" type="presParOf" srcId="{B227ABB7-9A29-4EAA-AB37-CC373233A439}" destId="{62EB3674-1EF9-44E7-A23C-55880EF47D73}" srcOrd="1" destOrd="0" presId="urn:microsoft.com/office/officeart/2005/8/layout/radial4"/>
    <dgm:cxn modelId="{41DEF23D-8D01-48C9-A983-5B13EE914B4C}" type="presParOf" srcId="{B227ABB7-9A29-4EAA-AB37-CC373233A439}" destId="{15C55964-EC29-4921-AA70-15A16A668DCA}" srcOrd="2" destOrd="0" presId="urn:microsoft.com/office/officeart/2005/8/layout/radial4"/>
    <dgm:cxn modelId="{D72796B3-97BB-430F-A676-A83E53D8A264}" type="presParOf" srcId="{B227ABB7-9A29-4EAA-AB37-CC373233A439}" destId="{10E18D82-9937-44F2-9708-DA7BC89C7509}" srcOrd="3" destOrd="0" presId="urn:microsoft.com/office/officeart/2005/8/layout/radial4"/>
    <dgm:cxn modelId="{CD54DED2-E7D1-4E0A-86FC-26F266D1F366}" type="presParOf" srcId="{B227ABB7-9A29-4EAA-AB37-CC373233A439}" destId="{F55BC128-B364-4939-8E9C-01253C5D3253}" srcOrd="4" destOrd="0" presId="urn:microsoft.com/office/officeart/2005/8/layout/radial4"/>
    <dgm:cxn modelId="{67ED5DAD-E063-43FB-BEFF-E75185D0CD37}" type="presParOf" srcId="{B227ABB7-9A29-4EAA-AB37-CC373233A439}" destId="{E6ED8D3B-D945-4F17-9A60-E5EF2D645413}" srcOrd="5" destOrd="0" presId="urn:microsoft.com/office/officeart/2005/8/layout/radial4"/>
    <dgm:cxn modelId="{01B5CA42-CD29-4021-8865-7836910B3078}" type="presParOf" srcId="{B227ABB7-9A29-4EAA-AB37-CC373233A439}" destId="{541F41C8-E6DC-48C1-88EB-76CDCDC86466}" srcOrd="6" destOrd="0" presId="urn:microsoft.com/office/officeart/2005/8/layout/radial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E2C6621-8A5C-4819-A74C-1444F6DF61B6}" type="doc">
      <dgm:prSet loTypeId="urn:microsoft.com/office/officeart/2005/8/layout/vList5" loCatId="list" qsTypeId="urn:microsoft.com/office/officeart/2005/8/quickstyle/simple1" qsCatId="simple" csTypeId="urn:microsoft.com/office/officeart/2005/8/colors/colorful1#2" csCatId="colorful" phldr="1"/>
      <dgm:spPr/>
      <dgm:t>
        <a:bodyPr/>
        <a:lstStyle/>
        <a:p>
          <a:endParaRPr lang="en-IN"/>
        </a:p>
      </dgm:t>
    </dgm:pt>
    <dgm:pt modelId="{B93625F0-18AC-4A70-A23D-365EC9DCE9B6}">
      <dgm:prSet phldrT="[Text]" custT="1"/>
      <dgm:spPr>
        <a:xfrm>
          <a:off x="3245" y="459601"/>
          <a:ext cx="2392246" cy="883556"/>
        </a:xfrm>
        <a:prstGeom prst="roundRect">
          <a:avLst/>
        </a:prstGeom>
      </dgm:spPr>
      <dgm:t>
        <a:bodyPr/>
        <a:lstStyle/>
        <a:p>
          <a:r>
            <a:rPr lang="en-US" sz="2000" b="1" smtClean="0">
              <a:latin typeface="Calibri" panose="020F0502020204030204"/>
              <a:ea typeface="+mn-ea"/>
              <a:cs typeface="+mn-cs"/>
            </a:rPr>
            <a:t>First Auditors</a:t>
          </a:r>
          <a:endParaRPr lang="en-IN" sz="2000">
            <a:latin typeface="Calibri" panose="020F0502020204030204"/>
            <a:ea typeface="+mn-ea"/>
            <a:cs typeface="+mn-cs"/>
          </a:endParaRPr>
        </a:p>
      </dgm:t>
    </dgm:pt>
    <dgm:pt modelId="{6E8AD546-FB38-4DE5-8B5F-DC50EFFF7D2D}" type="parTrans" cxnId="{780099B6-B804-40C0-8718-A3B16E33ADF4}">
      <dgm:prSet/>
      <dgm:spPr/>
      <dgm:t>
        <a:bodyPr/>
        <a:lstStyle/>
        <a:p>
          <a:endParaRPr lang="en-IN"/>
        </a:p>
      </dgm:t>
    </dgm:pt>
    <dgm:pt modelId="{04E2B65F-13A1-4A45-A7DF-385E1A171087}" type="sibTrans" cxnId="{780099B6-B804-40C0-8718-A3B16E33ADF4}">
      <dgm:prSet/>
      <dgm:spPr/>
      <dgm:t>
        <a:bodyPr/>
        <a:lstStyle/>
        <a:p>
          <a:endParaRPr lang="en-IN"/>
        </a:p>
      </dgm:t>
    </dgm:pt>
    <dgm:pt modelId="{9CF25EFA-09F9-4637-AE3E-48F73B172193}">
      <dgm:prSet phldrT="[Text]" custT="1"/>
      <dgm:spPr>
        <a:xfrm rot="5400000">
          <a:off x="4168510" y="-1225061"/>
          <a:ext cx="706845" cy="4252882"/>
        </a:xfrm>
        <a:prstGeom prst="round2SameRect">
          <a:avLst/>
        </a:prstGeom>
      </dgm:spPr>
      <dgm:t>
        <a:bodyPr/>
        <a:lstStyle/>
        <a:p>
          <a:r>
            <a:rPr lang="en-US" sz="1200" smtClean="0">
              <a:latin typeface="Calibri" panose="020F0502020204030204"/>
              <a:ea typeface="+mn-ea"/>
              <a:cs typeface="+mn-cs"/>
            </a:rPr>
            <a:t>Section 224(5) provides for the appointment of first auditors by the Board of Directors within one month after the date of registration of the company. </a:t>
          </a:r>
          <a:endParaRPr lang="en-IN" sz="1200">
            <a:latin typeface="Calibri" panose="020F0502020204030204"/>
            <a:ea typeface="+mn-ea"/>
            <a:cs typeface="+mn-cs"/>
          </a:endParaRPr>
        </a:p>
      </dgm:t>
    </dgm:pt>
    <dgm:pt modelId="{872CAA31-AB0A-4E56-8ADF-44421B4D2014}" type="parTrans" cxnId="{67DBE67D-FD90-4EC5-B518-87DC66F35952}">
      <dgm:prSet/>
      <dgm:spPr/>
      <dgm:t>
        <a:bodyPr/>
        <a:lstStyle/>
        <a:p>
          <a:endParaRPr lang="en-IN"/>
        </a:p>
      </dgm:t>
    </dgm:pt>
    <dgm:pt modelId="{2BA92E7F-099F-43D2-AB91-670BBA1046ED}" type="sibTrans" cxnId="{67DBE67D-FD90-4EC5-B518-87DC66F35952}">
      <dgm:prSet/>
      <dgm:spPr/>
      <dgm:t>
        <a:bodyPr/>
        <a:lstStyle/>
        <a:p>
          <a:endParaRPr lang="en-IN"/>
        </a:p>
      </dgm:t>
    </dgm:pt>
    <dgm:pt modelId="{13AB1501-F7CE-48F3-B2DC-977426B75946}">
      <dgm:prSet phldrT="[Text]" custT="1"/>
      <dgm:spPr>
        <a:xfrm>
          <a:off x="3245" y="1371457"/>
          <a:ext cx="2392246" cy="883556"/>
        </a:xfrm>
        <a:prstGeom prst="roundRect">
          <a:avLst/>
        </a:prstGeom>
      </dgm:spPr>
      <dgm:t>
        <a:bodyPr/>
        <a:lstStyle/>
        <a:p>
          <a:r>
            <a:rPr lang="en-US" sz="2000" b="1" smtClean="0">
              <a:latin typeface="Calibri" panose="020F0502020204030204"/>
              <a:ea typeface="+mn-ea"/>
              <a:cs typeface="+mn-cs"/>
            </a:rPr>
            <a:t>Subsequent Auditors</a:t>
          </a:r>
          <a:endParaRPr lang="en-IN" sz="2000">
            <a:latin typeface="Calibri" panose="020F0502020204030204"/>
            <a:ea typeface="+mn-ea"/>
            <a:cs typeface="+mn-cs"/>
          </a:endParaRPr>
        </a:p>
      </dgm:t>
    </dgm:pt>
    <dgm:pt modelId="{04EBBD56-A73D-453C-902C-4C975A1DC241}" type="parTrans" cxnId="{5787B24F-2BFA-43AD-AAC8-1B17FC3446EC}">
      <dgm:prSet/>
      <dgm:spPr/>
      <dgm:t>
        <a:bodyPr/>
        <a:lstStyle/>
        <a:p>
          <a:endParaRPr lang="en-IN"/>
        </a:p>
      </dgm:t>
    </dgm:pt>
    <dgm:pt modelId="{9BEE5B2E-EE71-4792-8DC0-D77D86A6FE6E}" type="sibTrans" cxnId="{5787B24F-2BFA-43AD-AAC8-1B17FC3446EC}">
      <dgm:prSet/>
      <dgm:spPr/>
      <dgm:t>
        <a:bodyPr/>
        <a:lstStyle/>
        <a:p>
          <a:endParaRPr lang="en-IN"/>
        </a:p>
      </dgm:t>
    </dgm:pt>
    <dgm:pt modelId="{8AF21A5B-95C6-41BC-AC10-06C8B27671DC}">
      <dgm:prSet phldrT="[Text]" custT="1"/>
      <dgm:spPr>
        <a:xfrm rot="5400000">
          <a:off x="4168510" y="-313205"/>
          <a:ext cx="706845" cy="4252882"/>
        </a:xfrm>
        <a:prstGeom prst="round2SameRect">
          <a:avLst/>
        </a:prstGeom>
      </dgm:spPr>
      <dgm:t>
        <a:bodyPr/>
        <a:lstStyle/>
        <a:p>
          <a:r>
            <a:rPr lang="en-US" sz="1200" smtClean="0">
              <a:latin typeface="Calibri" panose="020F0502020204030204"/>
              <a:ea typeface="+mn-ea"/>
              <a:cs typeface="+mn-cs"/>
            </a:rPr>
            <a:t> Subsequent auditor or auditors of a company are appointed every year by the shareholders in annual general meeting by passing an ordinary resolution</a:t>
          </a:r>
          <a:endParaRPr lang="en-IN" sz="1200">
            <a:latin typeface="Calibri" panose="020F0502020204030204"/>
            <a:ea typeface="+mn-ea"/>
            <a:cs typeface="+mn-cs"/>
          </a:endParaRPr>
        </a:p>
      </dgm:t>
    </dgm:pt>
    <dgm:pt modelId="{61EA16FD-24A7-42C8-BA24-6875EDFD4F12}" type="parTrans" cxnId="{7911C092-94DA-4477-881A-6C2E00B9CD36}">
      <dgm:prSet/>
      <dgm:spPr/>
      <dgm:t>
        <a:bodyPr/>
        <a:lstStyle/>
        <a:p>
          <a:endParaRPr lang="en-IN"/>
        </a:p>
      </dgm:t>
    </dgm:pt>
    <dgm:pt modelId="{CF58EAF4-FB57-4B30-BC0F-2158DC31E811}" type="sibTrans" cxnId="{7911C092-94DA-4477-881A-6C2E00B9CD36}">
      <dgm:prSet/>
      <dgm:spPr/>
      <dgm:t>
        <a:bodyPr/>
        <a:lstStyle/>
        <a:p>
          <a:endParaRPr lang="en-IN"/>
        </a:p>
      </dgm:t>
    </dgm:pt>
    <dgm:pt modelId="{2A0C1B6B-49B2-4F27-9998-F856CCED28FE}">
      <dgm:prSet phldrT="[Text]" custT="1"/>
      <dgm:spPr>
        <a:xfrm>
          <a:off x="3245" y="2283313"/>
          <a:ext cx="2392246" cy="883556"/>
        </a:xfrm>
        <a:prstGeom prst="roundRect">
          <a:avLst/>
        </a:prstGeom>
      </dgm:spPr>
      <dgm:t>
        <a:bodyPr/>
        <a:lstStyle/>
        <a:p>
          <a:r>
            <a:rPr lang="en-US" sz="1800" b="1" smtClean="0">
              <a:latin typeface="Calibri" panose="020F0502020204030204"/>
              <a:ea typeface="+mn-ea"/>
              <a:cs typeface="+mn-cs"/>
            </a:rPr>
            <a:t>Appointment by Central Government</a:t>
          </a:r>
          <a:endParaRPr lang="en-IN" sz="1800">
            <a:latin typeface="Calibri" panose="020F0502020204030204"/>
            <a:ea typeface="+mn-ea"/>
            <a:cs typeface="+mn-cs"/>
          </a:endParaRPr>
        </a:p>
      </dgm:t>
    </dgm:pt>
    <dgm:pt modelId="{8E294E9F-9689-4193-9C5B-840766B7FF50}" type="parTrans" cxnId="{A1272E6A-E75B-48B6-85B2-9CCAC48C58F7}">
      <dgm:prSet/>
      <dgm:spPr/>
      <dgm:t>
        <a:bodyPr/>
        <a:lstStyle/>
        <a:p>
          <a:endParaRPr lang="en-IN"/>
        </a:p>
      </dgm:t>
    </dgm:pt>
    <dgm:pt modelId="{F119B331-7066-46DD-8FAA-8F82A89B4BA8}" type="sibTrans" cxnId="{A1272E6A-E75B-48B6-85B2-9CCAC48C58F7}">
      <dgm:prSet/>
      <dgm:spPr/>
      <dgm:t>
        <a:bodyPr/>
        <a:lstStyle/>
        <a:p>
          <a:endParaRPr lang="en-IN"/>
        </a:p>
      </dgm:t>
    </dgm:pt>
    <dgm:pt modelId="{74BE7CFD-CC6F-42CD-86D5-43DB033166A8}">
      <dgm:prSet phldrT="[Text]" custT="1"/>
      <dgm:spPr>
        <a:xfrm rot="5400000">
          <a:off x="4168510" y="598650"/>
          <a:ext cx="706845" cy="4252882"/>
        </a:xfrm>
        <a:prstGeom prst="round2SameRect">
          <a:avLst/>
        </a:prstGeom>
      </dgm:spPr>
      <dgm:t>
        <a:bodyPr/>
        <a:lstStyle/>
        <a:p>
          <a:r>
            <a:rPr lang="en-US" sz="1200" smtClean="0">
              <a:latin typeface="Calibri" panose="020F0502020204030204"/>
              <a:ea typeface="+mn-ea"/>
              <a:cs typeface="+mn-cs"/>
            </a:rPr>
            <a:t>According to Section 224(3), where at an annual general meeting no auditors are appointed or re-appointed, the Central Government may appoint a person to fill the vacancy. </a:t>
          </a:r>
          <a:endParaRPr lang="en-IN" sz="1200">
            <a:latin typeface="Calibri" panose="020F0502020204030204"/>
            <a:ea typeface="+mn-ea"/>
            <a:cs typeface="+mn-cs"/>
          </a:endParaRPr>
        </a:p>
      </dgm:t>
    </dgm:pt>
    <dgm:pt modelId="{6CB0A966-03F9-4822-9CC4-26FA67023EB3}" type="parTrans" cxnId="{F2940B25-DCAC-4549-965E-207E92A120D7}">
      <dgm:prSet/>
      <dgm:spPr/>
      <dgm:t>
        <a:bodyPr/>
        <a:lstStyle/>
        <a:p>
          <a:endParaRPr lang="en-IN"/>
        </a:p>
      </dgm:t>
    </dgm:pt>
    <dgm:pt modelId="{EB10AA38-DAF1-4B61-BEA4-E379222A06FD}" type="sibTrans" cxnId="{F2940B25-DCAC-4549-965E-207E92A120D7}">
      <dgm:prSet/>
      <dgm:spPr/>
      <dgm:t>
        <a:bodyPr/>
        <a:lstStyle/>
        <a:p>
          <a:endParaRPr lang="en-IN"/>
        </a:p>
      </dgm:t>
    </dgm:pt>
    <dgm:pt modelId="{78BB3BD8-B11F-4D8D-A45A-B293D16E67AC}">
      <dgm:prSet custT="1"/>
      <dgm:spPr>
        <a:xfrm>
          <a:off x="3245" y="5493"/>
          <a:ext cx="6645134" cy="425808"/>
        </a:xfrm>
        <a:prstGeom prst="roundRect">
          <a:avLst/>
        </a:prstGeom>
      </dgm:spPr>
      <dgm:t>
        <a:bodyPr/>
        <a:lstStyle/>
        <a:p>
          <a:r>
            <a:rPr lang="en-US" sz="2400" b="1" smtClean="0">
              <a:latin typeface="Calibri" panose="020F0502020204030204"/>
              <a:ea typeface="+mn-ea"/>
              <a:cs typeface="+mn-cs"/>
            </a:rPr>
            <a:t>Appointment of Auditor</a:t>
          </a:r>
          <a:endParaRPr lang="en-IN" sz="2400" b="1">
            <a:latin typeface="Calibri" panose="020F0502020204030204"/>
            <a:ea typeface="+mn-ea"/>
            <a:cs typeface="+mn-cs"/>
          </a:endParaRPr>
        </a:p>
      </dgm:t>
    </dgm:pt>
    <dgm:pt modelId="{820BBBEA-0E21-4042-AA2A-ADB784209463}" type="parTrans" cxnId="{AEDC741B-7FA6-4E2F-AB18-F6AE2FCB5437}">
      <dgm:prSet/>
      <dgm:spPr/>
      <dgm:t>
        <a:bodyPr/>
        <a:lstStyle/>
        <a:p>
          <a:endParaRPr lang="en-IN"/>
        </a:p>
      </dgm:t>
    </dgm:pt>
    <dgm:pt modelId="{A7DE384E-B00B-40DF-8536-C308AA61CAD8}" type="sibTrans" cxnId="{AEDC741B-7FA6-4E2F-AB18-F6AE2FCB5437}">
      <dgm:prSet/>
      <dgm:spPr/>
      <dgm:t>
        <a:bodyPr/>
        <a:lstStyle/>
        <a:p>
          <a:endParaRPr lang="en-IN"/>
        </a:p>
      </dgm:t>
    </dgm:pt>
    <dgm:pt modelId="{0398CD09-E2C6-471D-99B0-30B96DC8EA75}">
      <dgm:prSet custT="1"/>
      <dgm:spPr>
        <a:xfrm>
          <a:off x="3245" y="3195170"/>
          <a:ext cx="6645134" cy="465009"/>
        </a:xfrm>
        <a:prstGeom prst="roundRect">
          <a:avLst/>
        </a:prstGeom>
      </dgm:spPr>
      <dgm:t>
        <a:bodyPr/>
        <a:lstStyle/>
        <a:p>
          <a:r>
            <a:rPr lang="en-US" sz="1800" b="1" smtClean="0">
              <a:latin typeface="Calibri" panose="020F0502020204030204"/>
              <a:ea typeface="+mn-ea"/>
              <a:cs typeface="+mn-cs"/>
            </a:rPr>
            <a:t>Appointment against a Casual Vacancy</a:t>
          </a:r>
          <a:endParaRPr lang="en-IN" sz="1800" b="1">
            <a:latin typeface="Calibri" panose="020F0502020204030204"/>
            <a:ea typeface="+mn-ea"/>
            <a:cs typeface="+mn-cs"/>
          </a:endParaRPr>
        </a:p>
      </dgm:t>
    </dgm:pt>
    <dgm:pt modelId="{3E2C360D-C7EA-4B29-B9F8-5045506DDD42}" type="parTrans" cxnId="{171730E1-D8BF-4949-9784-3049EF0C3FD9}">
      <dgm:prSet/>
      <dgm:spPr/>
      <dgm:t>
        <a:bodyPr/>
        <a:lstStyle/>
        <a:p>
          <a:endParaRPr lang="en-IN"/>
        </a:p>
      </dgm:t>
    </dgm:pt>
    <dgm:pt modelId="{474A9DBF-A134-4435-8F41-EB2729792E9F}" type="sibTrans" cxnId="{171730E1-D8BF-4949-9784-3049EF0C3FD9}">
      <dgm:prSet/>
      <dgm:spPr/>
      <dgm:t>
        <a:bodyPr/>
        <a:lstStyle/>
        <a:p>
          <a:endParaRPr lang="en-IN"/>
        </a:p>
      </dgm:t>
    </dgm:pt>
    <dgm:pt modelId="{07E5136D-AF78-4C20-B88C-4C562E9A8102}">
      <dgm:prSet custT="1"/>
      <dgm:spPr>
        <a:xfrm>
          <a:off x="6490" y="3698865"/>
          <a:ext cx="6645134" cy="1031852"/>
        </a:xfrm>
        <a:prstGeom prst="roundRect">
          <a:avLst/>
        </a:prstGeom>
      </dgm:spPr>
      <dgm:t>
        <a:bodyPr/>
        <a:lstStyle/>
        <a:p>
          <a:r>
            <a:rPr lang="en-US" sz="1400" b="1" smtClean="0">
              <a:latin typeface="Calibri" panose="020F0502020204030204"/>
              <a:ea typeface="+mn-ea"/>
              <a:cs typeface="+mn-cs"/>
            </a:rPr>
            <a:t>If due to death, insanity, insolvency or other disqualification a casual vacancy of the auditor arises, the Board of Directors can fill the same under Section 224 (6).</a:t>
          </a:r>
        </a:p>
        <a:p>
          <a:r>
            <a:rPr lang="en-US" sz="1400" b="1" smtClean="0">
              <a:latin typeface="Calibri" panose="020F0502020204030204"/>
              <a:ea typeface="+mn-ea"/>
              <a:cs typeface="+mn-cs"/>
            </a:rPr>
            <a:t>The vacancy arising out of resignation of the auditor or his refusal to accept the appointment is not a casual vacancy. The Board has no power to fill such vacancy, </a:t>
          </a:r>
          <a:endParaRPr lang="en-IN" sz="1400" b="1">
            <a:latin typeface="Calibri" panose="020F0502020204030204"/>
            <a:ea typeface="+mn-ea"/>
            <a:cs typeface="+mn-cs"/>
          </a:endParaRPr>
        </a:p>
      </dgm:t>
    </dgm:pt>
    <dgm:pt modelId="{D901A68A-E0D2-4CB0-BCD6-3F7671CF4C5F}" type="parTrans" cxnId="{C66EA7B3-3093-4B2B-BFDE-E611D1D929DB}">
      <dgm:prSet/>
      <dgm:spPr/>
      <dgm:t>
        <a:bodyPr/>
        <a:lstStyle/>
        <a:p>
          <a:endParaRPr lang="en-IN"/>
        </a:p>
      </dgm:t>
    </dgm:pt>
    <dgm:pt modelId="{A44D484E-8C30-42D7-BC29-C883D3EF1B32}" type="sibTrans" cxnId="{C66EA7B3-3093-4B2B-BFDE-E611D1D929DB}">
      <dgm:prSet/>
      <dgm:spPr/>
      <dgm:t>
        <a:bodyPr/>
        <a:lstStyle/>
        <a:p>
          <a:endParaRPr lang="en-IN"/>
        </a:p>
      </dgm:t>
    </dgm:pt>
    <dgm:pt modelId="{59E702D5-B58C-4E84-8FA6-28F8F1A98D14}">
      <dgm:prSet custT="1"/>
      <dgm:spPr>
        <a:xfrm>
          <a:off x="3245" y="4748631"/>
          <a:ext cx="6645134" cy="433466"/>
        </a:xfrm>
        <a:prstGeom prst="roundRect">
          <a:avLst/>
        </a:prstGeom>
      </dgm:spPr>
      <dgm:t>
        <a:bodyPr/>
        <a:lstStyle/>
        <a:p>
          <a:r>
            <a:rPr lang="en-US" sz="1800" b="1" smtClean="0">
              <a:latin typeface="Calibri" panose="020F0502020204030204"/>
              <a:ea typeface="+mn-ea"/>
              <a:cs typeface="+mn-cs"/>
            </a:rPr>
            <a:t>Appointment by Central Government</a:t>
          </a:r>
          <a:endParaRPr lang="en-IN" sz="1800" b="1">
            <a:latin typeface="Calibri" panose="020F0502020204030204"/>
            <a:ea typeface="+mn-ea"/>
            <a:cs typeface="+mn-cs"/>
          </a:endParaRPr>
        </a:p>
      </dgm:t>
    </dgm:pt>
    <dgm:pt modelId="{109A0ADD-1302-43BD-B332-69F37792256E}" type="parTrans" cxnId="{E35E7EC8-A458-4DCB-BA38-9DAA90B34907}">
      <dgm:prSet/>
      <dgm:spPr/>
      <dgm:t>
        <a:bodyPr/>
        <a:lstStyle/>
        <a:p>
          <a:endParaRPr lang="en-IN"/>
        </a:p>
      </dgm:t>
    </dgm:pt>
    <dgm:pt modelId="{B912AAA5-7206-4794-B62A-0CA5271D0779}" type="sibTrans" cxnId="{E35E7EC8-A458-4DCB-BA38-9DAA90B34907}">
      <dgm:prSet/>
      <dgm:spPr/>
      <dgm:t>
        <a:bodyPr/>
        <a:lstStyle/>
        <a:p>
          <a:endParaRPr lang="en-IN"/>
        </a:p>
      </dgm:t>
    </dgm:pt>
    <dgm:pt modelId="{A53E7852-FAC1-42ED-A908-C9B71B806F64}">
      <dgm:prSet custT="1"/>
      <dgm:spPr>
        <a:xfrm>
          <a:off x="6490" y="5211738"/>
          <a:ext cx="6645134" cy="638152"/>
        </a:xfrm>
        <a:prstGeom prst="roundRect">
          <a:avLst/>
        </a:prstGeom>
      </dgm:spPr>
      <dgm:t>
        <a:bodyPr/>
        <a:lstStyle/>
        <a:p>
          <a:r>
            <a:rPr lang="en-US" sz="1400" b="1" smtClean="0">
              <a:latin typeface="Calibri" panose="020F0502020204030204"/>
              <a:ea typeface="+mn-ea"/>
              <a:cs typeface="+mn-cs"/>
            </a:rPr>
            <a:t>According to Section 224(3), where at an annual general meeting no auditors are appointed or re-appointed, the Central Government may appoint a person to fill the vacancy.</a:t>
          </a:r>
          <a:endParaRPr lang="en-IN" sz="1400" b="1">
            <a:latin typeface="Calibri" panose="020F0502020204030204"/>
            <a:ea typeface="+mn-ea"/>
            <a:cs typeface="+mn-cs"/>
          </a:endParaRPr>
        </a:p>
      </dgm:t>
    </dgm:pt>
    <dgm:pt modelId="{432A7B05-4399-4891-B598-F32BEF34AFD7}" type="parTrans" cxnId="{1D10A556-34AE-45C2-B48F-17C63C599E95}">
      <dgm:prSet/>
      <dgm:spPr/>
      <dgm:t>
        <a:bodyPr/>
        <a:lstStyle/>
        <a:p>
          <a:endParaRPr lang="en-IN"/>
        </a:p>
      </dgm:t>
    </dgm:pt>
    <dgm:pt modelId="{25DFB318-35DB-4FB0-B398-CE7C2227A987}" type="sibTrans" cxnId="{1D10A556-34AE-45C2-B48F-17C63C599E95}">
      <dgm:prSet/>
      <dgm:spPr/>
      <dgm:t>
        <a:bodyPr/>
        <a:lstStyle/>
        <a:p>
          <a:endParaRPr lang="en-IN"/>
        </a:p>
      </dgm:t>
    </dgm:pt>
    <dgm:pt modelId="{C8F7DB10-B751-47DD-B3DB-A92AEA048F60}">
      <dgm:prSet custT="1"/>
      <dgm:spPr>
        <a:xfrm>
          <a:off x="3245" y="5876849"/>
          <a:ext cx="6645134" cy="376527"/>
        </a:xfrm>
        <a:prstGeom prst="roundRect">
          <a:avLst/>
        </a:prstGeom>
      </dgm:spPr>
      <dgm:t>
        <a:bodyPr/>
        <a:lstStyle/>
        <a:p>
          <a:r>
            <a:rPr lang="en-US" sz="1600" b="1" smtClean="0">
              <a:latin typeface="Calibri" panose="020F0502020204030204"/>
              <a:ea typeface="+mn-ea"/>
              <a:cs typeface="+mn-cs"/>
            </a:rPr>
            <a:t>Appointment of Auditors of Government or certain other Companies</a:t>
          </a:r>
          <a:endParaRPr lang="en-IN" sz="1600" b="1">
            <a:latin typeface="Calibri" panose="020F0502020204030204"/>
            <a:ea typeface="+mn-ea"/>
            <a:cs typeface="+mn-cs"/>
          </a:endParaRPr>
        </a:p>
      </dgm:t>
    </dgm:pt>
    <dgm:pt modelId="{CD378AEE-D229-4934-954C-79F2662359DF}" type="parTrans" cxnId="{831FF7F9-4E6C-4846-AE2B-5FD2424614B0}">
      <dgm:prSet/>
      <dgm:spPr/>
      <dgm:t>
        <a:bodyPr/>
        <a:lstStyle/>
        <a:p>
          <a:endParaRPr lang="en-IN"/>
        </a:p>
      </dgm:t>
    </dgm:pt>
    <dgm:pt modelId="{14F09C59-7778-490F-AD23-7583D95D7D7D}" type="sibTrans" cxnId="{831FF7F9-4E6C-4846-AE2B-5FD2424614B0}">
      <dgm:prSet/>
      <dgm:spPr/>
      <dgm:t>
        <a:bodyPr/>
        <a:lstStyle/>
        <a:p>
          <a:endParaRPr lang="en-IN"/>
        </a:p>
      </dgm:t>
    </dgm:pt>
    <dgm:pt modelId="{9B4A7DA0-9D9D-4AD4-AC97-43D9E2A69356}">
      <dgm:prSet custT="1"/>
      <dgm:spPr>
        <a:xfrm>
          <a:off x="3245" y="6281677"/>
          <a:ext cx="6645134" cy="565994"/>
        </a:xfrm>
        <a:prstGeom prst="roundRect">
          <a:avLst/>
        </a:prstGeom>
      </dgm:spPr>
      <dgm:t>
        <a:bodyPr/>
        <a:lstStyle/>
        <a:p>
          <a:r>
            <a:rPr lang="en-US" sz="1400" b="1" smtClean="0">
              <a:latin typeface="Calibri" panose="020F0502020204030204"/>
              <a:ea typeface="+mn-ea"/>
              <a:cs typeface="+mn-cs"/>
            </a:rPr>
            <a:t>The provisions regarding appointment of Government Companies are different. Section 619 provides that the auditor of a Government Company shall be appointed or re-appointed by the Comptroller and Auditor General of India</a:t>
          </a:r>
          <a:endParaRPr lang="en-IN" sz="1400" b="1">
            <a:latin typeface="Calibri" panose="020F0502020204030204"/>
            <a:ea typeface="+mn-ea"/>
            <a:cs typeface="+mn-cs"/>
          </a:endParaRPr>
        </a:p>
      </dgm:t>
    </dgm:pt>
    <dgm:pt modelId="{0F43B4C3-EBD7-42B3-9DF6-94526EAED35A}" type="parTrans" cxnId="{EDAEEAE6-165D-4373-91FD-3F636C4D7DD3}">
      <dgm:prSet/>
      <dgm:spPr/>
      <dgm:t>
        <a:bodyPr/>
        <a:lstStyle/>
        <a:p>
          <a:endParaRPr lang="en-IN"/>
        </a:p>
      </dgm:t>
    </dgm:pt>
    <dgm:pt modelId="{4840E153-DEFE-46C2-9CC2-FE2F4D2DD3E0}" type="sibTrans" cxnId="{EDAEEAE6-165D-4373-91FD-3F636C4D7DD3}">
      <dgm:prSet/>
      <dgm:spPr/>
      <dgm:t>
        <a:bodyPr/>
        <a:lstStyle/>
        <a:p>
          <a:endParaRPr lang="en-IN"/>
        </a:p>
      </dgm:t>
    </dgm:pt>
    <dgm:pt modelId="{E711DDC9-801B-4058-84B2-470B7C3FDDCA}">
      <dgm:prSet custT="1"/>
      <dgm:spPr>
        <a:xfrm>
          <a:off x="3245" y="6875970"/>
          <a:ext cx="6645134" cy="398505"/>
        </a:xfrm>
        <a:prstGeom prst="roundRect">
          <a:avLst/>
        </a:prstGeom>
      </dgm:spPr>
      <dgm:t>
        <a:bodyPr/>
        <a:lstStyle/>
        <a:p>
          <a:r>
            <a:rPr lang="en-US" sz="1800" b="1" smtClean="0">
              <a:latin typeface="Calibri" panose="020F0502020204030204"/>
              <a:ea typeface="+mn-ea"/>
              <a:cs typeface="+mn-cs"/>
            </a:rPr>
            <a:t>Appointment by Special Resolution</a:t>
          </a:r>
          <a:endParaRPr lang="en-IN" sz="1800" b="1">
            <a:latin typeface="Calibri" panose="020F0502020204030204"/>
            <a:ea typeface="+mn-ea"/>
            <a:cs typeface="+mn-cs"/>
          </a:endParaRPr>
        </a:p>
      </dgm:t>
    </dgm:pt>
    <dgm:pt modelId="{CE01D24C-1900-49F1-A402-0C138192C67E}" type="parTrans" cxnId="{92299CE0-3290-4DB7-95C7-343782977935}">
      <dgm:prSet/>
      <dgm:spPr/>
      <dgm:t>
        <a:bodyPr/>
        <a:lstStyle/>
        <a:p>
          <a:endParaRPr lang="en-IN"/>
        </a:p>
      </dgm:t>
    </dgm:pt>
    <dgm:pt modelId="{AB7D3E90-D509-4329-BE55-7BB142583AF0}" type="sibTrans" cxnId="{92299CE0-3290-4DB7-95C7-343782977935}">
      <dgm:prSet/>
      <dgm:spPr/>
      <dgm:t>
        <a:bodyPr/>
        <a:lstStyle/>
        <a:p>
          <a:endParaRPr lang="en-IN"/>
        </a:p>
      </dgm:t>
    </dgm:pt>
    <dgm:pt modelId="{2DF1F015-FDA2-4E1C-A231-D089E61A266B}">
      <dgm:prSet custT="1"/>
      <dgm:spPr>
        <a:xfrm>
          <a:off x="3245" y="7302775"/>
          <a:ext cx="6645134" cy="699715"/>
        </a:xfrm>
        <a:prstGeom prst="roundRect">
          <a:avLst/>
        </a:prstGeom>
      </dgm:spPr>
      <dgm:t>
        <a:bodyPr/>
        <a:lstStyle/>
        <a:p>
          <a:r>
            <a:rPr lang="en-US" sz="1400" b="1" smtClean="0">
              <a:latin typeface="Calibri" panose="020F0502020204030204"/>
              <a:ea typeface="+mn-ea"/>
              <a:cs typeface="+mn-cs"/>
            </a:rPr>
            <a:t>The Companies Act, 1974, introduced Sec. 224-A which provides that in the case of company in which 25% or more of the subscribed share capital is held, whether singly or in any combination .</a:t>
          </a:r>
          <a:endParaRPr lang="en-IN" sz="1400" b="1" dirty="0">
            <a:latin typeface="Calibri" panose="020F0502020204030204"/>
            <a:ea typeface="+mn-ea"/>
            <a:cs typeface="+mn-cs"/>
          </a:endParaRPr>
        </a:p>
      </dgm:t>
    </dgm:pt>
    <dgm:pt modelId="{4414A203-90E1-4B8C-AB16-9F275B44EBE1}" type="parTrans" cxnId="{C77A5925-9E32-4562-A8A6-EDE08D477AF8}">
      <dgm:prSet/>
      <dgm:spPr/>
      <dgm:t>
        <a:bodyPr/>
        <a:lstStyle/>
        <a:p>
          <a:endParaRPr lang="en-IN"/>
        </a:p>
      </dgm:t>
    </dgm:pt>
    <dgm:pt modelId="{CCD99D81-C4B8-4F94-96AB-E240AA70A50A}" type="sibTrans" cxnId="{C77A5925-9E32-4562-A8A6-EDE08D477AF8}">
      <dgm:prSet/>
      <dgm:spPr/>
      <dgm:t>
        <a:bodyPr/>
        <a:lstStyle/>
        <a:p>
          <a:endParaRPr lang="en-IN"/>
        </a:p>
      </dgm:t>
    </dgm:pt>
    <dgm:pt modelId="{560B3C5F-1D0F-4920-9309-A93C9CE7BE5B}" type="pres">
      <dgm:prSet presAssocID="{4E2C6621-8A5C-4819-A74C-1444F6DF61B6}" presName="Name0" presStyleCnt="0">
        <dgm:presLayoutVars>
          <dgm:dir/>
          <dgm:animLvl val="lvl"/>
          <dgm:resizeHandles val="exact"/>
        </dgm:presLayoutVars>
      </dgm:prSet>
      <dgm:spPr/>
      <dgm:t>
        <a:bodyPr/>
        <a:lstStyle/>
        <a:p>
          <a:endParaRPr lang="en-IN"/>
        </a:p>
      </dgm:t>
    </dgm:pt>
    <dgm:pt modelId="{BEFA28ED-E937-402A-A31E-C7FBBA9F02F0}" type="pres">
      <dgm:prSet presAssocID="{78BB3BD8-B11F-4D8D-A45A-B293D16E67AC}" presName="linNode" presStyleCnt="0"/>
      <dgm:spPr/>
      <dgm:t>
        <a:bodyPr/>
        <a:lstStyle/>
        <a:p>
          <a:endParaRPr lang="en-IN"/>
        </a:p>
      </dgm:t>
    </dgm:pt>
    <dgm:pt modelId="{077E5BB6-EAD8-4930-AB28-65EAF8757820}" type="pres">
      <dgm:prSet presAssocID="{78BB3BD8-B11F-4D8D-A45A-B293D16E67AC}" presName="parentText" presStyleLbl="node1" presStyleIdx="0" presStyleCnt="12" custScaleX="277778" custScaleY="75232">
        <dgm:presLayoutVars>
          <dgm:chMax val="1"/>
          <dgm:bulletEnabled val="1"/>
        </dgm:presLayoutVars>
      </dgm:prSet>
      <dgm:spPr>
        <a:prstGeom prst="roundRect">
          <a:avLst/>
        </a:prstGeom>
      </dgm:spPr>
      <dgm:t>
        <a:bodyPr/>
        <a:lstStyle/>
        <a:p>
          <a:endParaRPr lang="en-IN"/>
        </a:p>
      </dgm:t>
    </dgm:pt>
    <dgm:pt modelId="{A3C000A3-D0E4-40F6-B799-E9FB16655A18}" type="pres">
      <dgm:prSet presAssocID="{A7DE384E-B00B-40DF-8536-C308AA61CAD8}" presName="sp" presStyleCnt="0"/>
      <dgm:spPr/>
      <dgm:t>
        <a:bodyPr/>
        <a:lstStyle/>
        <a:p>
          <a:endParaRPr lang="en-IN"/>
        </a:p>
      </dgm:t>
    </dgm:pt>
    <dgm:pt modelId="{5C30775C-D221-4E51-8BC9-124147751734}" type="pres">
      <dgm:prSet presAssocID="{B93625F0-18AC-4A70-A23D-365EC9DCE9B6}" presName="linNode" presStyleCnt="0"/>
      <dgm:spPr/>
      <dgm:t>
        <a:bodyPr/>
        <a:lstStyle/>
        <a:p>
          <a:endParaRPr lang="en-IN"/>
        </a:p>
      </dgm:t>
    </dgm:pt>
    <dgm:pt modelId="{20B50DA4-87E0-408B-B22B-AB12FE7385B5}" type="pres">
      <dgm:prSet presAssocID="{B93625F0-18AC-4A70-A23D-365EC9DCE9B6}" presName="parentText" presStyleLbl="node1" presStyleIdx="1" presStyleCnt="12" custScaleY="156107">
        <dgm:presLayoutVars>
          <dgm:chMax val="1"/>
          <dgm:bulletEnabled val="1"/>
        </dgm:presLayoutVars>
      </dgm:prSet>
      <dgm:spPr>
        <a:prstGeom prst="roundRect">
          <a:avLst/>
        </a:prstGeom>
      </dgm:spPr>
      <dgm:t>
        <a:bodyPr/>
        <a:lstStyle/>
        <a:p>
          <a:endParaRPr lang="en-IN"/>
        </a:p>
      </dgm:t>
    </dgm:pt>
    <dgm:pt modelId="{6C539137-FB2C-4683-A66B-643220AFAA20}" type="pres">
      <dgm:prSet presAssocID="{B93625F0-18AC-4A70-A23D-365EC9DCE9B6}" presName="descendantText" presStyleLbl="alignAccFollowNode1" presStyleIdx="0" presStyleCnt="3" custScaleY="156107">
        <dgm:presLayoutVars>
          <dgm:bulletEnabled val="1"/>
        </dgm:presLayoutVars>
      </dgm:prSet>
      <dgm:spPr>
        <a:prstGeom prst="round2SameRect">
          <a:avLst/>
        </a:prstGeom>
      </dgm:spPr>
      <dgm:t>
        <a:bodyPr/>
        <a:lstStyle/>
        <a:p>
          <a:endParaRPr lang="en-IN"/>
        </a:p>
      </dgm:t>
    </dgm:pt>
    <dgm:pt modelId="{E348B3A0-74A9-4049-864F-C18DF5BF4D4C}" type="pres">
      <dgm:prSet presAssocID="{04E2B65F-13A1-4A45-A7DF-385E1A171087}" presName="sp" presStyleCnt="0"/>
      <dgm:spPr/>
      <dgm:t>
        <a:bodyPr/>
        <a:lstStyle/>
        <a:p>
          <a:endParaRPr lang="en-IN"/>
        </a:p>
      </dgm:t>
    </dgm:pt>
    <dgm:pt modelId="{2C182C74-8313-4F51-A54F-430A8F732A1B}" type="pres">
      <dgm:prSet presAssocID="{13AB1501-F7CE-48F3-B2DC-977426B75946}" presName="linNode" presStyleCnt="0"/>
      <dgm:spPr/>
      <dgm:t>
        <a:bodyPr/>
        <a:lstStyle/>
        <a:p>
          <a:endParaRPr lang="en-IN"/>
        </a:p>
      </dgm:t>
    </dgm:pt>
    <dgm:pt modelId="{29BDF787-689D-4A39-95CF-295E3DCB2450}" type="pres">
      <dgm:prSet presAssocID="{13AB1501-F7CE-48F3-B2DC-977426B75946}" presName="parentText" presStyleLbl="node1" presStyleIdx="2" presStyleCnt="12" custScaleY="156107">
        <dgm:presLayoutVars>
          <dgm:chMax val="1"/>
          <dgm:bulletEnabled val="1"/>
        </dgm:presLayoutVars>
      </dgm:prSet>
      <dgm:spPr>
        <a:prstGeom prst="roundRect">
          <a:avLst/>
        </a:prstGeom>
      </dgm:spPr>
      <dgm:t>
        <a:bodyPr/>
        <a:lstStyle/>
        <a:p>
          <a:endParaRPr lang="en-IN"/>
        </a:p>
      </dgm:t>
    </dgm:pt>
    <dgm:pt modelId="{A79D113C-4BD4-47C4-BD91-A4FEAA5F765A}" type="pres">
      <dgm:prSet presAssocID="{13AB1501-F7CE-48F3-B2DC-977426B75946}" presName="descendantText" presStyleLbl="alignAccFollowNode1" presStyleIdx="1" presStyleCnt="3" custScaleY="156107">
        <dgm:presLayoutVars>
          <dgm:bulletEnabled val="1"/>
        </dgm:presLayoutVars>
      </dgm:prSet>
      <dgm:spPr>
        <a:prstGeom prst="round2SameRect">
          <a:avLst/>
        </a:prstGeom>
      </dgm:spPr>
      <dgm:t>
        <a:bodyPr/>
        <a:lstStyle/>
        <a:p>
          <a:endParaRPr lang="en-IN"/>
        </a:p>
      </dgm:t>
    </dgm:pt>
    <dgm:pt modelId="{91F3088A-E45D-4D17-87BD-F33F028C97CE}" type="pres">
      <dgm:prSet presAssocID="{9BEE5B2E-EE71-4792-8DC0-D77D86A6FE6E}" presName="sp" presStyleCnt="0"/>
      <dgm:spPr/>
      <dgm:t>
        <a:bodyPr/>
        <a:lstStyle/>
        <a:p>
          <a:endParaRPr lang="en-IN"/>
        </a:p>
      </dgm:t>
    </dgm:pt>
    <dgm:pt modelId="{8FE4D215-6BA0-48CA-A9D2-FE4807853D1E}" type="pres">
      <dgm:prSet presAssocID="{2A0C1B6B-49B2-4F27-9998-F856CCED28FE}" presName="linNode" presStyleCnt="0"/>
      <dgm:spPr/>
      <dgm:t>
        <a:bodyPr/>
        <a:lstStyle/>
        <a:p>
          <a:endParaRPr lang="en-IN"/>
        </a:p>
      </dgm:t>
    </dgm:pt>
    <dgm:pt modelId="{74BAC87E-067A-43F6-AE6E-A63758AB6C69}" type="pres">
      <dgm:prSet presAssocID="{2A0C1B6B-49B2-4F27-9998-F856CCED28FE}" presName="parentText" presStyleLbl="node1" presStyleIdx="3" presStyleCnt="12" custScaleY="156107">
        <dgm:presLayoutVars>
          <dgm:chMax val="1"/>
          <dgm:bulletEnabled val="1"/>
        </dgm:presLayoutVars>
      </dgm:prSet>
      <dgm:spPr>
        <a:prstGeom prst="roundRect">
          <a:avLst/>
        </a:prstGeom>
      </dgm:spPr>
      <dgm:t>
        <a:bodyPr/>
        <a:lstStyle/>
        <a:p>
          <a:endParaRPr lang="en-IN"/>
        </a:p>
      </dgm:t>
    </dgm:pt>
    <dgm:pt modelId="{E5FD0EB9-1821-4467-BB16-2104335EE164}" type="pres">
      <dgm:prSet presAssocID="{2A0C1B6B-49B2-4F27-9998-F856CCED28FE}" presName="descendantText" presStyleLbl="alignAccFollowNode1" presStyleIdx="2" presStyleCnt="3" custScaleY="156107">
        <dgm:presLayoutVars>
          <dgm:bulletEnabled val="1"/>
        </dgm:presLayoutVars>
      </dgm:prSet>
      <dgm:spPr>
        <a:prstGeom prst="round2SameRect">
          <a:avLst/>
        </a:prstGeom>
      </dgm:spPr>
      <dgm:t>
        <a:bodyPr/>
        <a:lstStyle/>
        <a:p>
          <a:endParaRPr lang="en-IN"/>
        </a:p>
      </dgm:t>
    </dgm:pt>
    <dgm:pt modelId="{F949DC92-7A97-48FA-AB3C-0DE390034BA7}" type="pres">
      <dgm:prSet presAssocID="{F119B331-7066-46DD-8FAA-8F82A89B4BA8}" presName="sp" presStyleCnt="0"/>
      <dgm:spPr/>
      <dgm:t>
        <a:bodyPr/>
        <a:lstStyle/>
        <a:p>
          <a:endParaRPr lang="en-IN"/>
        </a:p>
      </dgm:t>
    </dgm:pt>
    <dgm:pt modelId="{0CC700DE-36BE-4D70-8C92-37B7B5B2979B}" type="pres">
      <dgm:prSet presAssocID="{0398CD09-E2C6-471D-99B0-30B96DC8EA75}" presName="linNode" presStyleCnt="0"/>
      <dgm:spPr/>
      <dgm:t>
        <a:bodyPr/>
        <a:lstStyle/>
        <a:p>
          <a:endParaRPr lang="en-IN"/>
        </a:p>
      </dgm:t>
    </dgm:pt>
    <dgm:pt modelId="{846B6E1E-6A1B-47ED-9314-DE73C9E1850E}" type="pres">
      <dgm:prSet presAssocID="{0398CD09-E2C6-471D-99B0-30B96DC8EA75}" presName="parentText" presStyleLbl="node1" presStyleIdx="4" presStyleCnt="12" custScaleX="277778" custScaleY="82158">
        <dgm:presLayoutVars>
          <dgm:chMax val="1"/>
          <dgm:bulletEnabled val="1"/>
        </dgm:presLayoutVars>
      </dgm:prSet>
      <dgm:spPr>
        <a:prstGeom prst="roundRect">
          <a:avLst/>
        </a:prstGeom>
      </dgm:spPr>
      <dgm:t>
        <a:bodyPr/>
        <a:lstStyle/>
        <a:p>
          <a:endParaRPr lang="en-IN"/>
        </a:p>
      </dgm:t>
    </dgm:pt>
    <dgm:pt modelId="{F73D276A-D4F7-44EE-A20F-7DA2C61729C3}" type="pres">
      <dgm:prSet presAssocID="{474A9DBF-A134-4435-8F41-EB2729792E9F}" presName="sp" presStyleCnt="0"/>
      <dgm:spPr/>
      <dgm:t>
        <a:bodyPr/>
        <a:lstStyle/>
        <a:p>
          <a:endParaRPr lang="en-IN"/>
        </a:p>
      </dgm:t>
    </dgm:pt>
    <dgm:pt modelId="{0ED64864-3ADF-4B8A-B41C-8301A81021DA}" type="pres">
      <dgm:prSet presAssocID="{07E5136D-AF78-4C20-B88C-4C562E9A8102}" presName="linNode" presStyleCnt="0"/>
      <dgm:spPr/>
      <dgm:t>
        <a:bodyPr/>
        <a:lstStyle/>
        <a:p>
          <a:endParaRPr lang="en-IN"/>
        </a:p>
      </dgm:t>
    </dgm:pt>
    <dgm:pt modelId="{D6C52DF9-A4F8-4156-A2D3-A879E25BB3C2}" type="pres">
      <dgm:prSet presAssocID="{07E5136D-AF78-4C20-B88C-4C562E9A8102}" presName="parentText" presStyleLbl="node1" presStyleIdx="5" presStyleCnt="12" custScaleX="277778" custScaleY="182308" custLinFactNeighborX="473" custLinFactNeighborY="1835">
        <dgm:presLayoutVars>
          <dgm:chMax val="1"/>
          <dgm:bulletEnabled val="1"/>
        </dgm:presLayoutVars>
      </dgm:prSet>
      <dgm:spPr>
        <a:prstGeom prst="roundRect">
          <a:avLst/>
        </a:prstGeom>
      </dgm:spPr>
      <dgm:t>
        <a:bodyPr/>
        <a:lstStyle/>
        <a:p>
          <a:endParaRPr lang="en-IN"/>
        </a:p>
      </dgm:t>
    </dgm:pt>
    <dgm:pt modelId="{18C54101-489E-43EC-83F8-3FE1DB42E401}" type="pres">
      <dgm:prSet presAssocID="{A44D484E-8C30-42D7-BC29-C883D3EF1B32}" presName="sp" presStyleCnt="0"/>
      <dgm:spPr/>
      <dgm:t>
        <a:bodyPr/>
        <a:lstStyle/>
        <a:p>
          <a:endParaRPr lang="en-IN"/>
        </a:p>
      </dgm:t>
    </dgm:pt>
    <dgm:pt modelId="{C50A2AF7-DA4D-4BC3-A6F3-87987519BDB1}" type="pres">
      <dgm:prSet presAssocID="{59E702D5-B58C-4E84-8FA6-28F8F1A98D14}" presName="linNode" presStyleCnt="0"/>
      <dgm:spPr/>
      <dgm:t>
        <a:bodyPr/>
        <a:lstStyle/>
        <a:p>
          <a:endParaRPr lang="en-IN"/>
        </a:p>
      </dgm:t>
    </dgm:pt>
    <dgm:pt modelId="{63E03416-EA71-42E6-99D2-370948DEBC96}" type="pres">
      <dgm:prSet presAssocID="{59E702D5-B58C-4E84-8FA6-28F8F1A98D14}" presName="parentText" presStyleLbl="node1" presStyleIdx="6" presStyleCnt="12" custScaleX="277778" custScaleY="76585">
        <dgm:presLayoutVars>
          <dgm:chMax val="1"/>
          <dgm:bulletEnabled val="1"/>
        </dgm:presLayoutVars>
      </dgm:prSet>
      <dgm:spPr>
        <a:prstGeom prst="roundRect">
          <a:avLst/>
        </a:prstGeom>
      </dgm:spPr>
      <dgm:t>
        <a:bodyPr/>
        <a:lstStyle/>
        <a:p>
          <a:endParaRPr lang="en-IN"/>
        </a:p>
      </dgm:t>
    </dgm:pt>
    <dgm:pt modelId="{05FBB4D5-E836-4319-8C3D-7BC614A5F1A9}" type="pres">
      <dgm:prSet presAssocID="{B912AAA5-7206-4794-B62A-0CA5271D0779}" presName="sp" presStyleCnt="0"/>
      <dgm:spPr/>
      <dgm:t>
        <a:bodyPr/>
        <a:lstStyle/>
        <a:p>
          <a:endParaRPr lang="en-IN"/>
        </a:p>
      </dgm:t>
    </dgm:pt>
    <dgm:pt modelId="{B1EA6ABB-3ABE-4A5D-AAA4-AC95DC250333}" type="pres">
      <dgm:prSet presAssocID="{A53E7852-FAC1-42ED-A908-C9B71B806F64}" presName="linNode" presStyleCnt="0"/>
      <dgm:spPr/>
      <dgm:t>
        <a:bodyPr/>
        <a:lstStyle/>
        <a:p>
          <a:endParaRPr lang="en-IN"/>
        </a:p>
      </dgm:t>
    </dgm:pt>
    <dgm:pt modelId="{F42A8F85-44B1-4E9E-A39E-B3E4F2152461}" type="pres">
      <dgm:prSet presAssocID="{A53E7852-FAC1-42ED-A908-C9B71B806F64}" presName="parentText" presStyleLbl="node1" presStyleIdx="7" presStyleCnt="12" custScaleX="277778" custScaleY="112749" custLinFactNeighborX="5602" custLinFactNeighborY="237">
        <dgm:presLayoutVars>
          <dgm:chMax val="1"/>
          <dgm:bulletEnabled val="1"/>
        </dgm:presLayoutVars>
      </dgm:prSet>
      <dgm:spPr>
        <a:prstGeom prst="roundRect">
          <a:avLst/>
        </a:prstGeom>
      </dgm:spPr>
      <dgm:t>
        <a:bodyPr/>
        <a:lstStyle/>
        <a:p>
          <a:endParaRPr lang="en-IN"/>
        </a:p>
      </dgm:t>
    </dgm:pt>
    <dgm:pt modelId="{7C371575-CA0B-4723-BF1A-42FE3F951012}" type="pres">
      <dgm:prSet presAssocID="{25DFB318-35DB-4FB0-B398-CE7C2227A987}" presName="sp" presStyleCnt="0"/>
      <dgm:spPr/>
      <dgm:t>
        <a:bodyPr/>
        <a:lstStyle/>
        <a:p>
          <a:endParaRPr lang="en-IN"/>
        </a:p>
      </dgm:t>
    </dgm:pt>
    <dgm:pt modelId="{846E314A-5E99-4CAE-81AB-9B2DA472636B}" type="pres">
      <dgm:prSet presAssocID="{C8F7DB10-B751-47DD-B3DB-A92AEA048F60}" presName="linNode" presStyleCnt="0"/>
      <dgm:spPr/>
      <dgm:t>
        <a:bodyPr/>
        <a:lstStyle/>
        <a:p>
          <a:endParaRPr lang="en-IN"/>
        </a:p>
      </dgm:t>
    </dgm:pt>
    <dgm:pt modelId="{5D27511F-6386-4101-AD52-5DCE561DAB36}" type="pres">
      <dgm:prSet presAssocID="{C8F7DB10-B751-47DD-B3DB-A92AEA048F60}" presName="parentText" presStyleLbl="node1" presStyleIdx="8" presStyleCnt="12" custScaleX="277778" custScaleY="66525">
        <dgm:presLayoutVars>
          <dgm:chMax val="1"/>
          <dgm:bulletEnabled val="1"/>
        </dgm:presLayoutVars>
      </dgm:prSet>
      <dgm:spPr>
        <a:prstGeom prst="roundRect">
          <a:avLst/>
        </a:prstGeom>
      </dgm:spPr>
      <dgm:t>
        <a:bodyPr/>
        <a:lstStyle/>
        <a:p>
          <a:endParaRPr lang="en-IN"/>
        </a:p>
      </dgm:t>
    </dgm:pt>
    <dgm:pt modelId="{4780B4BE-5EC0-4AD1-B0C9-19FF466F8140}" type="pres">
      <dgm:prSet presAssocID="{14F09C59-7778-490F-AD23-7583D95D7D7D}" presName="sp" presStyleCnt="0"/>
      <dgm:spPr/>
      <dgm:t>
        <a:bodyPr/>
        <a:lstStyle/>
        <a:p>
          <a:endParaRPr lang="en-IN"/>
        </a:p>
      </dgm:t>
    </dgm:pt>
    <dgm:pt modelId="{BD061B5F-735A-4397-982F-E10E6DC7E381}" type="pres">
      <dgm:prSet presAssocID="{9B4A7DA0-9D9D-4AD4-AC97-43D9E2A69356}" presName="linNode" presStyleCnt="0"/>
      <dgm:spPr/>
      <dgm:t>
        <a:bodyPr/>
        <a:lstStyle/>
        <a:p>
          <a:endParaRPr lang="en-IN"/>
        </a:p>
      </dgm:t>
    </dgm:pt>
    <dgm:pt modelId="{5E785830-E7BA-4E81-998D-166FB5EAD32A}" type="pres">
      <dgm:prSet presAssocID="{9B4A7DA0-9D9D-4AD4-AC97-43D9E2A69356}" presName="parentText" presStyleLbl="node1" presStyleIdx="9" presStyleCnt="12" custScaleX="277778">
        <dgm:presLayoutVars>
          <dgm:chMax val="1"/>
          <dgm:bulletEnabled val="1"/>
        </dgm:presLayoutVars>
      </dgm:prSet>
      <dgm:spPr>
        <a:prstGeom prst="roundRect">
          <a:avLst/>
        </a:prstGeom>
      </dgm:spPr>
      <dgm:t>
        <a:bodyPr/>
        <a:lstStyle/>
        <a:p>
          <a:endParaRPr lang="en-IN"/>
        </a:p>
      </dgm:t>
    </dgm:pt>
    <dgm:pt modelId="{8B2B68F8-46FC-4F6D-BCA6-F1574A63011B}" type="pres">
      <dgm:prSet presAssocID="{4840E153-DEFE-46C2-9CC2-FE2F4D2DD3E0}" presName="sp" presStyleCnt="0"/>
      <dgm:spPr/>
      <dgm:t>
        <a:bodyPr/>
        <a:lstStyle/>
        <a:p>
          <a:endParaRPr lang="en-IN"/>
        </a:p>
      </dgm:t>
    </dgm:pt>
    <dgm:pt modelId="{1C0DBFAD-342D-415E-9F45-E48367F17C47}" type="pres">
      <dgm:prSet presAssocID="{E711DDC9-801B-4058-84B2-470B7C3FDDCA}" presName="linNode" presStyleCnt="0"/>
      <dgm:spPr/>
      <dgm:t>
        <a:bodyPr/>
        <a:lstStyle/>
        <a:p>
          <a:endParaRPr lang="en-IN"/>
        </a:p>
      </dgm:t>
    </dgm:pt>
    <dgm:pt modelId="{C16CD016-6131-4834-8714-29BE73650573}" type="pres">
      <dgm:prSet presAssocID="{E711DDC9-801B-4058-84B2-470B7C3FDDCA}" presName="parentText" presStyleLbl="node1" presStyleIdx="10" presStyleCnt="12" custScaleX="277778" custScaleY="70408">
        <dgm:presLayoutVars>
          <dgm:chMax val="1"/>
          <dgm:bulletEnabled val="1"/>
        </dgm:presLayoutVars>
      </dgm:prSet>
      <dgm:spPr>
        <a:prstGeom prst="roundRect">
          <a:avLst/>
        </a:prstGeom>
      </dgm:spPr>
      <dgm:t>
        <a:bodyPr/>
        <a:lstStyle/>
        <a:p>
          <a:endParaRPr lang="en-IN"/>
        </a:p>
      </dgm:t>
    </dgm:pt>
    <dgm:pt modelId="{3B5E562E-9AE0-45E9-B3C2-983E4F27F01D}" type="pres">
      <dgm:prSet presAssocID="{AB7D3E90-D509-4329-BE55-7BB142583AF0}" presName="sp" presStyleCnt="0"/>
      <dgm:spPr/>
      <dgm:t>
        <a:bodyPr/>
        <a:lstStyle/>
        <a:p>
          <a:endParaRPr lang="en-IN"/>
        </a:p>
      </dgm:t>
    </dgm:pt>
    <dgm:pt modelId="{E1800FA0-892F-49C9-881B-F2135288DD93}" type="pres">
      <dgm:prSet presAssocID="{2DF1F015-FDA2-4E1C-A231-D089E61A266B}" presName="linNode" presStyleCnt="0"/>
      <dgm:spPr/>
      <dgm:t>
        <a:bodyPr/>
        <a:lstStyle/>
        <a:p>
          <a:endParaRPr lang="en-IN"/>
        </a:p>
      </dgm:t>
    </dgm:pt>
    <dgm:pt modelId="{92FB47DC-7A3C-4DB5-A89C-1B73CB1F0965}" type="pres">
      <dgm:prSet presAssocID="{2DF1F015-FDA2-4E1C-A231-D089E61A266B}" presName="parentText" presStyleLbl="node1" presStyleIdx="11" presStyleCnt="12" custScaleX="277778" custScaleY="123626">
        <dgm:presLayoutVars>
          <dgm:chMax val="1"/>
          <dgm:bulletEnabled val="1"/>
        </dgm:presLayoutVars>
      </dgm:prSet>
      <dgm:spPr>
        <a:prstGeom prst="roundRect">
          <a:avLst/>
        </a:prstGeom>
      </dgm:spPr>
      <dgm:t>
        <a:bodyPr/>
        <a:lstStyle/>
        <a:p>
          <a:endParaRPr lang="en-IN"/>
        </a:p>
      </dgm:t>
    </dgm:pt>
  </dgm:ptLst>
  <dgm:cxnLst>
    <dgm:cxn modelId="{C66EA7B3-3093-4B2B-BFDE-E611D1D929DB}" srcId="{4E2C6621-8A5C-4819-A74C-1444F6DF61B6}" destId="{07E5136D-AF78-4C20-B88C-4C562E9A8102}" srcOrd="5" destOrd="0" parTransId="{D901A68A-E0D2-4CB0-BCD6-3F7671CF4C5F}" sibTransId="{A44D484E-8C30-42D7-BC29-C883D3EF1B32}"/>
    <dgm:cxn modelId="{831FF7F9-4E6C-4846-AE2B-5FD2424614B0}" srcId="{4E2C6621-8A5C-4819-A74C-1444F6DF61B6}" destId="{C8F7DB10-B751-47DD-B3DB-A92AEA048F60}" srcOrd="8" destOrd="0" parTransId="{CD378AEE-D229-4934-954C-79F2662359DF}" sibTransId="{14F09C59-7778-490F-AD23-7583D95D7D7D}"/>
    <dgm:cxn modelId="{1AB57572-C955-4198-AD0B-ECFA70B8E12C}" type="presOf" srcId="{74BE7CFD-CC6F-42CD-86D5-43DB033166A8}" destId="{E5FD0EB9-1821-4467-BB16-2104335EE164}" srcOrd="0" destOrd="0" presId="urn:microsoft.com/office/officeart/2005/8/layout/vList5"/>
    <dgm:cxn modelId="{A1272E6A-E75B-48B6-85B2-9CCAC48C58F7}" srcId="{4E2C6621-8A5C-4819-A74C-1444F6DF61B6}" destId="{2A0C1B6B-49B2-4F27-9998-F856CCED28FE}" srcOrd="3" destOrd="0" parTransId="{8E294E9F-9689-4193-9C5B-840766B7FF50}" sibTransId="{F119B331-7066-46DD-8FAA-8F82A89B4BA8}"/>
    <dgm:cxn modelId="{9F54DB3C-1812-46F8-8440-187D77363D3F}" type="presOf" srcId="{E711DDC9-801B-4058-84B2-470B7C3FDDCA}" destId="{C16CD016-6131-4834-8714-29BE73650573}" srcOrd="0" destOrd="0" presId="urn:microsoft.com/office/officeart/2005/8/layout/vList5"/>
    <dgm:cxn modelId="{C77A5925-9E32-4562-A8A6-EDE08D477AF8}" srcId="{4E2C6621-8A5C-4819-A74C-1444F6DF61B6}" destId="{2DF1F015-FDA2-4E1C-A231-D089E61A266B}" srcOrd="11" destOrd="0" parTransId="{4414A203-90E1-4B8C-AB16-9F275B44EBE1}" sibTransId="{CCD99D81-C4B8-4F94-96AB-E240AA70A50A}"/>
    <dgm:cxn modelId="{83EBA5DD-9EAC-42DD-9586-47EB37A48BA3}" type="presOf" srcId="{A53E7852-FAC1-42ED-A908-C9B71B806F64}" destId="{F42A8F85-44B1-4E9E-A39E-B3E4F2152461}" srcOrd="0" destOrd="0" presId="urn:microsoft.com/office/officeart/2005/8/layout/vList5"/>
    <dgm:cxn modelId="{12F18417-9210-4F0A-9884-FFFD2504D441}" type="presOf" srcId="{B93625F0-18AC-4A70-A23D-365EC9DCE9B6}" destId="{20B50DA4-87E0-408B-B22B-AB12FE7385B5}" srcOrd="0" destOrd="0" presId="urn:microsoft.com/office/officeart/2005/8/layout/vList5"/>
    <dgm:cxn modelId="{3697DBA0-0F9D-4C6B-BFF6-6FDFAF7E7E5F}" type="presOf" srcId="{78BB3BD8-B11F-4D8D-A45A-B293D16E67AC}" destId="{077E5BB6-EAD8-4930-AB28-65EAF8757820}" srcOrd="0" destOrd="0" presId="urn:microsoft.com/office/officeart/2005/8/layout/vList5"/>
    <dgm:cxn modelId="{E35E7EC8-A458-4DCB-BA38-9DAA90B34907}" srcId="{4E2C6621-8A5C-4819-A74C-1444F6DF61B6}" destId="{59E702D5-B58C-4E84-8FA6-28F8F1A98D14}" srcOrd="6" destOrd="0" parTransId="{109A0ADD-1302-43BD-B332-69F37792256E}" sibTransId="{B912AAA5-7206-4794-B62A-0CA5271D0779}"/>
    <dgm:cxn modelId="{78940D9E-F503-4A09-88DD-FA960CEBCE87}" type="presOf" srcId="{2A0C1B6B-49B2-4F27-9998-F856CCED28FE}" destId="{74BAC87E-067A-43F6-AE6E-A63758AB6C69}" srcOrd="0" destOrd="0" presId="urn:microsoft.com/office/officeart/2005/8/layout/vList5"/>
    <dgm:cxn modelId="{3B8B0026-1285-4498-A07C-28FE268D6759}" type="presOf" srcId="{4E2C6621-8A5C-4819-A74C-1444F6DF61B6}" destId="{560B3C5F-1D0F-4920-9309-A93C9CE7BE5B}" srcOrd="0" destOrd="0" presId="urn:microsoft.com/office/officeart/2005/8/layout/vList5"/>
    <dgm:cxn modelId="{7911C092-94DA-4477-881A-6C2E00B9CD36}" srcId="{13AB1501-F7CE-48F3-B2DC-977426B75946}" destId="{8AF21A5B-95C6-41BC-AC10-06C8B27671DC}" srcOrd="0" destOrd="0" parTransId="{61EA16FD-24A7-42C8-BA24-6875EDFD4F12}" sibTransId="{CF58EAF4-FB57-4B30-BC0F-2158DC31E811}"/>
    <dgm:cxn modelId="{5787B24F-2BFA-43AD-AAC8-1B17FC3446EC}" srcId="{4E2C6621-8A5C-4819-A74C-1444F6DF61B6}" destId="{13AB1501-F7CE-48F3-B2DC-977426B75946}" srcOrd="2" destOrd="0" parTransId="{04EBBD56-A73D-453C-902C-4C975A1DC241}" sibTransId="{9BEE5B2E-EE71-4792-8DC0-D77D86A6FE6E}"/>
    <dgm:cxn modelId="{1B351003-6473-4B66-9CCF-276C05FA88B9}" type="presOf" srcId="{9CF25EFA-09F9-4637-AE3E-48F73B172193}" destId="{6C539137-FB2C-4683-A66B-643220AFAA20}" srcOrd="0" destOrd="0" presId="urn:microsoft.com/office/officeart/2005/8/layout/vList5"/>
    <dgm:cxn modelId="{EDAEEAE6-165D-4373-91FD-3F636C4D7DD3}" srcId="{4E2C6621-8A5C-4819-A74C-1444F6DF61B6}" destId="{9B4A7DA0-9D9D-4AD4-AC97-43D9E2A69356}" srcOrd="9" destOrd="0" parTransId="{0F43B4C3-EBD7-42B3-9DF6-94526EAED35A}" sibTransId="{4840E153-DEFE-46C2-9CC2-FE2F4D2DD3E0}"/>
    <dgm:cxn modelId="{67DBE67D-FD90-4EC5-B518-87DC66F35952}" srcId="{B93625F0-18AC-4A70-A23D-365EC9DCE9B6}" destId="{9CF25EFA-09F9-4637-AE3E-48F73B172193}" srcOrd="0" destOrd="0" parTransId="{872CAA31-AB0A-4E56-8ADF-44421B4D2014}" sibTransId="{2BA92E7F-099F-43D2-AB91-670BBA1046ED}"/>
    <dgm:cxn modelId="{7A314262-5BDD-4D0C-A67B-FB5A4BD38C1F}" type="presOf" srcId="{0398CD09-E2C6-471D-99B0-30B96DC8EA75}" destId="{846B6E1E-6A1B-47ED-9314-DE73C9E1850E}" srcOrd="0" destOrd="0" presId="urn:microsoft.com/office/officeart/2005/8/layout/vList5"/>
    <dgm:cxn modelId="{171730E1-D8BF-4949-9784-3049EF0C3FD9}" srcId="{4E2C6621-8A5C-4819-A74C-1444F6DF61B6}" destId="{0398CD09-E2C6-471D-99B0-30B96DC8EA75}" srcOrd="4" destOrd="0" parTransId="{3E2C360D-C7EA-4B29-B9F8-5045506DDD42}" sibTransId="{474A9DBF-A134-4435-8F41-EB2729792E9F}"/>
    <dgm:cxn modelId="{F2940B25-DCAC-4549-965E-207E92A120D7}" srcId="{2A0C1B6B-49B2-4F27-9998-F856CCED28FE}" destId="{74BE7CFD-CC6F-42CD-86D5-43DB033166A8}" srcOrd="0" destOrd="0" parTransId="{6CB0A966-03F9-4822-9CC4-26FA67023EB3}" sibTransId="{EB10AA38-DAF1-4B61-BEA4-E379222A06FD}"/>
    <dgm:cxn modelId="{8C73A10D-C7E9-4965-9FAF-E94C488548B3}" type="presOf" srcId="{13AB1501-F7CE-48F3-B2DC-977426B75946}" destId="{29BDF787-689D-4A39-95CF-295E3DCB2450}" srcOrd="0" destOrd="0" presId="urn:microsoft.com/office/officeart/2005/8/layout/vList5"/>
    <dgm:cxn modelId="{CFB9A6EC-BAD7-421B-A1B1-53CB7F551154}" type="presOf" srcId="{2DF1F015-FDA2-4E1C-A231-D089E61A266B}" destId="{92FB47DC-7A3C-4DB5-A89C-1B73CB1F0965}" srcOrd="0" destOrd="0" presId="urn:microsoft.com/office/officeart/2005/8/layout/vList5"/>
    <dgm:cxn modelId="{C4BAE65A-3809-4ED1-B758-16D4C9817F88}" type="presOf" srcId="{8AF21A5B-95C6-41BC-AC10-06C8B27671DC}" destId="{A79D113C-4BD4-47C4-BD91-A4FEAA5F765A}" srcOrd="0" destOrd="0" presId="urn:microsoft.com/office/officeart/2005/8/layout/vList5"/>
    <dgm:cxn modelId="{AEDC741B-7FA6-4E2F-AB18-F6AE2FCB5437}" srcId="{4E2C6621-8A5C-4819-A74C-1444F6DF61B6}" destId="{78BB3BD8-B11F-4D8D-A45A-B293D16E67AC}" srcOrd="0" destOrd="0" parTransId="{820BBBEA-0E21-4042-AA2A-ADB784209463}" sibTransId="{A7DE384E-B00B-40DF-8536-C308AA61CAD8}"/>
    <dgm:cxn modelId="{1D10A556-34AE-45C2-B48F-17C63C599E95}" srcId="{4E2C6621-8A5C-4819-A74C-1444F6DF61B6}" destId="{A53E7852-FAC1-42ED-A908-C9B71B806F64}" srcOrd="7" destOrd="0" parTransId="{432A7B05-4399-4891-B598-F32BEF34AFD7}" sibTransId="{25DFB318-35DB-4FB0-B398-CE7C2227A987}"/>
    <dgm:cxn modelId="{1D86331C-4F29-4B06-A60F-4B2AB011EF4A}" type="presOf" srcId="{C8F7DB10-B751-47DD-B3DB-A92AEA048F60}" destId="{5D27511F-6386-4101-AD52-5DCE561DAB36}" srcOrd="0" destOrd="0" presId="urn:microsoft.com/office/officeart/2005/8/layout/vList5"/>
    <dgm:cxn modelId="{780099B6-B804-40C0-8718-A3B16E33ADF4}" srcId="{4E2C6621-8A5C-4819-A74C-1444F6DF61B6}" destId="{B93625F0-18AC-4A70-A23D-365EC9DCE9B6}" srcOrd="1" destOrd="0" parTransId="{6E8AD546-FB38-4DE5-8B5F-DC50EFFF7D2D}" sibTransId="{04E2B65F-13A1-4A45-A7DF-385E1A171087}"/>
    <dgm:cxn modelId="{92299CE0-3290-4DB7-95C7-343782977935}" srcId="{4E2C6621-8A5C-4819-A74C-1444F6DF61B6}" destId="{E711DDC9-801B-4058-84B2-470B7C3FDDCA}" srcOrd="10" destOrd="0" parTransId="{CE01D24C-1900-49F1-A402-0C138192C67E}" sibTransId="{AB7D3E90-D509-4329-BE55-7BB142583AF0}"/>
    <dgm:cxn modelId="{4DD36CB9-727F-48AE-BE56-33D90043744C}" type="presOf" srcId="{9B4A7DA0-9D9D-4AD4-AC97-43D9E2A69356}" destId="{5E785830-E7BA-4E81-998D-166FB5EAD32A}" srcOrd="0" destOrd="0" presId="urn:microsoft.com/office/officeart/2005/8/layout/vList5"/>
    <dgm:cxn modelId="{C5D926A4-9A1D-4367-9916-C1FA1CE2C7E6}" type="presOf" srcId="{07E5136D-AF78-4C20-B88C-4C562E9A8102}" destId="{D6C52DF9-A4F8-4156-A2D3-A879E25BB3C2}" srcOrd="0" destOrd="0" presId="urn:microsoft.com/office/officeart/2005/8/layout/vList5"/>
    <dgm:cxn modelId="{36D36DF9-BD4D-4303-90D9-FEEB52E11DDE}" type="presOf" srcId="{59E702D5-B58C-4E84-8FA6-28F8F1A98D14}" destId="{63E03416-EA71-42E6-99D2-370948DEBC96}" srcOrd="0" destOrd="0" presId="urn:microsoft.com/office/officeart/2005/8/layout/vList5"/>
    <dgm:cxn modelId="{FF22CBD4-B3E2-4ADD-9FE4-DB7543D9DF25}" type="presParOf" srcId="{560B3C5F-1D0F-4920-9309-A93C9CE7BE5B}" destId="{BEFA28ED-E937-402A-A31E-C7FBBA9F02F0}" srcOrd="0" destOrd="0" presId="urn:microsoft.com/office/officeart/2005/8/layout/vList5"/>
    <dgm:cxn modelId="{95552398-C3E0-4A08-A730-A145D03A1E7F}" type="presParOf" srcId="{BEFA28ED-E937-402A-A31E-C7FBBA9F02F0}" destId="{077E5BB6-EAD8-4930-AB28-65EAF8757820}" srcOrd="0" destOrd="0" presId="urn:microsoft.com/office/officeart/2005/8/layout/vList5"/>
    <dgm:cxn modelId="{4F6C043D-135F-4417-94D2-CAA6725F650E}" type="presParOf" srcId="{560B3C5F-1D0F-4920-9309-A93C9CE7BE5B}" destId="{A3C000A3-D0E4-40F6-B799-E9FB16655A18}" srcOrd="1" destOrd="0" presId="urn:microsoft.com/office/officeart/2005/8/layout/vList5"/>
    <dgm:cxn modelId="{98B872E8-8551-4535-847D-67A4E197D1DF}" type="presParOf" srcId="{560B3C5F-1D0F-4920-9309-A93C9CE7BE5B}" destId="{5C30775C-D221-4E51-8BC9-124147751734}" srcOrd="2" destOrd="0" presId="urn:microsoft.com/office/officeart/2005/8/layout/vList5"/>
    <dgm:cxn modelId="{764AB2AE-7C07-418A-932A-539C4D6C30C8}" type="presParOf" srcId="{5C30775C-D221-4E51-8BC9-124147751734}" destId="{20B50DA4-87E0-408B-B22B-AB12FE7385B5}" srcOrd="0" destOrd="0" presId="urn:microsoft.com/office/officeart/2005/8/layout/vList5"/>
    <dgm:cxn modelId="{BAF0B68E-1750-4A09-ADAA-2F861F41AF06}" type="presParOf" srcId="{5C30775C-D221-4E51-8BC9-124147751734}" destId="{6C539137-FB2C-4683-A66B-643220AFAA20}" srcOrd="1" destOrd="0" presId="urn:microsoft.com/office/officeart/2005/8/layout/vList5"/>
    <dgm:cxn modelId="{3680FF15-C1AC-4456-95A7-4B28E2194920}" type="presParOf" srcId="{560B3C5F-1D0F-4920-9309-A93C9CE7BE5B}" destId="{E348B3A0-74A9-4049-864F-C18DF5BF4D4C}" srcOrd="3" destOrd="0" presId="urn:microsoft.com/office/officeart/2005/8/layout/vList5"/>
    <dgm:cxn modelId="{5A6482E5-ECA3-4A45-9628-7900726330BB}" type="presParOf" srcId="{560B3C5F-1D0F-4920-9309-A93C9CE7BE5B}" destId="{2C182C74-8313-4F51-A54F-430A8F732A1B}" srcOrd="4" destOrd="0" presId="urn:microsoft.com/office/officeart/2005/8/layout/vList5"/>
    <dgm:cxn modelId="{B7EFC756-CF54-4E41-87E2-4E373947A61A}" type="presParOf" srcId="{2C182C74-8313-4F51-A54F-430A8F732A1B}" destId="{29BDF787-689D-4A39-95CF-295E3DCB2450}" srcOrd="0" destOrd="0" presId="urn:microsoft.com/office/officeart/2005/8/layout/vList5"/>
    <dgm:cxn modelId="{3D6E6CBD-F64C-4C98-85CF-E7AD8DAD52D3}" type="presParOf" srcId="{2C182C74-8313-4F51-A54F-430A8F732A1B}" destId="{A79D113C-4BD4-47C4-BD91-A4FEAA5F765A}" srcOrd="1" destOrd="0" presId="urn:microsoft.com/office/officeart/2005/8/layout/vList5"/>
    <dgm:cxn modelId="{EB418196-569B-4A9D-A432-2C1C0657F2E9}" type="presParOf" srcId="{560B3C5F-1D0F-4920-9309-A93C9CE7BE5B}" destId="{91F3088A-E45D-4D17-87BD-F33F028C97CE}" srcOrd="5" destOrd="0" presId="urn:microsoft.com/office/officeart/2005/8/layout/vList5"/>
    <dgm:cxn modelId="{5275E81A-1AA7-4F15-A70B-AD5C84B54200}" type="presParOf" srcId="{560B3C5F-1D0F-4920-9309-A93C9CE7BE5B}" destId="{8FE4D215-6BA0-48CA-A9D2-FE4807853D1E}" srcOrd="6" destOrd="0" presId="urn:microsoft.com/office/officeart/2005/8/layout/vList5"/>
    <dgm:cxn modelId="{FB5EDE21-663F-4759-AA6E-7EB03BA9D266}" type="presParOf" srcId="{8FE4D215-6BA0-48CA-A9D2-FE4807853D1E}" destId="{74BAC87E-067A-43F6-AE6E-A63758AB6C69}" srcOrd="0" destOrd="0" presId="urn:microsoft.com/office/officeart/2005/8/layout/vList5"/>
    <dgm:cxn modelId="{202F6CBA-771B-4922-A860-897F01418242}" type="presParOf" srcId="{8FE4D215-6BA0-48CA-A9D2-FE4807853D1E}" destId="{E5FD0EB9-1821-4467-BB16-2104335EE164}" srcOrd="1" destOrd="0" presId="urn:microsoft.com/office/officeart/2005/8/layout/vList5"/>
    <dgm:cxn modelId="{AC64DA07-AAC8-4E4C-B4A6-6D0827F5676B}" type="presParOf" srcId="{560B3C5F-1D0F-4920-9309-A93C9CE7BE5B}" destId="{F949DC92-7A97-48FA-AB3C-0DE390034BA7}" srcOrd="7" destOrd="0" presId="urn:microsoft.com/office/officeart/2005/8/layout/vList5"/>
    <dgm:cxn modelId="{9BC53715-D2FD-4128-B2FA-F13C07348495}" type="presParOf" srcId="{560B3C5F-1D0F-4920-9309-A93C9CE7BE5B}" destId="{0CC700DE-36BE-4D70-8C92-37B7B5B2979B}" srcOrd="8" destOrd="0" presId="urn:microsoft.com/office/officeart/2005/8/layout/vList5"/>
    <dgm:cxn modelId="{1D2C1208-0981-48BC-8D02-36F94C564623}" type="presParOf" srcId="{0CC700DE-36BE-4D70-8C92-37B7B5B2979B}" destId="{846B6E1E-6A1B-47ED-9314-DE73C9E1850E}" srcOrd="0" destOrd="0" presId="urn:microsoft.com/office/officeart/2005/8/layout/vList5"/>
    <dgm:cxn modelId="{3E97EA1F-0A43-4E91-90E0-AF67E3EE24E2}" type="presParOf" srcId="{560B3C5F-1D0F-4920-9309-A93C9CE7BE5B}" destId="{F73D276A-D4F7-44EE-A20F-7DA2C61729C3}" srcOrd="9" destOrd="0" presId="urn:microsoft.com/office/officeart/2005/8/layout/vList5"/>
    <dgm:cxn modelId="{206F9A89-6D65-439A-B5C2-8299D9128489}" type="presParOf" srcId="{560B3C5F-1D0F-4920-9309-A93C9CE7BE5B}" destId="{0ED64864-3ADF-4B8A-B41C-8301A81021DA}" srcOrd="10" destOrd="0" presId="urn:microsoft.com/office/officeart/2005/8/layout/vList5"/>
    <dgm:cxn modelId="{4C3084D5-3FC2-4A94-A7DF-AC02A6C8B418}" type="presParOf" srcId="{0ED64864-3ADF-4B8A-B41C-8301A81021DA}" destId="{D6C52DF9-A4F8-4156-A2D3-A879E25BB3C2}" srcOrd="0" destOrd="0" presId="urn:microsoft.com/office/officeart/2005/8/layout/vList5"/>
    <dgm:cxn modelId="{C1266ABF-B720-40B1-9484-4B9E9B2E1C22}" type="presParOf" srcId="{560B3C5F-1D0F-4920-9309-A93C9CE7BE5B}" destId="{18C54101-489E-43EC-83F8-3FE1DB42E401}" srcOrd="11" destOrd="0" presId="urn:microsoft.com/office/officeart/2005/8/layout/vList5"/>
    <dgm:cxn modelId="{46064F97-A220-49BE-B1FD-67CE2CB40B51}" type="presParOf" srcId="{560B3C5F-1D0F-4920-9309-A93C9CE7BE5B}" destId="{C50A2AF7-DA4D-4BC3-A6F3-87987519BDB1}" srcOrd="12" destOrd="0" presId="urn:microsoft.com/office/officeart/2005/8/layout/vList5"/>
    <dgm:cxn modelId="{8C99B5A0-82DD-4C26-87CA-108DEF4B8556}" type="presParOf" srcId="{C50A2AF7-DA4D-4BC3-A6F3-87987519BDB1}" destId="{63E03416-EA71-42E6-99D2-370948DEBC96}" srcOrd="0" destOrd="0" presId="urn:microsoft.com/office/officeart/2005/8/layout/vList5"/>
    <dgm:cxn modelId="{9C8B198C-0974-4CFA-9B8E-8B3C23AAFB9C}" type="presParOf" srcId="{560B3C5F-1D0F-4920-9309-A93C9CE7BE5B}" destId="{05FBB4D5-E836-4319-8C3D-7BC614A5F1A9}" srcOrd="13" destOrd="0" presId="urn:microsoft.com/office/officeart/2005/8/layout/vList5"/>
    <dgm:cxn modelId="{3312C1E2-7EB7-4A9B-8176-FD43D52C50E1}" type="presParOf" srcId="{560B3C5F-1D0F-4920-9309-A93C9CE7BE5B}" destId="{B1EA6ABB-3ABE-4A5D-AAA4-AC95DC250333}" srcOrd="14" destOrd="0" presId="urn:microsoft.com/office/officeart/2005/8/layout/vList5"/>
    <dgm:cxn modelId="{2A5C9536-1966-4EF2-8A78-2B92FBA41695}" type="presParOf" srcId="{B1EA6ABB-3ABE-4A5D-AAA4-AC95DC250333}" destId="{F42A8F85-44B1-4E9E-A39E-B3E4F2152461}" srcOrd="0" destOrd="0" presId="urn:microsoft.com/office/officeart/2005/8/layout/vList5"/>
    <dgm:cxn modelId="{52C1D2DA-0645-4778-934C-E029E00B5268}" type="presParOf" srcId="{560B3C5F-1D0F-4920-9309-A93C9CE7BE5B}" destId="{7C371575-CA0B-4723-BF1A-42FE3F951012}" srcOrd="15" destOrd="0" presId="urn:microsoft.com/office/officeart/2005/8/layout/vList5"/>
    <dgm:cxn modelId="{E1BE5300-99F9-4B9A-A0B9-0CAE45C7E866}" type="presParOf" srcId="{560B3C5F-1D0F-4920-9309-A93C9CE7BE5B}" destId="{846E314A-5E99-4CAE-81AB-9B2DA472636B}" srcOrd="16" destOrd="0" presId="urn:microsoft.com/office/officeart/2005/8/layout/vList5"/>
    <dgm:cxn modelId="{030E16E3-DAA6-4E51-8B31-C3DAD38453A4}" type="presParOf" srcId="{846E314A-5E99-4CAE-81AB-9B2DA472636B}" destId="{5D27511F-6386-4101-AD52-5DCE561DAB36}" srcOrd="0" destOrd="0" presId="urn:microsoft.com/office/officeart/2005/8/layout/vList5"/>
    <dgm:cxn modelId="{4EC24833-9AE6-4E50-A4C3-588E4C8D608F}" type="presParOf" srcId="{560B3C5F-1D0F-4920-9309-A93C9CE7BE5B}" destId="{4780B4BE-5EC0-4AD1-B0C9-19FF466F8140}" srcOrd="17" destOrd="0" presId="urn:microsoft.com/office/officeart/2005/8/layout/vList5"/>
    <dgm:cxn modelId="{7B42C7A5-3084-4C87-9AA3-75B37693CFCF}" type="presParOf" srcId="{560B3C5F-1D0F-4920-9309-A93C9CE7BE5B}" destId="{BD061B5F-735A-4397-982F-E10E6DC7E381}" srcOrd="18" destOrd="0" presId="urn:microsoft.com/office/officeart/2005/8/layout/vList5"/>
    <dgm:cxn modelId="{1B836624-A0FC-4990-8B12-650F42A89A71}" type="presParOf" srcId="{BD061B5F-735A-4397-982F-E10E6DC7E381}" destId="{5E785830-E7BA-4E81-998D-166FB5EAD32A}" srcOrd="0" destOrd="0" presId="urn:microsoft.com/office/officeart/2005/8/layout/vList5"/>
    <dgm:cxn modelId="{19B834B8-48E5-435A-BAE6-33B1A35BF221}" type="presParOf" srcId="{560B3C5F-1D0F-4920-9309-A93C9CE7BE5B}" destId="{8B2B68F8-46FC-4F6D-BCA6-F1574A63011B}" srcOrd="19" destOrd="0" presId="urn:microsoft.com/office/officeart/2005/8/layout/vList5"/>
    <dgm:cxn modelId="{06B94306-6752-45CD-BFF9-B6118B3BCEB0}" type="presParOf" srcId="{560B3C5F-1D0F-4920-9309-A93C9CE7BE5B}" destId="{1C0DBFAD-342D-415E-9F45-E48367F17C47}" srcOrd="20" destOrd="0" presId="urn:microsoft.com/office/officeart/2005/8/layout/vList5"/>
    <dgm:cxn modelId="{46369675-6FCD-458A-B33A-24CB9546DD1F}" type="presParOf" srcId="{1C0DBFAD-342D-415E-9F45-E48367F17C47}" destId="{C16CD016-6131-4834-8714-29BE73650573}" srcOrd="0" destOrd="0" presId="urn:microsoft.com/office/officeart/2005/8/layout/vList5"/>
    <dgm:cxn modelId="{D3C111C3-7413-479D-8E37-DAE4FA3745C0}" type="presParOf" srcId="{560B3C5F-1D0F-4920-9309-A93C9CE7BE5B}" destId="{3B5E562E-9AE0-45E9-B3C2-983E4F27F01D}" srcOrd="21" destOrd="0" presId="urn:microsoft.com/office/officeart/2005/8/layout/vList5"/>
    <dgm:cxn modelId="{EFBDC1D0-C822-4B52-94F0-F7A5321B94E4}" type="presParOf" srcId="{560B3C5F-1D0F-4920-9309-A93C9CE7BE5B}" destId="{E1800FA0-892F-49C9-881B-F2135288DD93}" srcOrd="22" destOrd="0" presId="urn:microsoft.com/office/officeart/2005/8/layout/vList5"/>
    <dgm:cxn modelId="{77B67ED3-CA7E-4CB2-A395-D8DC9D25D97A}" type="presParOf" srcId="{E1800FA0-892F-49C9-881B-F2135288DD93}" destId="{92FB47DC-7A3C-4DB5-A89C-1B73CB1F0965}" srcOrd="0"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7E5BB6-EAD8-4930-AB28-65EAF8757820}">
      <dsp:nvSpPr>
        <dsp:cNvPr id="0" name=""/>
        <dsp:cNvSpPr/>
      </dsp:nvSpPr>
      <dsp:spPr>
        <a:xfrm>
          <a:off x="4356" y="4544"/>
          <a:ext cx="8920279" cy="352257"/>
        </a:xfrm>
        <a:prstGeom prst="roundRect">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b="1" kern="1200" smtClean="0">
              <a:latin typeface="Calibri" panose="020F0502020204030204"/>
              <a:ea typeface="+mn-ea"/>
              <a:cs typeface="+mn-cs"/>
            </a:rPr>
            <a:t>Appointment of Auditor</a:t>
          </a:r>
          <a:endParaRPr lang="en-IN" sz="2400" b="1" kern="1200">
            <a:latin typeface="Calibri" panose="020F0502020204030204"/>
            <a:ea typeface="+mn-ea"/>
            <a:cs typeface="+mn-cs"/>
          </a:endParaRPr>
        </a:p>
      </dsp:txBody>
      <dsp:txXfrm>
        <a:off x="21552" y="21740"/>
        <a:ext cx="8885887" cy="317865"/>
      </dsp:txXfrm>
    </dsp:sp>
    <dsp:sp modelId="{6C539137-FB2C-4683-A66B-643220AFAA20}">
      <dsp:nvSpPr>
        <dsp:cNvPr id="0" name=""/>
        <dsp:cNvSpPr/>
      </dsp:nvSpPr>
      <dsp:spPr>
        <a:xfrm rot="5400000">
          <a:off x="5777766" y="-2108805"/>
          <a:ext cx="584749" cy="5708974"/>
        </a:xfrm>
        <a:prstGeom prst="round2SameRect">
          <a:avLst/>
        </a:prstGeom>
        <a:solidFill>
          <a:schemeClr val="accent2">
            <a:tint val="40000"/>
            <a:alpha val="90000"/>
            <a:hueOff val="0"/>
            <a:satOff val="0"/>
            <a:lumOff val="0"/>
            <a:alphaOff val="0"/>
          </a:schemeClr>
        </a:solidFill>
        <a:ln w="285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US" sz="1200" kern="1200" smtClean="0">
              <a:latin typeface="Calibri" panose="020F0502020204030204"/>
              <a:ea typeface="+mn-ea"/>
              <a:cs typeface="+mn-cs"/>
            </a:rPr>
            <a:t>Section 224(5) provides for the appointment of first auditors by the Board of Directors within one month after the date of registration of the company. </a:t>
          </a:r>
          <a:endParaRPr lang="en-IN" sz="1200" kern="1200">
            <a:latin typeface="Calibri" panose="020F0502020204030204"/>
            <a:ea typeface="+mn-ea"/>
            <a:cs typeface="+mn-cs"/>
          </a:endParaRPr>
        </a:p>
      </dsp:txBody>
      <dsp:txXfrm rot="-5400000">
        <a:off x="3215654" y="481852"/>
        <a:ext cx="5680429" cy="527659"/>
      </dsp:txXfrm>
    </dsp:sp>
    <dsp:sp modelId="{20B50DA4-87E0-408B-B22B-AB12FE7385B5}">
      <dsp:nvSpPr>
        <dsp:cNvPr id="0" name=""/>
        <dsp:cNvSpPr/>
      </dsp:nvSpPr>
      <dsp:spPr>
        <a:xfrm>
          <a:off x="4356" y="380213"/>
          <a:ext cx="3211298" cy="730936"/>
        </a:xfrm>
        <a:prstGeom prst="roundRect">
          <a:avLst/>
        </a:prstGeom>
        <a:solidFill>
          <a:schemeClr val="accent3">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b="1" kern="1200" smtClean="0">
              <a:latin typeface="Calibri" panose="020F0502020204030204"/>
              <a:ea typeface="+mn-ea"/>
              <a:cs typeface="+mn-cs"/>
            </a:rPr>
            <a:t>First Auditors</a:t>
          </a:r>
          <a:endParaRPr lang="en-IN" sz="2000" kern="1200">
            <a:latin typeface="Calibri" panose="020F0502020204030204"/>
            <a:ea typeface="+mn-ea"/>
            <a:cs typeface="+mn-cs"/>
          </a:endParaRPr>
        </a:p>
      </dsp:txBody>
      <dsp:txXfrm>
        <a:off x="40037" y="415894"/>
        <a:ext cx="3139936" cy="659574"/>
      </dsp:txXfrm>
    </dsp:sp>
    <dsp:sp modelId="{A79D113C-4BD4-47C4-BD91-A4FEAA5F765A}">
      <dsp:nvSpPr>
        <dsp:cNvPr id="0" name=""/>
        <dsp:cNvSpPr/>
      </dsp:nvSpPr>
      <dsp:spPr>
        <a:xfrm rot="5400000">
          <a:off x="5777766" y="-1354458"/>
          <a:ext cx="584749" cy="5708974"/>
        </a:xfrm>
        <a:prstGeom prst="round2SameRect">
          <a:avLst/>
        </a:prstGeom>
        <a:solidFill>
          <a:schemeClr val="accent3">
            <a:tint val="40000"/>
            <a:alpha val="90000"/>
            <a:hueOff val="0"/>
            <a:satOff val="0"/>
            <a:lumOff val="0"/>
            <a:alphaOff val="0"/>
          </a:schemeClr>
        </a:solidFill>
        <a:ln w="28575"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US" sz="1200" kern="1200" smtClean="0">
              <a:latin typeface="Calibri" panose="020F0502020204030204"/>
              <a:ea typeface="+mn-ea"/>
              <a:cs typeface="+mn-cs"/>
            </a:rPr>
            <a:t> Subsequent auditor or auditors of a company are appointed every year by the shareholders in annual general meeting by passing an ordinary resolution</a:t>
          </a:r>
          <a:endParaRPr lang="en-IN" sz="1200" kern="1200">
            <a:latin typeface="Calibri" panose="020F0502020204030204"/>
            <a:ea typeface="+mn-ea"/>
            <a:cs typeface="+mn-cs"/>
          </a:endParaRPr>
        </a:p>
      </dsp:txBody>
      <dsp:txXfrm rot="-5400000">
        <a:off x="3215654" y="1236199"/>
        <a:ext cx="5680429" cy="527659"/>
      </dsp:txXfrm>
    </dsp:sp>
    <dsp:sp modelId="{29BDF787-689D-4A39-95CF-295E3DCB2450}">
      <dsp:nvSpPr>
        <dsp:cNvPr id="0" name=""/>
        <dsp:cNvSpPr/>
      </dsp:nvSpPr>
      <dsp:spPr>
        <a:xfrm>
          <a:off x="4356" y="1134560"/>
          <a:ext cx="3211298" cy="730936"/>
        </a:xfrm>
        <a:prstGeom prst="roundRect">
          <a:avLst/>
        </a:prstGeom>
        <a:solidFill>
          <a:schemeClr val="accent4">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b="1" kern="1200" smtClean="0">
              <a:latin typeface="Calibri" panose="020F0502020204030204"/>
              <a:ea typeface="+mn-ea"/>
              <a:cs typeface="+mn-cs"/>
            </a:rPr>
            <a:t>Subsequent Auditors</a:t>
          </a:r>
          <a:endParaRPr lang="en-IN" sz="2000" kern="1200">
            <a:latin typeface="Calibri" panose="020F0502020204030204"/>
            <a:ea typeface="+mn-ea"/>
            <a:cs typeface="+mn-cs"/>
          </a:endParaRPr>
        </a:p>
      </dsp:txBody>
      <dsp:txXfrm>
        <a:off x="40037" y="1170241"/>
        <a:ext cx="3139936" cy="659574"/>
      </dsp:txXfrm>
    </dsp:sp>
    <dsp:sp modelId="{E5FD0EB9-1821-4467-BB16-2104335EE164}">
      <dsp:nvSpPr>
        <dsp:cNvPr id="0" name=""/>
        <dsp:cNvSpPr/>
      </dsp:nvSpPr>
      <dsp:spPr>
        <a:xfrm rot="5400000">
          <a:off x="5777766" y="-600110"/>
          <a:ext cx="584749" cy="5708974"/>
        </a:xfrm>
        <a:prstGeom prst="round2SameRect">
          <a:avLst/>
        </a:prstGeom>
        <a:solidFill>
          <a:schemeClr val="accent4">
            <a:tint val="40000"/>
            <a:alpha val="90000"/>
            <a:hueOff val="0"/>
            <a:satOff val="0"/>
            <a:lumOff val="0"/>
            <a:alphaOff val="0"/>
          </a:schemeClr>
        </a:solidFill>
        <a:ln w="28575"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US" sz="1200" kern="1200" smtClean="0">
              <a:latin typeface="Calibri" panose="020F0502020204030204"/>
              <a:ea typeface="+mn-ea"/>
              <a:cs typeface="+mn-cs"/>
            </a:rPr>
            <a:t>According to Section 224(3), where at an annual general meeting no auditors are appointed or re-appointed, the Central Government may appoint a person to fill the vacancy. </a:t>
          </a:r>
          <a:endParaRPr lang="en-IN" sz="1200" kern="1200">
            <a:latin typeface="Calibri" panose="020F0502020204030204"/>
            <a:ea typeface="+mn-ea"/>
            <a:cs typeface="+mn-cs"/>
          </a:endParaRPr>
        </a:p>
      </dsp:txBody>
      <dsp:txXfrm rot="-5400000">
        <a:off x="3215654" y="1990547"/>
        <a:ext cx="5680429" cy="527659"/>
      </dsp:txXfrm>
    </dsp:sp>
    <dsp:sp modelId="{74BAC87E-067A-43F6-AE6E-A63758AB6C69}">
      <dsp:nvSpPr>
        <dsp:cNvPr id="0" name=""/>
        <dsp:cNvSpPr/>
      </dsp:nvSpPr>
      <dsp:spPr>
        <a:xfrm>
          <a:off x="4356" y="1888908"/>
          <a:ext cx="3211298" cy="730936"/>
        </a:xfrm>
        <a:prstGeom prst="roundRect">
          <a:avLst/>
        </a:prstGeom>
        <a:solidFill>
          <a:schemeClr val="accent5">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b="1" kern="1200" smtClean="0">
              <a:latin typeface="Calibri" panose="020F0502020204030204"/>
              <a:ea typeface="+mn-ea"/>
              <a:cs typeface="+mn-cs"/>
            </a:rPr>
            <a:t>Appointment by Central Government</a:t>
          </a:r>
          <a:endParaRPr lang="en-IN" sz="1800" kern="1200">
            <a:latin typeface="Calibri" panose="020F0502020204030204"/>
            <a:ea typeface="+mn-ea"/>
            <a:cs typeface="+mn-cs"/>
          </a:endParaRPr>
        </a:p>
      </dsp:txBody>
      <dsp:txXfrm>
        <a:off x="40037" y="1924589"/>
        <a:ext cx="3139936" cy="659574"/>
      </dsp:txXfrm>
    </dsp:sp>
    <dsp:sp modelId="{846B6E1E-6A1B-47ED-9314-DE73C9E1850E}">
      <dsp:nvSpPr>
        <dsp:cNvPr id="0" name=""/>
        <dsp:cNvSpPr/>
      </dsp:nvSpPr>
      <dsp:spPr>
        <a:xfrm>
          <a:off x="4356" y="2643256"/>
          <a:ext cx="8920279" cy="384686"/>
        </a:xfrm>
        <a:prstGeom prst="roundRect">
          <a:avLst/>
        </a:prstGeom>
        <a:solidFill>
          <a:schemeClr val="accent6">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b="1" kern="1200" smtClean="0">
              <a:latin typeface="Calibri" panose="020F0502020204030204"/>
              <a:ea typeface="+mn-ea"/>
              <a:cs typeface="+mn-cs"/>
            </a:rPr>
            <a:t>Appointment against a Casual Vacancy</a:t>
          </a:r>
          <a:endParaRPr lang="en-IN" sz="1800" b="1" kern="1200">
            <a:latin typeface="Calibri" panose="020F0502020204030204"/>
            <a:ea typeface="+mn-ea"/>
            <a:cs typeface="+mn-cs"/>
          </a:endParaRPr>
        </a:p>
      </dsp:txBody>
      <dsp:txXfrm>
        <a:off x="23135" y="2662035"/>
        <a:ext cx="8882721" cy="347128"/>
      </dsp:txXfrm>
    </dsp:sp>
    <dsp:sp modelId="{D6C52DF9-A4F8-4156-A2D3-A879E25BB3C2}">
      <dsp:nvSpPr>
        <dsp:cNvPr id="0" name=""/>
        <dsp:cNvSpPr/>
      </dsp:nvSpPr>
      <dsp:spPr>
        <a:xfrm>
          <a:off x="8712" y="3059946"/>
          <a:ext cx="8920279" cy="853616"/>
        </a:xfrm>
        <a:prstGeom prst="roundRect">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b="1" kern="1200" smtClean="0">
              <a:latin typeface="Calibri" panose="020F0502020204030204"/>
              <a:ea typeface="+mn-ea"/>
              <a:cs typeface="+mn-cs"/>
            </a:rPr>
            <a:t>If due to death, insanity, insolvency or other disqualification a casual vacancy of the auditor arises, the Board of Directors can fill the same under Section 224 (6).</a:t>
          </a:r>
        </a:p>
        <a:p>
          <a:pPr lvl="0" algn="ctr" defTabSz="622300">
            <a:lnSpc>
              <a:spcPct val="90000"/>
            </a:lnSpc>
            <a:spcBef>
              <a:spcPct val="0"/>
            </a:spcBef>
            <a:spcAft>
              <a:spcPct val="35000"/>
            </a:spcAft>
          </a:pPr>
          <a:r>
            <a:rPr lang="en-US" sz="1400" b="1" kern="1200" smtClean="0">
              <a:latin typeface="Calibri" panose="020F0502020204030204"/>
              <a:ea typeface="+mn-ea"/>
              <a:cs typeface="+mn-cs"/>
            </a:rPr>
            <a:t>The vacancy arising out of resignation of the auditor or his refusal to accept the appointment is not a casual vacancy. The Board has no power to fill such vacancy, </a:t>
          </a:r>
          <a:endParaRPr lang="en-IN" sz="1400" b="1" kern="1200">
            <a:latin typeface="Calibri" panose="020F0502020204030204"/>
            <a:ea typeface="+mn-ea"/>
            <a:cs typeface="+mn-cs"/>
          </a:endParaRPr>
        </a:p>
      </dsp:txBody>
      <dsp:txXfrm>
        <a:off x="50382" y="3101616"/>
        <a:ext cx="8836939" cy="770276"/>
      </dsp:txXfrm>
    </dsp:sp>
    <dsp:sp modelId="{63E03416-EA71-42E6-99D2-370948DEBC96}">
      <dsp:nvSpPr>
        <dsp:cNvPr id="0" name=""/>
        <dsp:cNvSpPr/>
      </dsp:nvSpPr>
      <dsp:spPr>
        <a:xfrm>
          <a:off x="4356" y="3928382"/>
          <a:ext cx="8920279" cy="358592"/>
        </a:xfrm>
        <a:prstGeom prst="roundRect">
          <a:avLst/>
        </a:prstGeom>
        <a:solidFill>
          <a:schemeClr val="accent3">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b="1" kern="1200" smtClean="0">
              <a:latin typeface="Calibri" panose="020F0502020204030204"/>
              <a:ea typeface="+mn-ea"/>
              <a:cs typeface="+mn-cs"/>
            </a:rPr>
            <a:t>Appointment by Central Government</a:t>
          </a:r>
          <a:endParaRPr lang="en-IN" sz="1800" b="1" kern="1200">
            <a:latin typeface="Calibri" panose="020F0502020204030204"/>
            <a:ea typeface="+mn-ea"/>
            <a:cs typeface="+mn-cs"/>
          </a:endParaRPr>
        </a:p>
      </dsp:txBody>
      <dsp:txXfrm>
        <a:off x="21861" y="3945887"/>
        <a:ext cx="8885269" cy="323582"/>
      </dsp:txXfrm>
    </dsp:sp>
    <dsp:sp modelId="{F42A8F85-44B1-4E9E-A39E-B3E4F2152461}">
      <dsp:nvSpPr>
        <dsp:cNvPr id="0" name=""/>
        <dsp:cNvSpPr/>
      </dsp:nvSpPr>
      <dsp:spPr>
        <a:xfrm>
          <a:off x="8712" y="4311495"/>
          <a:ext cx="8920279" cy="527922"/>
        </a:xfrm>
        <a:prstGeom prst="roundRect">
          <a:avLst/>
        </a:prstGeom>
        <a:solidFill>
          <a:schemeClr val="accent4">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b="1" kern="1200" smtClean="0">
              <a:latin typeface="Calibri" panose="020F0502020204030204"/>
              <a:ea typeface="+mn-ea"/>
              <a:cs typeface="+mn-cs"/>
            </a:rPr>
            <a:t>According to Section 224(3), where at an annual general meeting no auditors are appointed or re-appointed, the Central Government may appoint a person to fill the vacancy.</a:t>
          </a:r>
          <a:endParaRPr lang="en-IN" sz="1400" b="1" kern="1200">
            <a:latin typeface="Calibri" panose="020F0502020204030204"/>
            <a:ea typeface="+mn-ea"/>
            <a:cs typeface="+mn-cs"/>
          </a:endParaRPr>
        </a:p>
      </dsp:txBody>
      <dsp:txXfrm>
        <a:off x="34483" y="4337266"/>
        <a:ext cx="8868737" cy="476380"/>
      </dsp:txXfrm>
    </dsp:sp>
    <dsp:sp modelId="{5D27511F-6386-4101-AD52-5DCE561DAB36}">
      <dsp:nvSpPr>
        <dsp:cNvPr id="0" name=""/>
        <dsp:cNvSpPr/>
      </dsp:nvSpPr>
      <dsp:spPr>
        <a:xfrm>
          <a:off x="4356" y="4861719"/>
          <a:ext cx="8920279" cy="311488"/>
        </a:xfrm>
        <a:prstGeom prst="roundRect">
          <a:avLst/>
        </a:prstGeom>
        <a:solidFill>
          <a:schemeClr val="accent5">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b="1" kern="1200" smtClean="0">
              <a:latin typeface="Calibri" panose="020F0502020204030204"/>
              <a:ea typeface="+mn-ea"/>
              <a:cs typeface="+mn-cs"/>
            </a:rPr>
            <a:t>Appointment of Auditors of Government or certain other Companies</a:t>
          </a:r>
          <a:endParaRPr lang="en-IN" sz="1600" b="1" kern="1200">
            <a:latin typeface="Calibri" panose="020F0502020204030204"/>
            <a:ea typeface="+mn-ea"/>
            <a:cs typeface="+mn-cs"/>
          </a:endParaRPr>
        </a:p>
      </dsp:txBody>
      <dsp:txXfrm>
        <a:off x="19562" y="4876925"/>
        <a:ext cx="8889867" cy="281076"/>
      </dsp:txXfrm>
    </dsp:sp>
    <dsp:sp modelId="{5E785830-E7BA-4E81-998D-166FB5EAD32A}">
      <dsp:nvSpPr>
        <dsp:cNvPr id="0" name=""/>
        <dsp:cNvSpPr/>
      </dsp:nvSpPr>
      <dsp:spPr>
        <a:xfrm>
          <a:off x="4356" y="5196619"/>
          <a:ext cx="8920279" cy="468227"/>
        </a:xfrm>
        <a:prstGeom prst="roundRect">
          <a:avLst/>
        </a:prstGeom>
        <a:solidFill>
          <a:schemeClr val="accent6">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b="1" kern="1200" smtClean="0">
              <a:latin typeface="Calibri" panose="020F0502020204030204"/>
              <a:ea typeface="+mn-ea"/>
              <a:cs typeface="+mn-cs"/>
            </a:rPr>
            <a:t>The provisions regarding appointment of Government Companies are different. Section 619 provides that the auditor of a Government Company shall be appointed or re-appointed by the Comptroller and Auditor General of India</a:t>
          </a:r>
          <a:endParaRPr lang="en-IN" sz="1400" b="1" kern="1200">
            <a:latin typeface="Calibri" panose="020F0502020204030204"/>
            <a:ea typeface="+mn-ea"/>
            <a:cs typeface="+mn-cs"/>
          </a:endParaRPr>
        </a:p>
      </dsp:txBody>
      <dsp:txXfrm>
        <a:off x="27213" y="5219476"/>
        <a:ext cx="8874565" cy="422513"/>
      </dsp:txXfrm>
    </dsp:sp>
    <dsp:sp modelId="{C16CD016-6131-4834-8714-29BE73650573}">
      <dsp:nvSpPr>
        <dsp:cNvPr id="0" name=""/>
        <dsp:cNvSpPr/>
      </dsp:nvSpPr>
      <dsp:spPr>
        <a:xfrm>
          <a:off x="4356" y="5688258"/>
          <a:ext cx="8920279" cy="329669"/>
        </a:xfrm>
        <a:prstGeom prst="roundRect">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b="1" kern="1200" smtClean="0">
              <a:latin typeface="Calibri" panose="020F0502020204030204"/>
              <a:ea typeface="+mn-ea"/>
              <a:cs typeface="+mn-cs"/>
            </a:rPr>
            <a:t>Appointment by Special Resolution</a:t>
          </a:r>
          <a:endParaRPr lang="en-IN" sz="1800" b="1" kern="1200">
            <a:latin typeface="Calibri" panose="020F0502020204030204"/>
            <a:ea typeface="+mn-ea"/>
            <a:cs typeface="+mn-cs"/>
          </a:endParaRPr>
        </a:p>
      </dsp:txBody>
      <dsp:txXfrm>
        <a:off x="20449" y="5704351"/>
        <a:ext cx="8888093" cy="297483"/>
      </dsp:txXfrm>
    </dsp:sp>
    <dsp:sp modelId="{92FB47DC-7A3C-4DB5-A89C-1B73CB1F0965}">
      <dsp:nvSpPr>
        <dsp:cNvPr id="0" name=""/>
        <dsp:cNvSpPr/>
      </dsp:nvSpPr>
      <dsp:spPr>
        <a:xfrm>
          <a:off x="4356" y="6041340"/>
          <a:ext cx="8920279" cy="578851"/>
        </a:xfrm>
        <a:prstGeom prst="roundRect">
          <a:avLst/>
        </a:prstGeom>
        <a:solidFill>
          <a:schemeClr val="accent3">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b="1" kern="1200" smtClean="0">
              <a:latin typeface="Calibri" panose="020F0502020204030204"/>
              <a:ea typeface="+mn-ea"/>
              <a:cs typeface="+mn-cs"/>
            </a:rPr>
            <a:t>The Companies Act, 1974, introduced Sec. 224-A which provides that in the case of company in which 25% or more of the subscribed share capital is held, whether singly or in any combination .</a:t>
          </a:r>
          <a:endParaRPr lang="en-IN" sz="1400" b="1" kern="1200" dirty="0">
            <a:latin typeface="Calibri" panose="020F0502020204030204"/>
            <a:ea typeface="+mn-ea"/>
            <a:cs typeface="+mn-cs"/>
          </a:endParaRPr>
        </a:p>
      </dsp:txBody>
      <dsp:txXfrm>
        <a:off x="32613" y="6069597"/>
        <a:ext cx="8863765" cy="522337"/>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3"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17577FB-4D2E-477B-A1E5-FC49D3272DBE}" type="datetimeFigureOut">
              <a:rPr lang="en-IN" smtClean="0"/>
              <a:pPr/>
              <a:t>29-01-2021</a:t>
            </a:fld>
            <a:endParaRPr lang="en-IN"/>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IN"/>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5C2A7452-ABCF-477C-B5B3-0D043935678D}" type="slidenum">
              <a:rPr lang="en-IN" smtClean="0"/>
              <a:pPr/>
              <a:t>‹#›</a:t>
            </a:fld>
            <a:endParaRPr lang="en-IN"/>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p14:shred pattern="rectangle"/>
        <p:sndAc>
          <p:stSnd>
            <p:snd r:embed="rId4" name="suction.wav"/>
          </p:stSnd>
        </p:sndAc>
      </p:transition>
    </mc:Choice>
    <mc:Fallback>
      <p:transition spd="slow">
        <p:fade/>
        <p:sndAc>
          <p:stSnd>
            <p:snd r:embed="rId1" name="suction.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7577FB-4D2E-477B-A1E5-FC49D3272DBE}" type="datetimeFigureOut">
              <a:rPr lang="en-IN" smtClean="0"/>
              <a:pPr/>
              <a:t>29-01-2021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C2A7452-ABCF-477C-B5B3-0D043935678D}" type="slidenum">
              <a:rPr lang="en-IN" smtClean="0"/>
              <a:pPr/>
              <a:t>‹#›</a:t>
            </a:fld>
            <a:endParaRPr lang="en-IN"/>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xmlns="" Requires="p14">
      <p:transition spd="slow" p14:dur="2000">
        <p14:shred pattern="rectangle"/>
        <p:sndAc>
          <p:stSnd>
            <p:snd r:embed="rId3" name="suction.wav"/>
          </p:stSnd>
        </p:sndAc>
      </p:transition>
    </mc:Choice>
    <mc:Fallback>
      <p:transition spd="slow">
        <p:fade/>
        <p:sndAc>
          <p:stSnd>
            <p:snd r:embed="rId1" name="suction.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7577FB-4D2E-477B-A1E5-FC49D3272DBE}" type="datetimeFigureOut">
              <a:rPr lang="en-IN" smtClean="0"/>
              <a:pPr/>
              <a:t>29-01-2021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C2A7452-ABCF-477C-B5B3-0D043935678D}" type="slidenum">
              <a:rPr lang="en-IN" smtClean="0"/>
              <a:pPr/>
              <a:t>‹#›</a:t>
            </a:fld>
            <a:endParaRPr lang="en-IN"/>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xmlns="" Requires="p14">
      <p:transition spd="slow" p14:dur="2000">
        <p14:shred pattern="rectangle"/>
        <p:sndAc>
          <p:stSnd>
            <p:snd r:embed="rId3" name="suction.wav"/>
          </p:stSnd>
        </p:sndAc>
      </p:transition>
    </mc:Choice>
    <mc:Fallback>
      <p:transition spd="slow">
        <p:fade/>
        <p:sndAc>
          <p:stSnd>
            <p:snd r:embed="rId1" name="suction.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7577FB-4D2E-477B-A1E5-FC49D3272DBE}" type="datetimeFigureOut">
              <a:rPr lang="en-IN" smtClean="0"/>
              <a:pPr/>
              <a:t>29-01-2021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C2A7452-ABCF-477C-B5B3-0D043935678D}" type="slidenum">
              <a:rPr lang="en-IN" smtClean="0"/>
              <a:pPr/>
              <a:t>‹#›</a:t>
            </a:fld>
            <a:endParaRPr lang="en-IN"/>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xmlns="" Requires="p14">
      <p:transition spd="slow" p14:dur="2000">
        <p14:shred pattern="rectangle"/>
        <p:sndAc>
          <p:stSnd>
            <p:snd r:embed="rId3" name="suction.wav"/>
          </p:stSnd>
        </p:sndAc>
      </p:transition>
    </mc:Choice>
    <mc:Fallback>
      <p:transition spd="slow">
        <p:fade/>
        <p:sndAc>
          <p:stSnd>
            <p:snd r:embed="rId1" name="suction.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3"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7577FB-4D2E-477B-A1E5-FC49D3272DBE}" type="datetimeFigureOut">
              <a:rPr lang="en-IN" smtClean="0"/>
              <a:pPr/>
              <a:t>29-01-2021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C2A7452-ABCF-477C-B5B3-0D043935678D}" type="slidenum">
              <a:rPr lang="en-IN" smtClean="0"/>
              <a:pPr/>
              <a:t>‹#›</a:t>
            </a:fld>
            <a:endParaRPr lang="en-IN"/>
          </a:p>
        </p:txBody>
      </p:sp>
    </p:spTree>
  </p:cSld>
  <p:clrMapOvr>
    <a:masterClrMapping/>
  </p:clrMapOvr>
  <mc:AlternateContent xmlns:mc="http://schemas.openxmlformats.org/markup-compatibility/2006">
    <mc:Choice xmlns:p14="http://schemas.microsoft.com/office/powerpoint/2010/main" xmlns="" Requires="p14">
      <p:transition spd="slow" p14:dur="2000">
        <p14:shred pattern="rectangle"/>
        <p:sndAc>
          <p:stSnd>
            <p:snd r:embed="rId4" name="suction.wav"/>
          </p:stSnd>
        </p:sndAc>
      </p:transition>
    </mc:Choice>
    <mc:Fallback>
      <p:transition spd="slow">
        <p:fade/>
        <p:sndAc>
          <p:stSnd>
            <p:snd r:embed="rId1" name="suction.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17577FB-4D2E-477B-A1E5-FC49D3272DBE}" type="datetimeFigureOut">
              <a:rPr lang="en-IN" smtClean="0"/>
              <a:pPr/>
              <a:t>29-01-2021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C2A7452-ABCF-477C-B5B3-0D043935678D}" type="slidenum">
              <a:rPr lang="en-IN" smtClean="0"/>
              <a:pPr/>
              <a:t>‹#›</a:t>
            </a:fld>
            <a:endParaRPr lang="en-IN"/>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mc:Choice xmlns:p14="http://schemas.microsoft.com/office/powerpoint/2010/main" xmlns="" Requires="p14">
      <p:transition spd="slow" p14:dur="2000">
        <p14:shred pattern="rectangle"/>
        <p:sndAc>
          <p:stSnd>
            <p:snd r:embed="rId3" name="suction.wav"/>
          </p:stSnd>
        </p:sndAc>
      </p:transition>
    </mc:Choice>
    <mc:Fallback>
      <p:transition spd="slow">
        <p:fade/>
        <p:sndAc>
          <p:stSnd>
            <p:snd r:embed="rId1" name="suction.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17577FB-4D2E-477B-A1E5-FC49D3272DBE}" type="datetimeFigureOut">
              <a:rPr lang="en-IN" smtClean="0"/>
              <a:pPr/>
              <a:t>29-01-2021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C2A7452-ABCF-477C-B5B3-0D043935678D}" type="slidenum">
              <a:rPr lang="en-IN" smtClean="0"/>
              <a:pPr/>
              <a:t>‹#›</a:t>
            </a:fld>
            <a:endParaRPr lang="en-IN"/>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xmlns="" Requires="p14">
      <p:transition spd="slow" p14:dur="2000">
        <p14:shred pattern="rectangle"/>
        <p:sndAc>
          <p:stSnd>
            <p:snd r:embed="rId3" name="suction.wav"/>
          </p:stSnd>
        </p:sndAc>
      </p:transition>
    </mc:Choice>
    <mc:Fallback>
      <p:transition spd="slow">
        <p:fade/>
        <p:sndAc>
          <p:stSnd>
            <p:snd r:embed="rId1" name="suction.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7577FB-4D2E-477B-A1E5-FC49D3272DBE}" type="datetimeFigureOut">
              <a:rPr lang="en-IN" smtClean="0"/>
              <a:pPr/>
              <a:t>29-01-2021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C2A7452-ABCF-477C-B5B3-0D043935678D}" type="slidenum">
              <a:rPr lang="en-IN" smtClean="0"/>
              <a:pPr/>
              <a:t>‹#›</a:t>
            </a:fld>
            <a:endParaRPr lang="en-IN"/>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xmlns="" Requires="p14">
      <p:transition spd="slow" p14:dur="2000">
        <p14:shred pattern="rectangle"/>
        <p:sndAc>
          <p:stSnd>
            <p:snd r:embed="rId3" name="suction.wav"/>
          </p:stSnd>
        </p:sndAc>
      </p:transition>
    </mc:Choice>
    <mc:Fallback>
      <p:transition spd="slow">
        <p:fade/>
        <p:sndAc>
          <p:stSnd>
            <p:snd r:embed="rId1" name="suction.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7577FB-4D2E-477B-A1E5-FC49D3272DBE}" type="datetimeFigureOut">
              <a:rPr lang="en-IN" smtClean="0"/>
              <a:pPr/>
              <a:t>29-01-2021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C2A7452-ABCF-477C-B5B3-0D043935678D}" type="slidenum">
              <a:rPr lang="en-IN" smtClean="0"/>
              <a:pPr/>
              <a:t>‹#›</a:t>
            </a:fld>
            <a:endParaRPr lang="en-IN"/>
          </a:p>
        </p:txBody>
      </p:sp>
    </p:spTree>
  </p:cSld>
  <p:clrMapOvr>
    <a:masterClrMapping/>
  </p:clrMapOvr>
  <mc:AlternateContent xmlns:mc="http://schemas.openxmlformats.org/markup-compatibility/2006">
    <mc:Choice xmlns:p14="http://schemas.microsoft.com/office/powerpoint/2010/main" xmlns="" Requires="p14">
      <p:transition spd="slow" p14:dur="2000">
        <p14:shred pattern="rectangle"/>
        <p:sndAc>
          <p:stSnd>
            <p:snd r:embed="rId3" name="suction.wav"/>
          </p:stSnd>
        </p:sndAc>
      </p:transition>
    </mc:Choice>
    <mc:Fallback>
      <p:transition spd="slow">
        <p:fade/>
        <p:sndAc>
          <p:stSnd>
            <p:snd r:embed="rId1" name="suction.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7577FB-4D2E-477B-A1E5-FC49D3272DBE}" type="datetimeFigureOut">
              <a:rPr lang="en-IN" smtClean="0"/>
              <a:pPr/>
              <a:t>29-01-2021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C2A7452-ABCF-477C-B5B3-0D043935678D}" type="slidenum">
              <a:rPr lang="en-IN" smtClean="0"/>
              <a:pPr/>
              <a:t>‹#›</a:t>
            </a:fld>
            <a:endParaRPr lang="en-IN"/>
          </a:p>
        </p:txBody>
      </p:sp>
    </p:spTree>
  </p:cSld>
  <p:clrMapOvr>
    <a:masterClrMapping/>
  </p:clrMapOvr>
  <mc:AlternateContent xmlns:mc="http://schemas.openxmlformats.org/markup-compatibility/2006">
    <mc:Choice xmlns:p14="http://schemas.microsoft.com/office/powerpoint/2010/main" xmlns="" Requires="p14">
      <p:transition spd="slow" p14:dur="2000">
        <p14:shred pattern="rectangle"/>
        <p:sndAc>
          <p:stSnd>
            <p:snd r:embed="rId3" name="suction.wav"/>
          </p:stSnd>
        </p:sndAc>
      </p:transition>
    </mc:Choice>
    <mc:Fallback>
      <p:transition spd="slow">
        <p:fade/>
        <p:sndAc>
          <p:stSnd>
            <p:snd r:embed="rId1" name="suction.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7577FB-4D2E-477B-A1E5-FC49D3272DBE}" type="datetimeFigureOut">
              <a:rPr lang="en-IN" smtClean="0"/>
              <a:pPr/>
              <a:t>29-01-2021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C2A7452-ABCF-477C-B5B3-0D043935678D}" type="slidenum">
              <a:rPr lang="en-IN" smtClean="0"/>
              <a:pPr/>
              <a:t>‹#›</a:t>
            </a:fld>
            <a:endParaRPr lang="en-IN"/>
          </a:p>
        </p:txBody>
      </p:sp>
    </p:spTree>
  </p:cSld>
  <p:clrMapOvr>
    <a:masterClrMapping/>
  </p:clrMapOvr>
  <mc:AlternateContent xmlns:mc="http://schemas.openxmlformats.org/markup-compatibility/2006">
    <mc:Choice xmlns:p14="http://schemas.microsoft.com/office/powerpoint/2010/main" xmlns="" Requires="p14">
      <p:transition spd="slow" p14:dur="2000">
        <p14:shred pattern="rectangle"/>
        <p:sndAc>
          <p:stSnd>
            <p:snd r:embed="rId3" name="suction.wav"/>
          </p:stSnd>
        </p:sndAc>
      </p:transition>
    </mc:Choice>
    <mc:Fallback>
      <p:transition spd="slow">
        <p:fade/>
        <p:sndAc>
          <p:stSnd>
            <p:snd r:embed="rId1" name="suction.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17577FB-4D2E-477B-A1E5-FC49D3272DBE}" type="datetimeFigureOut">
              <a:rPr lang="en-IN" smtClean="0"/>
              <a:pPr/>
              <a:t>29-01-2021</a:t>
            </a:fld>
            <a:endParaRPr lang="en-IN"/>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IN"/>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5C2A7452-ABCF-477C-B5B3-0D043935678D}" type="slidenum">
              <a:rPr lang="en-IN" smtClean="0"/>
              <a:pPr/>
              <a:t>‹#›</a:t>
            </a:fld>
            <a:endParaRPr lang="en-IN"/>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xmlns="" Requires="p14">
      <p:transition spd="slow" p14:dur="2000">
        <p14:shred pattern="rectangle"/>
        <p:sndAc>
          <p:stSnd>
            <p:snd r:embed="rId14" name="suction.wav"/>
          </p:stSnd>
        </p:sndAc>
      </p:transition>
    </mc:Choice>
    <mc:Fallback>
      <p:transition spd="slow">
        <p:fade/>
        <p:sndAc>
          <p:stSnd>
            <p:snd r:embed="rId13" name="suction.wav"/>
          </p:stSnd>
        </p:sndAc>
      </p:transition>
    </mc:Fallback>
  </mc:AlternateConten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audio" Target="../media/audio11.wav"/></Relationships>
</file>

<file path=ppt/slides/_rels/slide12.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audio" Target="../media/audio11.wav"/></Relationships>
</file>

<file path=ppt/slides/_rels/slide14.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audio" Target="../media/audio11.wav"/></Relationships>
</file>

<file path=ppt/slides/_rels/slide16.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audio" Target="../media/audio11.wav"/></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diagramData" Target="../diagrams/data1.xml"/><Relationship Id="rId7"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diagramData" Target="../diagrams/data2.xml"/><Relationship Id="rId7"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audio" Target="../media/audio11.wav"/></Relationships>
</file>

<file path=ppt/slides/_rels/slide9.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3341" y="692696"/>
            <a:ext cx="6777318" cy="2427023"/>
          </a:xfrm>
        </p:spPr>
        <p:txBody>
          <a:bodyPr/>
          <a:lstStyle/>
          <a:p>
            <a:r>
              <a:rPr lang="en-US" b="1" dirty="0" smtClean="0">
                <a:solidFill>
                  <a:srgbClr val="000000"/>
                </a:solidFill>
                <a:effectLst/>
                <a:latin typeface="Bookman Old Style"/>
                <a:ea typeface="Times New Roman"/>
                <a:cs typeface="Times New Roman"/>
              </a:rPr>
              <a:t>Qualification &amp; Appointment </a:t>
            </a:r>
            <a:r>
              <a:rPr lang="en-US" b="1" dirty="0">
                <a:solidFill>
                  <a:srgbClr val="000000"/>
                </a:solidFill>
                <a:effectLst/>
                <a:latin typeface="Bookman Old Style"/>
                <a:ea typeface="Times New Roman"/>
                <a:cs typeface="Times New Roman"/>
              </a:rPr>
              <a:t>of an Auditor </a:t>
            </a:r>
            <a:endParaRPr lang="en-IN" dirty="0"/>
          </a:p>
        </p:txBody>
      </p:sp>
      <p:sp>
        <p:nvSpPr>
          <p:cNvPr id="3" name="Subtitle 2"/>
          <p:cNvSpPr>
            <a:spLocks noGrp="1"/>
          </p:cNvSpPr>
          <p:nvPr>
            <p:ph type="subTitle" idx="1"/>
          </p:nvPr>
        </p:nvSpPr>
        <p:spPr/>
        <p:txBody>
          <a:bodyPr/>
          <a:lstStyle/>
          <a:p>
            <a:r>
              <a:rPr lang="en-IN" smtClean="0"/>
              <a:t>                                    </a:t>
            </a:r>
            <a:r>
              <a:rPr lang="en-IN" smtClean="0"/>
              <a:t>Dr</a:t>
            </a:r>
            <a:r>
              <a:rPr lang="en-IN" dirty="0" smtClean="0"/>
              <a:t>. A. </a:t>
            </a:r>
            <a:r>
              <a:rPr lang="en-IN" dirty="0" err="1" smtClean="0"/>
              <a:t>Sulthan</a:t>
            </a:r>
            <a:r>
              <a:rPr lang="en-IN" dirty="0" smtClean="0"/>
              <a:t> </a:t>
            </a:r>
            <a:r>
              <a:rPr lang="en-IN" dirty="0" err="1" smtClean="0"/>
              <a:t>Mohideen</a:t>
            </a:r>
            <a:endParaRPr lang="en-IN" dirty="0"/>
          </a:p>
        </p:txBody>
      </p:sp>
    </p:spTree>
    <p:extLst>
      <p:ext uri="{BB962C8B-B14F-4D97-AF65-F5344CB8AC3E}">
        <p14:creationId xmlns:p14="http://schemas.microsoft.com/office/powerpoint/2010/main" xmlns="" val="2401244476"/>
      </p:ext>
    </p:extLst>
  </p:cSld>
  <p:clrMapOvr>
    <a:masterClrMapping/>
  </p:clrMapOvr>
  <mc:AlternateContent xmlns:mc="http://schemas.openxmlformats.org/markup-compatibility/2006">
    <mc:Choice xmlns:p14="http://schemas.microsoft.com/office/powerpoint/2010/main" xmlns="" Requires="p14">
      <p:transition spd="slow" p14:dur="2000">
        <p14:shred pattern="rectangle"/>
        <p:sndAc>
          <p:stSnd>
            <p:snd r:embed="rId3" name="suction.wav"/>
          </p:stSnd>
        </p:sndAc>
      </p:transition>
    </mc:Choice>
    <mc:Fallback>
      <p:transition spd="slow">
        <p:fade/>
        <p:sndAc>
          <p:stSnd>
            <p:snd r:embed="rId2" name="suction.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8" y="2132856"/>
            <a:ext cx="8136904" cy="4165847"/>
          </a:xfrm>
        </p:spPr>
        <p:txBody>
          <a:bodyPr>
            <a:normAutofit fontScale="70000" lnSpcReduction="20000"/>
          </a:bodyPr>
          <a:lstStyle/>
          <a:p>
            <a:pPr algn="just">
              <a:lnSpc>
                <a:spcPct val="107000"/>
              </a:lnSpc>
              <a:spcAft>
                <a:spcPts val="800"/>
              </a:spcAft>
              <a:tabLst>
                <a:tab pos="937260" algn="l"/>
              </a:tabLst>
            </a:pPr>
            <a:r>
              <a:rPr lang="en-US" dirty="0" smtClean="0">
                <a:latin typeface="Bookman Old Style"/>
                <a:ea typeface="Times New Roman"/>
                <a:cs typeface="Times New Roman"/>
              </a:rPr>
              <a:t>Subsequent </a:t>
            </a:r>
            <a:r>
              <a:rPr lang="en-US" dirty="0">
                <a:latin typeface="Bookman Old Style"/>
                <a:ea typeface="Times New Roman"/>
                <a:cs typeface="Times New Roman"/>
              </a:rPr>
              <a:t>auditor or auditors of a company are appointed every year by the shareholders in annual general meeting by passing an ordinary resolution. </a:t>
            </a:r>
            <a:endParaRPr lang="en-US" dirty="0" smtClean="0">
              <a:latin typeface="Bookman Old Style"/>
              <a:ea typeface="Times New Roman"/>
              <a:cs typeface="Times New Roman"/>
            </a:endParaRPr>
          </a:p>
          <a:p>
            <a:pPr algn="just">
              <a:lnSpc>
                <a:spcPct val="107000"/>
              </a:lnSpc>
              <a:spcAft>
                <a:spcPts val="800"/>
              </a:spcAft>
              <a:tabLst>
                <a:tab pos="937260" algn="l"/>
              </a:tabLst>
            </a:pPr>
            <a:r>
              <a:rPr lang="en-US" dirty="0" smtClean="0">
                <a:latin typeface="Bookman Old Style"/>
                <a:ea typeface="Times New Roman"/>
                <a:cs typeface="Times New Roman"/>
              </a:rPr>
              <a:t>According </a:t>
            </a:r>
            <a:r>
              <a:rPr lang="en-US" dirty="0">
                <a:latin typeface="Bookman Old Style"/>
                <a:ea typeface="Times New Roman"/>
                <a:cs typeface="Times New Roman"/>
              </a:rPr>
              <a:t>to Section 224 (1), "every company shall, at each annual general meeting, appoint an auditor or auditors to hold office from the conclusion of that meeting until the conclusion of the next annual general meeting, and shall, within 7 days of the appointment, give intimation thereof to every auditor so appointed." </a:t>
            </a:r>
            <a:endParaRPr lang="en-US" dirty="0" smtClean="0">
              <a:latin typeface="Bookman Old Style"/>
              <a:ea typeface="Times New Roman"/>
              <a:cs typeface="Times New Roman"/>
            </a:endParaRPr>
          </a:p>
          <a:p>
            <a:pPr algn="just">
              <a:lnSpc>
                <a:spcPct val="107000"/>
              </a:lnSpc>
              <a:spcAft>
                <a:spcPts val="800"/>
              </a:spcAft>
              <a:tabLst>
                <a:tab pos="937260" algn="l"/>
              </a:tabLst>
            </a:pPr>
            <a:r>
              <a:rPr lang="en-US" dirty="0" smtClean="0">
                <a:latin typeface="Bookman Old Style"/>
                <a:ea typeface="Times New Roman"/>
                <a:cs typeface="Times New Roman"/>
              </a:rPr>
              <a:t>Section </a:t>
            </a:r>
            <a:r>
              <a:rPr lang="en-US" dirty="0">
                <a:latin typeface="Bookman Old Style"/>
                <a:ea typeface="Times New Roman"/>
                <a:cs typeface="Times New Roman"/>
              </a:rPr>
              <a:t>224 (I-A) requires the auditor(s) so appointed to communicate his acceptance or refusal to the Registrar within the period of 30 days of the receipt from the company of the intimation of his appointment on the prescribed form.</a:t>
            </a:r>
            <a:endParaRPr lang="en-IN" sz="1800" dirty="0">
              <a:latin typeface="Calibri"/>
              <a:ea typeface="Times New Roman"/>
              <a:cs typeface="Times New Roman"/>
            </a:endParaRPr>
          </a:p>
          <a:p>
            <a:pPr algn="just">
              <a:lnSpc>
                <a:spcPct val="107000"/>
              </a:lnSpc>
              <a:spcAft>
                <a:spcPts val="800"/>
              </a:spcAft>
              <a:tabLst>
                <a:tab pos="937260" algn="l"/>
              </a:tabLst>
            </a:pPr>
            <a:r>
              <a:rPr lang="en-US" dirty="0">
                <a:latin typeface="Bookman Old Style"/>
                <a:ea typeface="Times New Roman"/>
                <a:cs typeface="Times New Roman"/>
              </a:rPr>
              <a:t>If the auditor so appointed does not accept the appointment</a:t>
            </a:r>
            <a:r>
              <a:rPr lang="en-US" dirty="0" smtClean="0">
                <a:latin typeface="Bookman Old Style"/>
                <a:ea typeface="Times New Roman"/>
                <a:cs typeface="Times New Roman"/>
              </a:rPr>
              <a:t>, </a:t>
            </a:r>
            <a:r>
              <a:rPr lang="en-US" dirty="0">
                <a:latin typeface="Bookman Old Style"/>
                <a:ea typeface="Times New Roman"/>
                <a:cs typeface="Times New Roman"/>
              </a:rPr>
              <a:t>the Board of Directors is not </a:t>
            </a:r>
            <a:r>
              <a:rPr lang="en-US" dirty="0" smtClean="0">
                <a:latin typeface="Bookman Old Style"/>
                <a:ea typeface="Times New Roman"/>
                <a:cs typeface="Times New Roman"/>
              </a:rPr>
              <a:t>permitted to appoint an auditor. </a:t>
            </a:r>
            <a:r>
              <a:rPr lang="en-US" dirty="0">
                <a:latin typeface="Bookman Old Style"/>
                <a:ea typeface="Times New Roman"/>
                <a:cs typeface="Times New Roman"/>
              </a:rPr>
              <a:t>Therefore, another general meeting has to be convened to appoint new auditor(s).</a:t>
            </a:r>
            <a:endParaRPr lang="en-IN" sz="1800" dirty="0">
              <a:latin typeface="Calibri"/>
              <a:ea typeface="Times New Roman"/>
              <a:cs typeface="Times New Roman"/>
            </a:endParaRPr>
          </a:p>
          <a:p>
            <a:endParaRPr lang="en-IN" dirty="0"/>
          </a:p>
        </p:txBody>
      </p:sp>
      <p:sp>
        <p:nvSpPr>
          <p:cNvPr id="3" name="Title 2"/>
          <p:cNvSpPr>
            <a:spLocks noGrp="1"/>
          </p:cNvSpPr>
          <p:nvPr>
            <p:ph type="title"/>
          </p:nvPr>
        </p:nvSpPr>
        <p:spPr/>
        <p:txBody>
          <a:bodyPr/>
          <a:lstStyle/>
          <a:p>
            <a:r>
              <a:rPr lang="en-IN" dirty="0"/>
              <a:t>Subsequent </a:t>
            </a:r>
            <a:r>
              <a:rPr lang="en-IN" dirty="0" smtClean="0"/>
              <a:t>Auditors</a:t>
            </a:r>
            <a:endParaRPr lang="en-IN" dirty="0"/>
          </a:p>
        </p:txBody>
      </p:sp>
    </p:spTree>
    <p:extLst>
      <p:ext uri="{BB962C8B-B14F-4D97-AF65-F5344CB8AC3E}">
        <p14:creationId xmlns:p14="http://schemas.microsoft.com/office/powerpoint/2010/main" xmlns="" val="2284440963"/>
      </p:ext>
    </p:extLst>
  </p:cSld>
  <p:clrMapOvr>
    <a:masterClrMapping/>
  </p:clrMapOvr>
  <mc:AlternateContent xmlns:mc="http://schemas.openxmlformats.org/markup-compatibility/2006">
    <mc:Choice xmlns:p14="http://schemas.microsoft.com/office/powerpoint/2010/main" xmlns="" Requires="p14">
      <p:transition spd="slow" p14:dur="2000">
        <p14:shred pattern="rectangle"/>
        <p:sndAc>
          <p:stSnd>
            <p:snd r:embed="rId3" name="suction.wav"/>
          </p:stSnd>
        </p:sndAc>
      </p:transition>
    </mc:Choice>
    <mc:Fallback>
      <p:transition spd="slow">
        <p:fade/>
        <p:sndAc>
          <p:stSnd>
            <p:snd r:embed="rId2" name="suction.wav"/>
          </p:stSnd>
        </p:sndAc>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39552" y="1196752"/>
            <a:ext cx="8136904" cy="361977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35193916"/>
      </p:ext>
    </p:extLst>
  </p:cSld>
  <p:clrMapOvr>
    <a:masterClrMapping/>
  </p:clrMapOvr>
  <mc:AlternateContent xmlns:mc="http://schemas.openxmlformats.org/markup-compatibility/2006">
    <mc:Choice xmlns:p14="http://schemas.microsoft.com/office/powerpoint/2010/main" xmlns="" Requires="p14">
      <p:transition spd="slow" p14:dur="2000">
        <p14:shred pattern="rectangle"/>
        <p:sndAc>
          <p:stSnd>
            <p:snd r:embed="rId4" name="suction.wav"/>
          </p:stSnd>
        </p:sndAc>
      </p:transition>
    </mc:Choice>
    <mc:Fallback>
      <p:transition spd="slow">
        <p:fade/>
        <p:sndAc>
          <p:stSnd>
            <p:snd r:embed="rId2" name="suction.wav"/>
          </p:stSnd>
        </p:sndAc>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8193233" cy="3877815"/>
          </a:xfrm>
        </p:spPr>
        <p:txBody>
          <a:bodyPr>
            <a:normAutofit fontScale="92500" lnSpcReduction="10000"/>
          </a:bodyPr>
          <a:lstStyle/>
          <a:p>
            <a:r>
              <a:rPr lang="en-US" dirty="0" smtClean="0"/>
              <a:t>If </a:t>
            </a:r>
            <a:r>
              <a:rPr lang="en-US" dirty="0"/>
              <a:t>due to death, insanity, insolvency or other disqualification a casual vacancy of the auditor arises, the Board of Directors can fill the same under Section 224 (6</a:t>
            </a:r>
            <a:r>
              <a:rPr lang="en-US" dirty="0" smtClean="0"/>
              <a:t>).</a:t>
            </a:r>
          </a:p>
          <a:p>
            <a:r>
              <a:rPr lang="en-US" dirty="0"/>
              <a:t>The auditor appointed against such a vacancy will hold office till the conclusion of next annual general meeting</a:t>
            </a:r>
            <a:r>
              <a:rPr lang="en-US" dirty="0" smtClean="0"/>
              <a:t>.</a:t>
            </a:r>
            <a:endParaRPr lang="en-US" dirty="0"/>
          </a:p>
          <a:p>
            <a:r>
              <a:rPr lang="en-US" dirty="0"/>
              <a:t>The vacancy arising out of resignation of the auditor or his refusal to accept the appointment is not a casual vacancy. </a:t>
            </a:r>
            <a:endParaRPr lang="en-US" dirty="0" smtClean="0"/>
          </a:p>
          <a:p>
            <a:r>
              <a:rPr lang="en-US" dirty="0" smtClean="0"/>
              <a:t>The </a:t>
            </a:r>
            <a:r>
              <a:rPr lang="en-US" dirty="0"/>
              <a:t>Board has no power to fill such vacancy, even if the shareholders' have authorized it in this behalf. Such a vacancy should be filled by the shareholders ' in general body meeting.</a:t>
            </a:r>
          </a:p>
          <a:p>
            <a:endParaRPr lang="en-IN" dirty="0"/>
          </a:p>
        </p:txBody>
      </p:sp>
      <p:sp>
        <p:nvSpPr>
          <p:cNvPr id="3" name="Title 2"/>
          <p:cNvSpPr>
            <a:spLocks noGrp="1"/>
          </p:cNvSpPr>
          <p:nvPr>
            <p:ph type="title"/>
          </p:nvPr>
        </p:nvSpPr>
        <p:spPr/>
        <p:txBody>
          <a:bodyPr/>
          <a:lstStyle/>
          <a:p>
            <a:r>
              <a:rPr lang="en-US" sz="4000" dirty="0" smtClean="0"/>
              <a:t/>
            </a:r>
            <a:br>
              <a:rPr lang="en-US" sz="4000" dirty="0" smtClean="0"/>
            </a:br>
            <a:r>
              <a:rPr lang="en-US" sz="4000" dirty="0" smtClean="0"/>
              <a:t>Appointment </a:t>
            </a:r>
            <a:r>
              <a:rPr lang="en-US" sz="4000" dirty="0"/>
              <a:t>against a Casual Vacancy</a:t>
            </a:r>
            <a:r>
              <a:rPr lang="en-US" dirty="0"/>
              <a:t/>
            </a:r>
            <a:br>
              <a:rPr lang="en-US" dirty="0"/>
            </a:br>
            <a:endParaRPr lang="en-IN" dirty="0"/>
          </a:p>
        </p:txBody>
      </p:sp>
    </p:spTree>
    <p:extLst>
      <p:ext uri="{BB962C8B-B14F-4D97-AF65-F5344CB8AC3E}">
        <p14:creationId xmlns:p14="http://schemas.microsoft.com/office/powerpoint/2010/main" xmlns="" val="3297202538"/>
      </p:ext>
    </p:extLst>
  </p:cSld>
  <p:clrMapOvr>
    <a:masterClrMapping/>
  </p:clrMapOvr>
  <mc:AlternateContent xmlns:mc="http://schemas.openxmlformats.org/markup-compatibility/2006">
    <mc:Choice xmlns:p14="http://schemas.microsoft.com/office/powerpoint/2010/main" xmlns="" Requires="p14">
      <p:transition spd="slow" p14:dur="2000">
        <p14:shred pattern="rectangle"/>
        <p:sndAc>
          <p:stSnd>
            <p:snd r:embed="rId3" name="suction.wav"/>
          </p:stSnd>
        </p:sndAc>
      </p:transition>
    </mc:Choice>
    <mc:Fallback>
      <p:transition spd="slow">
        <p:fade/>
        <p:sndAc>
          <p:stSnd>
            <p:snd r:embed="rId2" name="suction.wav"/>
          </p:stSnd>
        </p:sndAc>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55576" y="1196752"/>
            <a:ext cx="7992888" cy="32403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007978718"/>
      </p:ext>
    </p:extLst>
  </p:cSld>
  <p:clrMapOvr>
    <a:masterClrMapping/>
  </p:clrMapOvr>
  <mc:AlternateContent xmlns:mc="http://schemas.openxmlformats.org/markup-compatibility/2006">
    <mc:Choice xmlns:p14="http://schemas.microsoft.com/office/powerpoint/2010/main" xmlns="" Requires="p14">
      <p:transition spd="slow" p14:dur="2000">
        <p14:shred pattern="rectangle"/>
        <p:sndAc>
          <p:stSnd>
            <p:snd r:embed="rId4" name="suction.wav"/>
          </p:stSnd>
        </p:sndAc>
      </p:transition>
    </mc:Choice>
    <mc:Fallback>
      <p:transition spd="slow">
        <p:fade/>
        <p:sndAc>
          <p:stSnd>
            <p:snd r:embed="rId2" name="suction.wav"/>
          </p:stSnd>
        </p:sndAc>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lnSpc>
                <a:spcPct val="107000"/>
              </a:lnSpc>
              <a:spcAft>
                <a:spcPts val="800"/>
              </a:spcAft>
              <a:tabLst>
                <a:tab pos="937260" algn="l"/>
              </a:tabLst>
            </a:pPr>
            <a:r>
              <a:rPr lang="en-US" dirty="0" smtClean="0"/>
              <a:t>According </a:t>
            </a:r>
            <a:r>
              <a:rPr lang="en-US" dirty="0"/>
              <a:t>to Section 224(3), where at an annual general meeting no auditors are appointed or re-appointed, the Central Government may appoint a person to fill the vacancy. Within 7 days of the power of the Central Government becoming exercisable, company shall give notice of the fact to the Regional Director, to whom the Central Government’s power to appoint an auditor in such an event has been delegated under section 637</a:t>
            </a:r>
          </a:p>
          <a:p>
            <a:pPr algn="just">
              <a:lnSpc>
                <a:spcPct val="107000"/>
              </a:lnSpc>
              <a:spcAft>
                <a:spcPts val="800"/>
              </a:spcAft>
              <a:tabLst>
                <a:tab pos="937260" algn="l"/>
              </a:tabLst>
            </a:pPr>
            <a:endParaRPr lang="en-IN" dirty="0"/>
          </a:p>
        </p:txBody>
      </p:sp>
      <p:sp>
        <p:nvSpPr>
          <p:cNvPr id="3" name="Title 2"/>
          <p:cNvSpPr>
            <a:spLocks noGrp="1"/>
          </p:cNvSpPr>
          <p:nvPr>
            <p:ph type="title"/>
          </p:nvPr>
        </p:nvSpPr>
        <p:spPr>
          <a:xfrm>
            <a:off x="611560" y="260648"/>
            <a:ext cx="7833193" cy="1363758"/>
          </a:xfrm>
        </p:spPr>
        <p:txBody>
          <a:bodyPr/>
          <a:lstStyle/>
          <a:p>
            <a:r>
              <a:rPr lang="en-IN" sz="4400" dirty="0" smtClean="0"/>
              <a:t/>
            </a:r>
            <a:br>
              <a:rPr lang="en-IN" sz="4400" dirty="0" smtClean="0"/>
            </a:br>
            <a:r>
              <a:rPr lang="en-IN" sz="4400" dirty="0" smtClean="0"/>
              <a:t>Appointment </a:t>
            </a:r>
            <a:r>
              <a:rPr lang="en-IN" sz="4400" dirty="0"/>
              <a:t>by Central Government</a:t>
            </a:r>
            <a:r>
              <a:rPr lang="en-IN" dirty="0"/>
              <a:t/>
            </a:r>
            <a:br>
              <a:rPr lang="en-IN" dirty="0"/>
            </a:br>
            <a:endParaRPr lang="en-IN" dirty="0"/>
          </a:p>
        </p:txBody>
      </p:sp>
    </p:spTree>
    <p:extLst>
      <p:ext uri="{BB962C8B-B14F-4D97-AF65-F5344CB8AC3E}">
        <p14:creationId xmlns:p14="http://schemas.microsoft.com/office/powerpoint/2010/main" xmlns="" val="2239673215"/>
      </p:ext>
    </p:extLst>
  </p:cSld>
  <p:clrMapOvr>
    <a:masterClrMapping/>
  </p:clrMapOvr>
  <mc:AlternateContent xmlns:mc="http://schemas.openxmlformats.org/markup-compatibility/2006">
    <mc:Choice xmlns:p14="http://schemas.microsoft.com/office/powerpoint/2010/main" xmlns="" Requires="p14">
      <p:transition spd="slow" p14:dur="2000">
        <p14:shred pattern="rectangle"/>
        <p:sndAc>
          <p:stSnd>
            <p:snd r:embed="rId3" name="suction.wav"/>
          </p:stSnd>
        </p:sndAc>
      </p:transition>
    </mc:Choice>
    <mc:Fallback>
      <p:transition spd="slow">
        <p:fade/>
        <p:sndAc>
          <p:stSnd>
            <p:snd r:embed="rId2" name="suction.wav"/>
          </p:stSnd>
        </p:sndAc>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11560" y="908720"/>
            <a:ext cx="7992888" cy="43204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714057028"/>
      </p:ext>
    </p:extLst>
  </p:cSld>
  <p:clrMapOvr>
    <a:masterClrMapping/>
  </p:clrMapOvr>
  <mc:AlternateContent xmlns:mc="http://schemas.openxmlformats.org/markup-compatibility/2006">
    <mc:Choice xmlns:p14="http://schemas.microsoft.com/office/powerpoint/2010/main" xmlns="" Requires="p14">
      <p:transition spd="slow" p14:dur="2000">
        <p14:shred pattern="rectangle"/>
        <p:sndAc>
          <p:stSnd>
            <p:snd r:embed="rId4" name="suction.wav"/>
          </p:stSnd>
        </p:sndAc>
      </p:transition>
    </mc:Choice>
    <mc:Fallback>
      <p:transition spd="slow">
        <p:fade/>
        <p:sndAc>
          <p:stSnd>
            <p:snd r:embed="rId2" name="suction.wav"/>
          </p:stSnd>
        </p:sndAc>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04664"/>
            <a:ext cx="8568952" cy="1054250"/>
          </a:xfrm>
        </p:spPr>
        <p:txBody>
          <a:bodyPr/>
          <a:lstStyle/>
          <a:p>
            <a:r>
              <a:rPr lang="en-IN" sz="4800" dirty="0" smtClean="0"/>
              <a:t/>
            </a:r>
            <a:br>
              <a:rPr lang="en-IN" sz="4800" dirty="0" smtClean="0"/>
            </a:br>
            <a:r>
              <a:rPr lang="en-IN" sz="4800" dirty="0" smtClean="0"/>
              <a:t>Generally </a:t>
            </a:r>
            <a:r>
              <a:rPr lang="en-IN" sz="4800" dirty="0"/>
              <a:t>accepted Auditing Practice </a:t>
            </a:r>
            <a:r>
              <a:rPr lang="en-IN" dirty="0"/>
              <a:t/>
            </a:r>
            <a:br>
              <a:rPr lang="en-IN" dirty="0"/>
            </a:br>
            <a:endParaRPr lang="en-IN" dirty="0"/>
          </a:p>
        </p:txBody>
      </p:sp>
      <p:sp>
        <p:nvSpPr>
          <p:cNvPr id="4" name="Rectangle 3"/>
          <p:cNvSpPr/>
          <p:nvPr/>
        </p:nvSpPr>
        <p:spPr>
          <a:xfrm>
            <a:off x="323528" y="2852936"/>
            <a:ext cx="8712968" cy="3416320"/>
          </a:xfrm>
          <a:prstGeom prst="rect">
            <a:avLst/>
          </a:prstGeom>
        </p:spPr>
        <p:txBody>
          <a:bodyPr wrap="square">
            <a:spAutoFit/>
          </a:bodyPr>
          <a:lstStyle/>
          <a:p>
            <a:r>
              <a:rPr lang="en-US" sz="2200" dirty="0" smtClean="0"/>
              <a:t>What </a:t>
            </a:r>
            <a:r>
              <a:rPr lang="en-US" sz="2200" dirty="0"/>
              <a:t>is "generally accepted auditing standards" cannot be </a:t>
            </a:r>
            <a:r>
              <a:rPr lang="en-US" sz="2200" dirty="0" smtClean="0"/>
              <a:t>easily </a:t>
            </a:r>
            <a:r>
              <a:rPr lang="en-US" sz="2200" dirty="0"/>
              <a:t>defined. Yet it is important to have understanding of what the term may connote. It implies, among other things, the following</a:t>
            </a:r>
            <a:r>
              <a:rPr lang="en-US" sz="2200" dirty="0" smtClean="0"/>
              <a:t>:</a:t>
            </a:r>
          </a:p>
          <a:p>
            <a:endParaRPr lang="en-US" sz="2200" dirty="0"/>
          </a:p>
          <a:p>
            <a:pPr marL="342900" indent="-342900">
              <a:buAutoNum type="alphaLcParenR"/>
            </a:pPr>
            <a:r>
              <a:rPr lang="en-US" sz="2200" dirty="0" smtClean="0"/>
              <a:t>Only </a:t>
            </a:r>
            <a:r>
              <a:rPr lang="en-US" sz="2200" dirty="0"/>
              <a:t>competent and independent person carries out the </a:t>
            </a:r>
            <a:r>
              <a:rPr lang="en-US" sz="2200" dirty="0" smtClean="0"/>
              <a:t>audit</a:t>
            </a:r>
          </a:p>
          <a:p>
            <a:pPr marL="342900" indent="-342900">
              <a:buAutoNum type="alphaLcParenR"/>
            </a:pPr>
            <a:endParaRPr lang="en-US" sz="2200" dirty="0" smtClean="0"/>
          </a:p>
          <a:p>
            <a:pPr marL="342900" indent="-342900">
              <a:buAutoNum type="alphaLcParenR"/>
            </a:pPr>
            <a:endParaRPr lang="en-US" sz="2200" dirty="0"/>
          </a:p>
          <a:p>
            <a:r>
              <a:rPr lang="en-US" sz="2200" dirty="0" smtClean="0"/>
              <a:t>b)   In </a:t>
            </a:r>
            <a:r>
              <a:rPr lang="en-US" sz="2200" dirty="0"/>
              <a:t>performing audit the work is well-planned and supervised.</a:t>
            </a:r>
          </a:p>
          <a:p>
            <a:endParaRPr lang="en-US" sz="2200" dirty="0" smtClean="0"/>
          </a:p>
          <a:p>
            <a:endParaRPr lang="en-US" dirty="0"/>
          </a:p>
        </p:txBody>
      </p:sp>
    </p:spTree>
    <p:extLst>
      <p:ext uri="{BB962C8B-B14F-4D97-AF65-F5344CB8AC3E}">
        <p14:creationId xmlns:p14="http://schemas.microsoft.com/office/powerpoint/2010/main" xmlns="" val="1288095803"/>
      </p:ext>
    </p:extLst>
  </p:cSld>
  <p:clrMapOvr>
    <a:masterClrMapping/>
  </p:clrMapOvr>
  <mc:AlternateContent xmlns:mc="http://schemas.openxmlformats.org/markup-compatibility/2006">
    <mc:Choice xmlns:p14="http://schemas.microsoft.com/office/powerpoint/2010/main" xmlns="" Requires="p14">
      <p:transition spd="slow" p14:dur="2000">
        <p14:shred pattern="rectangle"/>
        <p:sndAc>
          <p:stSnd>
            <p:snd r:embed="rId3" name="suction.wav"/>
          </p:stSnd>
        </p:sndAc>
      </p:transition>
    </mc:Choice>
    <mc:Fallback>
      <p:transition spd="slow">
        <p:fade/>
        <p:sndAc>
          <p:stSnd>
            <p:snd r:embed="rId2" name="suction.wav"/>
          </p:stSnd>
        </p:sndAc>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25000" lnSpcReduction="20000"/>
          </a:bodyPr>
          <a:lstStyle/>
          <a:p>
            <a:pPr algn="just">
              <a:lnSpc>
                <a:spcPct val="107000"/>
              </a:lnSpc>
              <a:spcAft>
                <a:spcPts val="800"/>
              </a:spcAft>
              <a:tabLst>
                <a:tab pos="937260" algn="l"/>
              </a:tabLst>
            </a:pPr>
            <a:r>
              <a:rPr lang="en-US" sz="7200" dirty="0" smtClean="0">
                <a:latin typeface="Bookman Old Style"/>
                <a:ea typeface="Times New Roman"/>
                <a:cs typeface="Times New Roman"/>
              </a:rPr>
              <a:t>The </a:t>
            </a:r>
            <a:r>
              <a:rPr lang="en-US" sz="7200" dirty="0">
                <a:latin typeface="Bookman Old Style"/>
                <a:ea typeface="Times New Roman"/>
                <a:cs typeface="Times New Roman"/>
              </a:rPr>
              <a:t>Companies </a:t>
            </a:r>
            <a:r>
              <a:rPr lang="en-US" sz="7200" dirty="0" smtClean="0">
                <a:latin typeface="Bookman Old Style"/>
                <a:ea typeface="Times New Roman"/>
                <a:cs typeface="Times New Roman"/>
              </a:rPr>
              <a:t>Act, </a:t>
            </a:r>
            <a:r>
              <a:rPr lang="en-US" sz="7200" dirty="0">
                <a:latin typeface="Bookman Old Style"/>
                <a:ea typeface="Times New Roman"/>
                <a:cs typeface="Times New Roman"/>
              </a:rPr>
              <a:t>introduced Sec. 224-A which provides that in the case of company in which 25% or more of the subscribed share capital is held, whether singly or in any combination by:</a:t>
            </a:r>
            <a:endParaRPr lang="en-IN" sz="7200" dirty="0">
              <a:latin typeface="Calibri"/>
              <a:ea typeface="Times New Roman"/>
              <a:cs typeface="Times New Roman"/>
            </a:endParaRPr>
          </a:p>
          <a:p>
            <a:pPr algn="just">
              <a:lnSpc>
                <a:spcPct val="107000"/>
              </a:lnSpc>
              <a:spcAft>
                <a:spcPts val="800"/>
              </a:spcAft>
              <a:tabLst>
                <a:tab pos="937260" algn="l"/>
              </a:tabLst>
            </a:pPr>
            <a:r>
              <a:rPr lang="en-US" sz="7200" dirty="0">
                <a:latin typeface="Bookman Old Style"/>
                <a:ea typeface="Times New Roman"/>
                <a:cs typeface="Times New Roman"/>
              </a:rPr>
              <a:t>(a) A public financial institution or a Government Company or any State Govt., or</a:t>
            </a:r>
            <a:endParaRPr lang="en-IN" sz="7200" dirty="0">
              <a:latin typeface="Calibri"/>
              <a:ea typeface="Times New Roman"/>
              <a:cs typeface="Times New Roman"/>
            </a:endParaRPr>
          </a:p>
          <a:p>
            <a:pPr algn="just">
              <a:lnSpc>
                <a:spcPct val="107000"/>
              </a:lnSpc>
              <a:spcAft>
                <a:spcPts val="800"/>
              </a:spcAft>
              <a:tabLst>
                <a:tab pos="937260" algn="l"/>
              </a:tabLst>
            </a:pPr>
            <a:r>
              <a:rPr lang="en-US" sz="7200" dirty="0">
                <a:latin typeface="Bookman Old Style"/>
                <a:ea typeface="Times New Roman"/>
                <a:cs typeface="Times New Roman"/>
              </a:rPr>
              <a:t>(b) any financial or other institution established by any provincial or State Act in which a State Government holds not less than 51% of the subscribed share capital or ;</a:t>
            </a:r>
            <a:endParaRPr lang="en-IN" sz="7200" dirty="0">
              <a:latin typeface="Calibri"/>
              <a:ea typeface="Times New Roman"/>
              <a:cs typeface="Times New Roman"/>
            </a:endParaRPr>
          </a:p>
          <a:p>
            <a:pPr algn="just">
              <a:lnSpc>
                <a:spcPct val="107000"/>
              </a:lnSpc>
              <a:spcAft>
                <a:spcPts val="800"/>
              </a:spcAft>
              <a:tabLst>
                <a:tab pos="937260" algn="l"/>
              </a:tabLst>
            </a:pPr>
            <a:r>
              <a:rPr lang="en-US" sz="7200" dirty="0">
                <a:latin typeface="Bookman Old Style"/>
                <a:ea typeface="Times New Roman"/>
                <a:cs typeface="Times New Roman"/>
              </a:rPr>
              <a:t>(c) a </a:t>
            </a:r>
            <a:r>
              <a:rPr lang="en-US" sz="7200" dirty="0" smtClean="0">
                <a:latin typeface="Bookman Old Style"/>
                <a:ea typeface="Times New Roman"/>
                <a:cs typeface="Times New Roman"/>
              </a:rPr>
              <a:t>nationalized </a:t>
            </a:r>
            <a:r>
              <a:rPr lang="en-US" sz="7200" dirty="0">
                <a:latin typeface="Bookman Old Style"/>
                <a:ea typeface="Times New Roman"/>
                <a:cs typeface="Times New Roman"/>
              </a:rPr>
              <a:t>bank or an insurance company carrying on general insurance business ;  </a:t>
            </a:r>
            <a:endParaRPr lang="en-IN" sz="7200" dirty="0">
              <a:latin typeface="Calibri"/>
              <a:ea typeface="Times New Roman"/>
              <a:cs typeface="Times New Roman"/>
            </a:endParaRPr>
          </a:p>
          <a:p>
            <a:pPr algn="just">
              <a:lnSpc>
                <a:spcPct val="107000"/>
              </a:lnSpc>
              <a:spcAft>
                <a:spcPts val="800"/>
              </a:spcAft>
              <a:tabLst>
                <a:tab pos="937260" algn="l"/>
              </a:tabLst>
            </a:pPr>
            <a:r>
              <a:rPr lang="en-US" sz="7200" dirty="0">
                <a:latin typeface="Bookman Old Style"/>
                <a:ea typeface="Times New Roman"/>
                <a:cs typeface="Times New Roman"/>
              </a:rPr>
              <a:t>(d) or any combination of the above categories.</a:t>
            </a:r>
            <a:endParaRPr lang="en-IN" sz="7200" dirty="0">
              <a:latin typeface="Calibri"/>
              <a:ea typeface="Times New Roman"/>
              <a:cs typeface="Times New Roman"/>
            </a:endParaRPr>
          </a:p>
          <a:p>
            <a:pPr algn="just">
              <a:lnSpc>
                <a:spcPct val="107000"/>
              </a:lnSpc>
              <a:spcAft>
                <a:spcPts val="800"/>
              </a:spcAft>
              <a:tabLst>
                <a:tab pos="937260" algn="l"/>
              </a:tabLst>
            </a:pPr>
            <a:r>
              <a:rPr lang="en-US" sz="7200" dirty="0">
                <a:latin typeface="Bookman Old Style"/>
                <a:ea typeface="Times New Roman"/>
                <a:cs typeface="Times New Roman"/>
              </a:rPr>
              <a:t>The appointment of an auditor or auditors shall be made by a special resolution.</a:t>
            </a:r>
            <a:endParaRPr lang="en-IN" sz="7200" dirty="0">
              <a:latin typeface="Calibri"/>
              <a:ea typeface="Times New Roman"/>
              <a:cs typeface="Times New Roman"/>
            </a:endParaRPr>
          </a:p>
          <a:p>
            <a:endParaRPr lang="en-IN" dirty="0"/>
          </a:p>
        </p:txBody>
      </p:sp>
      <p:sp>
        <p:nvSpPr>
          <p:cNvPr id="3" name="Title 2"/>
          <p:cNvSpPr>
            <a:spLocks noGrp="1"/>
          </p:cNvSpPr>
          <p:nvPr>
            <p:ph type="title"/>
          </p:nvPr>
        </p:nvSpPr>
        <p:spPr>
          <a:xfrm>
            <a:off x="683568" y="332656"/>
            <a:ext cx="7761185" cy="1291750"/>
          </a:xfrm>
        </p:spPr>
        <p:txBody>
          <a:bodyPr/>
          <a:lstStyle/>
          <a:p>
            <a:r>
              <a:rPr lang="en-IN" sz="4000" dirty="0"/>
              <a:t>Appointment by Special Resolution</a:t>
            </a:r>
          </a:p>
        </p:txBody>
      </p:sp>
    </p:spTree>
    <p:extLst>
      <p:ext uri="{BB962C8B-B14F-4D97-AF65-F5344CB8AC3E}">
        <p14:creationId xmlns:p14="http://schemas.microsoft.com/office/powerpoint/2010/main" xmlns="" val="2360686546"/>
      </p:ext>
    </p:extLst>
  </p:cSld>
  <p:clrMapOvr>
    <a:masterClrMapping/>
  </p:clrMapOvr>
  <mc:AlternateContent xmlns:mc="http://schemas.openxmlformats.org/markup-compatibility/2006">
    <mc:Choice xmlns:p14="http://schemas.microsoft.com/office/powerpoint/2010/main" xmlns="" Requires="p14">
      <p:transition spd="slow" p14:dur="2000">
        <p14:shred pattern="rectangle"/>
        <p:sndAc>
          <p:stSnd>
            <p:snd r:embed="rId3" name="suction.wav"/>
          </p:stSnd>
        </p:sndAc>
      </p:transition>
    </mc:Choice>
    <mc:Fallback>
      <p:transition spd="slow">
        <p:fade/>
        <p:sndAc>
          <p:stSnd>
            <p:snd r:embed="rId2" name="suction.wav"/>
          </p:stSnd>
        </p:sndAc>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7" y="2248347"/>
            <a:ext cx="8496943" cy="3877815"/>
          </a:xfrm>
        </p:spPr>
        <p:txBody>
          <a:bodyPr>
            <a:normAutofit fontScale="92500" lnSpcReduction="10000"/>
          </a:bodyPr>
          <a:lstStyle/>
          <a:p>
            <a:pPr algn="just"/>
            <a:r>
              <a:rPr lang="en-US" dirty="0" smtClean="0">
                <a:latin typeface="Bookman Old Style"/>
                <a:ea typeface="Times New Roman"/>
                <a:cs typeface="Times New Roman"/>
              </a:rPr>
              <a:t>The provisions </a:t>
            </a:r>
            <a:r>
              <a:rPr lang="en-US" dirty="0">
                <a:latin typeface="Bookman Old Style"/>
                <a:ea typeface="Times New Roman"/>
                <a:cs typeface="Times New Roman"/>
              </a:rPr>
              <a:t>regarding appointment of Government Companies are different. Section 619 provides that the auditor of a Government Company shall be appointed or re-appointed by </a:t>
            </a:r>
            <a:r>
              <a:rPr lang="en-US" dirty="0" smtClean="0">
                <a:latin typeface="Bookman Old Style"/>
                <a:ea typeface="Times New Roman"/>
                <a:cs typeface="Times New Roman"/>
              </a:rPr>
              <a:t>the Comptroller </a:t>
            </a:r>
            <a:r>
              <a:rPr lang="en-US" dirty="0">
                <a:latin typeface="Bookman Old Style"/>
                <a:ea typeface="Times New Roman"/>
                <a:cs typeface="Times New Roman"/>
              </a:rPr>
              <a:t>and Auditor General of </a:t>
            </a:r>
            <a:r>
              <a:rPr lang="en-US" dirty="0" smtClean="0">
                <a:latin typeface="Bookman Old Style"/>
                <a:ea typeface="Times New Roman"/>
                <a:cs typeface="Times New Roman"/>
              </a:rPr>
              <a:t>India.</a:t>
            </a:r>
          </a:p>
          <a:p>
            <a:pPr algn="just"/>
            <a:r>
              <a:rPr lang="en-US" dirty="0">
                <a:latin typeface="Bookman Old Style"/>
                <a:ea typeface="Times New Roman"/>
                <a:cs typeface="Times New Roman"/>
              </a:rPr>
              <a:t>He may also conduct a supplementary or test audit of such company's accounts by persons </a:t>
            </a:r>
            <a:r>
              <a:rPr lang="en-US" dirty="0" smtClean="0">
                <a:latin typeface="Bookman Old Style"/>
                <a:ea typeface="Times New Roman"/>
                <a:cs typeface="Times New Roman"/>
              </a:rPr>
              <a:t>authorized </a:t>
            </a:r>
            <a:r>
              <a:rPr lang="en-US" dirty="0">
                <a:latin typeface="Bookman Old Style"/>
                <a:ea typeface="Times New Roman"/>
                <a:cs typeface="Times New Roman"/>
              </a:rPr>
              <a:t>by him in this behalf.</a:t>
            </a:r>
            <a:endParaRPr lang="en-US" dirty="0" smtClean="0">
              <a:latin typeface="Bookman Old Style"/>
              <a:ea typeface="Times New Roman"/>
              <a:cs typeface="Times New Roman"/>
            </a:endParaRPr>
          </a:p>
          <a:p>
            <a:pPr algn="just"/>
            <a:r>
              <a:rPr lang="en-US" dirty="0" smtClean="0">
                <a:latin typeface="Bookman Old Style"/>
                <a:ea typeface="Times New Roman"/>
                <a:cs typeface="Times New Roman"/>
              </a:rPr>
              <a:t> </a:t>
            </a:r>
            <a:r>
              <a:rPr lang="en-US" dirty="0">
                <a:latin typeface="Bookman Old Style"/>
                <a:ea typeface="Times New Roman"/>
                <a:cs typeface="Times New Roman"/>
              </a:rPr>
              <a:t>The auditor should submit a copy of his audit report to the Comptroller and Auditor General of India who has, the right to comment on or supplement, the audit report</a:t>
            </a:r>
            <a:endParaRPr lang="en-IN" dirty="0"/>
          </a:p>
        </p:txBody>
      </p:sp>
      <p:sp>
        <p:nvSpPr>
          <p:cNvPr id="3" name="Title 2"/>
          <p:cNvSpPr>
            <a:spLocks noGrp="1"/>
          </p:cNvSpPr>
          <p:nvPr>
            <p:ph type="title"/>
          </p:nvPr>
        </p:nvSpPr>
        <p:spPr/>
        <p:txBody>
          <a:bodyPr/>
          <a:lstStyle/>
          <a:p>
            <a:r>
              <a:rPr lang="en-US" sz="4400" dirty="0"/>
              <a:t>Appointment of Auditors of Government </a:t>
            </a:r>
            <a:endParaRPr lang="en-IN" sz="4400" dirty="0"/>
          </a:p>
        </p:txBody>
      </p:sp>
    </p:spTree>
    <p:extLst>
      <p:ext uri="{BB962C8B-B14F-4D97-AF65-F5344CB8AC3E}">
        <p14:creationId xmlns:p14="http://schemas.microsoft.com/office/powerpoint/2010/main" xmlns="" val="1858390627"/>
      </p:ext>
    </p:extLst>
  </p:cSld>
  <p:clrMapOvr>
    <a:masterClrMapping/>
  </p:clrMapOvr>
  <mc:AlternateContent xmlns:mc="http://schemas.openxmlformats.org/markup-compatibility/2006">
    <mc:Choice xmlns:p14="http://schemas.microsoft.com/office/powerpoint/2010/main" xmlns="" Requires="p14">
      <p:transition spd="slow" p14:dur="2000">
        <p14:shred pattern="rectangle"/>
        <p:sndAc>
          <p:stSnd>
            <p:snd r:embed="rId3" name="suction.wav"/>
          </p:stSnd>
        </p:sndAc>
      </p:transition>
    </mc:Choice>
    <mc:Fallback>
      <p:transition spd="slow">
        <p:fade/>
        <p:sndAc>
          <p:stSnd>
            <p:snd r:embed="rId2" name="suction.wav"/>
          </p:stSnd>
        </p:sndAc>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95536" y="1412776"/>
            <a:ext cx="8594948" cy="403244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221491322"/>
      </p:ext>
    </p:extLst>
  </p:cSld>
  <p:clrMapOvr>
    <a:masterClrMapping/>
  </p:clrMapOvr>
  <mc:AlternateContent xmlns:mc="http://schemas.openxmlformats.org/markup-compatibility/2006">
    <mc:Choice xmlns:p14="http://schemas.microsoft.com/office/powerpoint/2010/main" xmlns="" Requires="p14">
      <p:transition spd="slow" p14:dur="2000">
        <p14:shred pattern="rectangle"/>
        <p:sndAc>
          <p:stSnd>
            <p:snd r:embed="rId4" name="suction.wav"/>
          </p:stSnd>
        </p:sndAc>
      </p:transition>
    </mc:Choice>
    <mc:Fallback>
      <p:transition spd="slow">
        <p:fade/>
        <p:sndAc>
          <p:stSnd>
            <p:snd r:embed="rId2" name="suction.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1517332" y="1303972"/>
          <a:ext cx="6109335" cy="42500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897854605"/>
      </p:ext>
    </p:extLst>
  </p:cSld>
  <p:clrMapOvr>
    <a:masterClrMapping/>
  </p:clrMapOvr>
  <mc:AlternateContent xmlns:mc="http://schemas.openxmlformats.org/markup-compatibility/2006">
    <mc:Choice xmlns:p14="http://schemas.microsoft.com/office/powerpoint/2010/main" xmlns="" Requires="p14">
      <p:transition spd="slow" p14:dur="2000">
        <p14:shred pattern="rectangle"/>
        <p:sndAc>
          <p:stSnd>
            <p:snd r:embed="rId7" name="suction.wav"/>
          </p:stSnd>
        </p:sndAc>
      </p:transition>
    </mc:Choice>
    <mc:Fallback>
      <p:transition spd="slow">
        <p:fade/>
        <p:sndAc>
          <p:stSnd>
            <p:snd r:embed="rId2" name="suction.wav"/>
          </p:stSnd>
        </p:sndAc>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04664"/>
            <a:ext cx="8568952" cy="1054250"/>
          </a:xfrm>
        </p:spPr>
        <p:txBody>
          <a:bodyPr/>
          <a:lstStyle/>
          <a:p>
            <a:r>
              <a:rPr lang="en-IN" sz="4800" dirty="0" smtClean="0"/>
              <a:t/>
            </a:r>
            <a:br>
              <a:rPr lang="en-IN" sz="4800" dirty="0" smtClean="0"/>
            </a:br>
            <a:r>
              <a:rPr lang="en-IN" sz="4800" dirty="0" err="1" smtClean="0"/>
              <a:t>GenerallyAccepted</a:t>
            </a:r>
            <a:r>
              <a:rPr lang="en-IN" sz="4800" dirty="0" smtClean="0"/>
              <a:t> </a:t>
            </a:r>
            <a:r>
              <a:rPr lang="en-IN" sz="4800" dirty="0"/>
              <a:t>Auditing Practice </a:t>
            </a:r>
            <a:r>
              <a:rPr lang="en-IN" dirty="0"/>
              <a:t/>
            </a:r>
            <a:br>
              <a:rPr lang="en-IN" dirty="0"/>
            </a:br>
            <a:endParaRPr lang="en-IN" dirty="0"/>
          </a:p>
        </p:txBody>
      </p:sp>
      <p:sp>
        <p:nvSpPr>
          <p:cNvPr id="4" name="Rectangle 3"/>
          <p:cNvSpPr/>
          <p:nvPr/>
        </p:nvSpPr>
        <p:spPr>
          <a:xfrm>
            <a:off x="323528" y="2852936"/>
            <a:ext cx="8712968" cy="3416320"/>
          </a:xfrm>
          <a:prstGeom prst="rect">
            <a:avLst/>
          </a:prstGeom>
        </p:spPr>
        <p:txBody>
          <a:bodyPr wrap="square">
            <a:spAutoFit/>
          </a:bodyPr>
          <a:lstStyle/>
          <a:p>
            <a:r>
              <a:rPr lang="en-US" sz="2200" dirty="0" smtClean="0"/>
              <a:t>What </a:t>
            </a:r>
            <a:r>
              <a:rPr lang="en-US" sz="2200" dirty="0"/>
              <a:t>is "generally accepted auditing standards" cannot be </a:t>
            </a:r>
            <a:r>
              <a:rPr lang="en-US" sz="2200" dirty="0" smtClean="0"/>
              <a:t>easily </a:t>
            </a:r>
            <a:r>
              <a:rPr lang="en-US" sz="2200" dirty="0"/>
              <a:t>defined. Yet it is important to have understanding of what the term may connote. It implies, among other things, the following</a:t>
            </a:r>
            <a:r>
              <a:rPr lang="en-US" sz="2200" dirty="0" smtClean="0"/>
              <a:t>:</a:t>
            </a:r>
          </a:p>
          <a:p>
            <a:endParaRPr lang="en-US" sz="2200" dirty="0"/>
          </a:p>
          <a:p>
            <a:pPr marL="342900" indent="-342900">
              <a:buAutoNum type="alphaLcParenR"/>
            </a:pPr>
            <a:r>
              <a:rPr lang="en-US" sz="2200" dirty="0" smtClean="0"/>
              <a:t>Only </a:t>
            </a:r>
            <a:r>
              <a:rPr lang="en-US" sz="2200" dirty="0"/>
              <a:t>competent and independent person carries out the </a:t>
            </a:r>
            <a:r>
              <a:rPr lang="en-US" sz="2200" dirty="0" smtClean="0"/>
              <a:t>audit</a:t>
            </a:r>
          </a:p>
          <a:p>
            <a:pPr marL="342900" indent="-342900">
              <a:buAutoNum type="alphaLcParenR"/>
            </a:pPr>
            <a:endParaRPr lang="en-US" sz="2200" dirty="0" smtClean="0"/>
          </a:p>
          <a:p>
            <a:pPr marL="342900" indent="-342900">
              <a:buAutoNum type="alphaLcParenR"/>
            </a:pPr>
            <a:endParaRPr lang="en-US" sz="2200" dirty="0"/>
          </a:p>
          <a:p>
            <a:r>
              <a:rPr lang="en-US" sz="2200" dirty="0" smtClean="0"/>
              <a:t>b)   In </a:t>
            </a:r>
            <a:r>
              <a:rPr lang="en-US" sz="2200" dirty="0"/>
              <a:t>performing audit the work is well-planned and supervised.</a:t>
            </a:r>
          </a:p>
          <a:p>
            <a:endParaRPr lang="en-US" sz="2200" dirty="0" smtClean="0"/>
          </a:p>
          <a:p>
            <a:endParaRPr lang="en-US" dirty="0"/>
          </a:p>
        </p:txBody>
      </p:sp>
    </p:spTree>
    <p:extLst>
      <p:ext uri="{BB962C8B-B14F-4D97-AF65-F5344CB8AC3E}">
        <p14:creationId xmlns:p14="http://schemas.microsoft.com/office/powerpoint/2010/main" xmlns="" val="1052548869"/>
      </p:ext>
    </p:extLst>
  </p:cSld>
  <p:clrMapOvr>
    <a:masterClrMapping/>
  </p:clrMapOvr>
  <mc:AlternateContent xmlns:mc="http://schemas.openxmlformats.org/markup-compatibility/2006">
    <mc:Choice xmlns:p14="http://schemas.microsoft.com/office/powerpoint/2010/main" xmlns="" Requires="p14">
      <p:transition spd="slow" p14:dur="2000">
        <p14:shred pattern="rectangle"/>
        <p:sndAc>
          <p:stSnd>
            <p:snd r:embed="rId3" name="suction.wav"/>
          </p:stSnd>
        </p:sndAc>
      </p:transition>
    </mc:Choice>
    <mc:Fallback>
      <p:transition spd="slow">
        <p:fade/>
        <p:sndAc>
          <p:stSnd>
            <p:snd r:embed="rId2" name="suction.wav"/>
          </p:stSnd>
        </p:sndAc>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04664"/>
            <a:ext cx="8568952" cy="1054250"/>
          </a:xfrm>
        </p:spPr>
        <p:txBody>
          <a:bodyPr/>
          <a:lstStyle/>
          <a:p>
            <a:r>
              <a:rPr lang="en-IN" sz="4800" dirty="0" smtClean="0"/>
              <a:t/>
            </a:r>
            <a:br>
              <a:rPr lang="en-IN" sz="4800" dirty="0" smtClean="0"/>
            </a:br>
            <a:r>
              <a:rPr lang="en-IN" sz="4800" dirty="0" smtClean="0"/>
              <a:t>Generally </a:t>
            </a:r>
            <a:r>
              <a:rPr lang="en-IN" sz="4800" dirty="0"/>
              <a:t>accepted Auditing Practice </a:t>
            </a:r>
            <a:r>
              <a:rPr lang="en-IN" dirty="0"/>
              <a:t/>
            </a:r>
            <a:br>
              <a:rPr lang="en-IN" dirty="0"/>
            </a:br>
            <a:endParaRPr lang="en-IN" dirty="0"/>
          </a:p>
        </p:txBody>
      </p:sp>
      <p:sp>
        <p:nvSpPr>
          <p:cNvPr id="4" name="Rectangle 3"/>
          <p:cNvSpPr/>
          <p:nvPr/>
        </p:nvSpPr>
        <p:spPr>
          <a:xfrm>
            <a:off x="323528" y="2852936"/>
            <a:ext cx="8712968" cy="707886"/>
          </a:xfrm>
          <a:prstGeom prst="rect">
            <a:avLst/>
          </a:prstGeom>
        </p:spPr>
        <p:txBody>
          <a:bodyPr wrap="square">
            <a:spAutoFit/>
          </a:bodyPr>
          <a:lstStyle/>
          <a:p>
            <a:endParaRPr lang="en-US" sz="2200" dirty="0" smtClean="0"/>
          </a:p>
          <a:p>
            <a:endParaRPr lang="en-US" dirty="0"/>
          </a:p>
        </p:txBody>
      </p:sp>
      <p:sp>
        <p:nvSpPr>
          <p:cNvPr id="3" name="Rectangle 2"/>
          <p:cNvSpPr/>
          <p:nvPr/>
        </p:nvSpPr>
        <p:spPr>
          <a:xfrm>
            <a:off x="467544" y="2545159"/>
            <a:ext cx="8352928" cy="2800767"/>
          </a:xfrm>
          <a:prstGeom prst="rect">
            <a:avLst/>
          </a:prstGeom>
        </p:spPr>
        <p:txBody>
          <a:bodyPr wrap="square">
            <a:spAutoFit/>
          </a:bodyPr>
          <a:lstStyle/>
          <a:p>
            <a:r>
              <a:rPr lang="en-US" sz="2200" dirty="0" smtClean="0"/>
              <a:t>c)   </a:t>
            </a:r>
            <a:r>
              <a:rPr lang="en-US" sz="2200" dirty="0"/>
              <a:t>Sufficient and appropriate audit evidences are gathered and tested before      an opinion is </a:t>
            </a:r>
            <a:r>
              <a:rPr lang="en-US" sz="2200" dirty="0" smtClean="0"/>
              <a:t>framed</a:t>
            </a:r>
            <a:endParaRPr lang="en-US" sz="2200" dirty="0"/>
          </a:p>
          <a:p>
            <a:endParaRPr lang="en-US" sz="2200" dirty="0"/>
          </a:p>
          <a:p>
            <a:r>
              <a:rPr lang="en-US" sz="2200" dirty="0"/>
              <a:t>d)   Proper judgement is made of financial statements under audit in the </a:t>
            </a:r>
            <a:r>
              <a:rPr lang="en-US" sz="2200" dirty="0" smtClean="0"/>
              <a:t>light </a:t>
            </a:r>
            <a:r>
              <a:rPr lang="en-US" sz="2200" dirty="0"/>
              <a:t>of professional knowledge of auditor concerning generally accepted accounting practices, special enactments affecting the financial statements, pronouncements of professional bodies having bearing on them.</a:t>
            </a:r>
          </a:p>
        </p:txBody>
      </p:sp>
    </p:spTree>
    <p:extLst>
      <p:ext uri="{BB962C8B-B14F-4D97-AF65-F5344CB8AC3E}">
        <p14:creationId xmlns:p14="http://schemas.microsoft.com/office/powerpoint/2010/main" xmlns="" val="2272454405"/>
      </p:ext>
    </p:extLst>
  </p:cSld>
  <p:clrMapOvr>
    <a:masterClrMapping/>
  </p:clrMapOvr>
  <mc:AlternateContent xmlns:mc="http://schemas.openxmlformats.org/markup-compatibility/2006">
    <mc:Choice xmlns:p14="http://schemas.microsoft.com/office/powerpoint/2010/main" xmlns="" Requires="p14">
      <p:transition spd="slow" p14:dur="2000">
        <p14:shred pattern="rectangle"/>
        <p:sndAc>
          <p:stSnd>
            <p:snd r:embed="rId3" name="suction.wav"/>
          </p:stSnd>
        </p:sndAc>
      </p:transition>
    </mc:Choice>
    <mc:Fallback>
      <p:transition spd="slow">
        <p:fade/>
        <p:sndAc>
          <p:stSnd>
            <p:snd r:embed="rId2" name="suction.wav"/>
          </p:stSnd>
        </p:sndAc>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 </a:t>
            </a:r>
            <a:r>
              <a:rPr lang="en-US" dirty="0"/>
              <a:t>In India, Chartered Accountants are competent auditors</a:t>
            </a:r>
            <a:r>
              <a:rPr lang="en-US" dirty="0" smtClean="0"/>
              <a:t>.</a:t>
            </a:r>
          </a:p>
          <a:p>
            <a:r>
              <a:rPr lang="en-US" dirty="0" smtClean="0"/>
              <a:t> </a:t>
            </a:r>
            <a:r>
              <a:rPr lang="en-US" dirty="0"/>
              <a:t>A Chartered Accountant is a person who is a member of the Institute of Chartered Accountants of India. </a:t>
            </a:r>
            <a:endParaRPr lang="en-US" dirty="0" smtClean="0"/>
          </a:p>
          <a:p>
            <a:r>
              <a:rPr lang="en-US" dirty="0" smtClean="0"/>
              <a:t>To </a:t>
            </a:r>
            <a:r>
              <a:rPr lang="en-US" dirty="0"/>
              <a:t>become the member of the Institute, one must undergo practical training and pass the prescribed examination stipulated in the Chartered Accountants Act and Chartered Accountants </a:t>
            </a:r>
            <a:r>
              <a:rPr lang="en-US" dirty="0" smtClean="0"/>
              <a:t>Regulations.</a:t>
            </a:r>
            <a:endParaRPr lang="en-IN" dirty="0"/>
          </a:p>
        </p:txBody>
      </p:sp>
      <p:sp>
        <p:nvSpPr>
          <p:cNvPr id="3" name="Title 2"/>
          <p:cNvSpPr>
            <a:spLocks noGrp="1"/>
          </p:cNvSpPr>
          <p:nvPr>
            <p:ph type="title"/>
          </p:nvPr>
        </p:nvSpPr>
        <p:spPr>
          <a:xfrm>
            <a:off x="688490" y="570156"/>
            <a:ext cx="7756263" cy="1058644"/>
          </a:xfrm>
        </p:spPr>
        <p:txBody>
          <a:bodyPr/>
          <a:lstStyle/>
          <a:p>
            <a:r>
              <a:rPr lang="en-US" sz="4400" dirty="0" smtClean="0">
                <a:solidFill>
                  <a:srgbClr val="000000"/>
                </a:solidFill>
                <a:latin typeface="Bookman Old Style"/>
                <a:ea typeface="Times New Roman"/>
                <a:cs typeface="Times New Roman"/>
              </a:rPr>
              <a:t/>
            </a:r>
            <a:br>
              <a:rPr lang="en-US" sz="4400" dirty="0" smtClean="0">
                <a:solidFill>
                  <a:srgbClr val="000000"/>
                </a:solidFill>
                <a:latin typeface="Bookman Old Style"/>
                <a:ea typeface="Times New Roman"/>
                <a:cs typeface="Times New Roman"/>
              </a:rPr>
            </a:br>
            <a:r>
              <a:rPr lang="en-US" dirty="0" smtClean="0">
                <a:solidFill>
                  <a:srgbClr val="000000"/>
                </a:solidFill>
                <a:latin typeface="Bookman Old Style"/>
                <a:ea typeface="Times New Roman"/>
                <a:cs typeface="Times New Roman"/>
              </a:rPr>
              <a:t>Competence</a:t>
            </a:r>
            <a:r>
              <a:rPr lang="en-US" dirty="0">
                <a:solidFill>
                  <a:srgbClr val="000000"/>
                </a:solidFill>
                <a:latin typeface="Bookman Old Style"/>
                <a:ea typeface="Times New Roman"/>
                <a:cs typeface="Times New Roman"/>
              </a:rPr>
              <a:t/>
            </a:r>
            <a:br>
              <a:rPr lang="en-US" dirty="0">
                <a:solidFill>
                  <a:srgbClr val="000000"/>
                </a:solidFill>
                <a:latin typeface="Bookman Old Style"/>
                <a:ea typeface="Times New Roman"/>
                <a:cs typeface="Times New Roman"/>
              </a:rPr>
            </a:br>
            <a:r>
              <a:rPr lang="en-US" sz="4400" dirty="0" smtClean="0">
                <a:solidFill>
                  <a:srgbClr val="000000"/>
                </a:solidFill>
                <a:latin typeface="Bookman Old Style"/>
                <a:ea typeface="Times New Roman"/>
                <a:cs typeface="Times New Roman"/>
              </a:rPr>
              <a:t> </a:t>
            </a:r>
            <a:endParaRPr lang="en-IN" sz="4400" dirty="0"/>
          </a:p>
        </p:txBody>
      </p:sp>
    </p:spTree>
    <p:extLst>
      <p:ext uri="{BB962C8B-B14F-4D97-AF65-F5344CB8AC3E}">
        <p14:creationId xmlns:p14="http://schemas.microsoft.com/office/powerpoint/2010/main" xmlns="" val="1039204194"/>
      </p:ext>
    </p:extLst>
  </p:cSld>
  <p:clrMapOvr>
    <a:masterClrMapping/>
  </p:clrMapOvr>
  <mc:AlternateContent xmlns:mc="http://schemas.openxmlformats.org/markup-compatibility/2006">
    <mc:Choice xmlns:p14="http://schemas.microsoft.com/office/powerpoint/2010/main" xmlns="" Requires="p14">
      <p:transition spd="slow" p14:dur="2000">
        <p14:shred pattern="rectangle"/>
        <p:sndAc>
          <p:stSnd>
            <p:snd r:embed="rId3" name="suction.wav"/>
          </p:stSnd>
        </p:sndAc>
      </p:transition>
    </mc:Choice>
    <mc:Fallback>
      <p:transition spd="slow">
        <p:fade/>
        <p:sndAc>
          <p:stSnd>
            <p:snd r:embed="rId2" name="suction.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R="82550" algn="just">
              <a:lnSpc>
                <a:spcPct val="105000"/>
              </a:lnSpc>
              <a:spcAft>
                <a:spcPts val="1440"/>
              </a:spcAft>
            </a:pPr>
            <a:r>
              <a:rPr lang="en-US" dirty="0" smtClean="0">
                <a:solidFill>
                  <a:srgbClr val="000000"/>
                </a:solidFill>
                <a:latin typeface="Bookman Old Style"/>
                <a:ea typeface="Times New Roman"/>
                <a:cs typeface="Times New Roman"/>
              </a:rPr>
              <a:t> </a:t>
            </a:r>
            <a:r>
              <a:rPr lang="en-US" dirty="0" smtClean="0">
                <a:solidFill>
                  <a:schemeClr val="tx1"/>
                </a:solidFill>
                <a:latin typeface="Bookman Old Style"/>
                <a:ea typeface="Times New Roman"/>
                <a:cs typeface="Times New Roman"/>
              </a:rPr>
              <a:t>Independence implies </a:t>
            </a:r>
            <a:r>
              <a:rPr lang="en-US" dirty="0">
                <a:solidFill>
                  <a:schemeClr val="tx1"/>
                </a:solidFill>
                <a:latin typeface="Bookman Old Style"/>
                <a:ea typeface="Times New Roman"/>
                <a:cs typeface="Times New Roman"/>
              </a:rPr>
              <a:t>acting without any fear or </a:t>
            </a:r>
            <a:r>
              <a:rPr lang="en-US" dirty="0" smtClean="0">
                <a:solidFill>
                  <a:schemeClr val="tx1"/>
                </a:solidFill>
                <a:latin typeface="Bookman Old Style"/>
                <a:ea typeface="Times New Roman"/>
                <a:cs typeface="Times New Roman"/>
              </a:rPr>
              <a:t>favors.</a:t>
            </a:r>
          </a:p>
          <a:p>
            <a:pPr marR="82550" algn="just">
              <a:lnSpc>
                <a:spcPct val="105000"/>
              </a:lnSpc>
              <a:spcAft>
                <a:spcPts val="1440"/>
              </a:spcAft>
            </a:pPr>
            <a:r>
              <a:rPr lang="en-US" dirty="0" smtClean="0">
                <a:solidFill>
                  <a:schemeClr val="tx1"/>
                </a:solidFill>
                <a:latin typeface="Bookman Old Style"/>
                <a:ea typeface="Times New Roman"/>
                <a:cs typeface="Times New Roman"/>
              </a:rPr>
              <a:t> </a:t>
            </a:r>
            <a:r>
              <a:rPr lang="en-US" dirty="0">
                <a:solidFill>
                  <a:schemeClr val="tx1"/>
                </a:solidFill>
                <a:latin typeface="Bookman Old Style"/>
                <a:ea typeface="Times New Roman"/>
                <a:cs typeface="Times New Roman"/>
              </a:rPr>
              <a:t>In order to protect the independence of the auditors, </a:t>
            </a:r>
            <a:r>
              <a:rPr lang="en-US" dirty="0" smtClean="0">
                <a:solidFill>
                  <a:schemeClr val="tx1"/>
                </a:solidFill>
                <a:latin typeface="Bookman Old Style"/>
                <a:ea typeface="Times New Roman"/>
                <a:cs typeface="Times New Roman"/>
              </a:rPr>
              <a:t>following  provisions are enacted in companies act. </a:t>
            </a:r>
            <a:r>
              <a:rPr lang="en-US" dirty="0">
                <a:solidFill>
                  <a:schemeClr val="tx1"/>
                </a:solidFill>
                <a:latin typeface="Bookman Old Style"/>
                <a:ea typeface="Times New Roman"/>
                <a:cs typeface="Times New Roman"/>
              </a:rPr>
              <a:t>For example Section 226 (2) of Companies Act lays down that the following persons cannot be appointed as auditor of a company even though they are otherwise qualified:</a:t>
            </a:r>
            <a:endParaRPr lang="en-IN" sz="1800" dirty="0">
              <a:solidFill>
                <a:schemeClr val="tx1"/>
              </a:solidFill>
              <a:latin typeface="Calibri"/>
              <a:ea typeface="Times New Roman"/>
              <a:cs typeface="Times New Roman"/>
            </a:endParaRPr>
          </a:p>
          <a:p>
            <a:pPr marR="82550" algn="just">
              <a:lnSpc>
                <a:spcPct val="105000"/>
              </a:lnSpc>
              <a:spcAft>
                <a:spcPts val="1440"/>
              </a:spcAft>
            </a:pPr>
            <a:r>
              <a:rPr lang="en-US" dirty="0">
                <a:solidFill>
                  <a:schemeClr val="tx1"/>
                </a:solidFill>
                <a:latin typeface="Bookman Old Style"/>
                <a:ea typeface="Times New Roman"/>
                <a:cs typeface="Times New Roman"/>
              </a:rPr>
              <a:t>(a) An officer or employee of the company.</a:t>
            </a:r>
            <a:endParaRPr lang="en-IN" sz="1800" dirty="0">
              <a:solidFill>
                <a:schemeClr val="tx1"/>
              </a:solidFill>
              <a:latin typeface="Calibri"/>
              <a:ea typeface="Times New Roman"/>
              <a:cs typeface="Times New Roman"/>
            </a:endParaRPr>
          </a:p>
          <a:p>
            <a:pPr marR="82550" algn="just">
              <a:lnSpc>
                <a:spcPct val="105000"/>
              </a:lnSpc>
              <a:spcAft>
                <a:spcPts val="1440"/>
              </a:spcAft>
            </a:pPr>
            <a:r>
              <a:rPr lang="en-US" dirty="0">
                <a:solidFill>
                  <a:schemeClr val="tx1"/>
                </a:solidFill>
                <a:latin typeface="Bookman Old Style"/>
                <a:ea typeface="Times New Roman"/>
                <a:cs typeface="Times New Roman"/>
              </a:rPr>
              <a:t>(b) A person who is partner or who is in the employment of an employee of the company.</a:t>
            </a:r>
            <a:endParaRPr lang="en-IN" sz="1800" dirty="0">
              <a:solidFill>
                <a:schemeClr val="tx1"/>
              </a:solidFill>
              <a:latin typeface="Calibri"/>
              <a:ea typeface="Times New Roman"/>
              <a:cs typeface="Times New Roman"/>
            </a:endParaRPr>
          </a:p>
          <a:p>
            <a:pPr marR="82550" algn="just">
              <a:lnSpc>
                <a:spcPct val="105000"/>
              </a:lnSpc>
              <a:spcAft>
                <a:spcPts val="1440"/>
              </a:spcAft>
            </a:pPr>
            <a:r>
              <a:rPr lang="en-US" dirty="0">
                <a:solidFill>
                  <a:schemeClr val="tx1"/>
                </a:solidFill>
                <a:latin typeface="Bookman Old Style"/>
                <a:ea typeface="Times New Roman"/>
                <a:cs typeface="Times New Roman"/>
              </a:rPr>
              <a:t>(c) A person who is indebted to the company for an amount exceeding  </a:t>
            </a:r>
            <a:r>
              <a:rPr lang="en-US" dirty="0" err="1" smtClean="0">
                <a:solidFill>
                  <a:schemeClr val="tx1"/>
                </a:solidFill>
                <a:latin typeface="Bookman Old Style"/>
                <a:ea typeface="Times New Roman"/>
                <a:cs typeface="Times New Roman"/>
              </a:rPr>
              <a:t>Rs</a:t>
            </a:r>
            <a:r>
              <a:rPr lang="en-US" dirty="0" smtClean="0">
                <a:solidFill>
                  <a:schemeClr val="tx1"/>
                </a:solidFill>
                <a:latin typeface="Bookman Old Style"/>
                <a:ea typeface="Times New Roman"/>
                <a:cs typeface="Times New Roman"/>
              </a:rPr>
              <a:t> </a:t>
            </a:r>
            <a:r>
              <a:rPr lang="en-US" dirty="0">
                <a:solidFill>
                  <a:schemeClr val="tx1"/>
                </a:solidFill>
                <a:latin typeface="Bookman Old Style"/>
                <a:ea typeface="Times New Roman"/>
                <a:cs typeface="Times New Roman"/>
              </a:rPr>
              <a:t>1000.</a:t>
            </a:r>
            <a:endParaRPr lang="en-IN" sz="1800" dirty="0">
              <a:solidFill>
                <a:schemeClr val="tx1"/>
              </a:solidFill>
              <a:latin typeface="Calibri"/>
              <a:ea typeface="Times New Roman"/>
              <a:cs typeface="Times New Roman"/>
            </a:endParaRPr>
          </a:p>
          <a:p>
            <a:endParaRPr lang="en-IN" dirty="0"/>
          </a:p>
        </p:txBody>
      </p:sp>
      <p:sp>
        <p:nvSpPr>
          <p:cNvPr id="3" name="Title 2"/>
          <p:cNvSpPr>
            <a:spLocks noGrp="1"/>
          </p:cNvSpPr>
          <p:nvPr>
            <p:ph type="title"/>
          </p:nvPr>
        </p:nvSpPr>
        <p:spPr/>
        <p:txBody>
          <a:bodyPr/>
          <a:lstStyle/>
          <a:p>
            <a:r>
              <a:rPr lang="en-IN" dirty="0" smtClean="0"/>
              <a:t/>
            </a:r>
            <a:br>
              <a:rPr lang="en-IN" dirty="0" smtClean="0"/>
            </a:br>
            <a:r>
              <a:rPr lang="en-IN" dirty="0" smtClean="0">
                <a:solidFill>
                  <a:schemeClr val="bg1"/>
                </a:solidFill>
              </a:rPr>
              <a:t>Independence</a:t>
            </a:r>
            <a:r>
              <a:rPr lang="en-IN" dirty="0"/>
              <a:t/>
            </a:r>
            <a:br>
              <a:rPr lang="en-IN" dirty="0"/>
            </a:br>
            <a:endParaRPr lang="en-IN" dirty="0"/>
          </a:p>
        </p:txBody>
      </p:sp>
    </p:spTree>
    <p:extLst>
      <p:ext uri="{BB962C8B-B14F-4D97-AF65-F5344CB8AC3E}">
        <p14:creationId xmlns:p14="http://schemas.microsoft.com/office/powerpoint/2010/main" xmlns="" val="732857785"/>
      </p:ext>
    </p:extLst>
  </p:cSld>
  <p:clrMapOvr>
    <a:masterClrMapping/>
  </p:clrMapOvr>
  <mc:AlternateContent xmlns:mc="http://schemas.openxmlformats.org/markup-compatibility/2006">
    <mc:Choice xmlns:p14="http://schemas.microsoft.com/office/powerpoint/2010/main" xmlns="" Requires="p14">
      <p:transition spd="slow" p14:dur="2000">
        <p14:shred pattern="rectangle"/>
        <p:sndAc>
          <p:stSnd>
            <p:snd r:embed="rId3" name="suction.wav"/>
          </p:stSnd>
        </p:sndAc>
      </p:transition>
    </mc:Choice>
    <mc:Fallback>
      <p:transition spd="slow">
        <p:fade/>
        <p:sndAc>
          <p:stSnd>
            <p:snd r:embed="rId2" name="suction.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1130" marR="82550" indent="-1905" algn="just">
              <a:lnSpc>
                <a:spcPct val="105000"/>
              </a:lnSpc>
              <a:spcAft>
                <a:spcPts val="1440"/>
              </a:spcAft>
            </a:pPr>
            <a:endParaRPr lang="en-US" dirty="0" smtClean="0">
              <a:solidFill>
                <a:srgbClr val="000000"/>
              </a:solidFill>
              <a:latin typeface="Bookman Old Style"/>
              <a:ea typeface="Times New Roman"/>
              <a:cs typeface="Times New Roman"/>
            </a:endParaRPr>
          </a:p>
          <a:p>
            <a:pPr marL="151130" marR="82550" indent="-1905" algn="just">
              <a:lnSpc>
                <a:spcPct val="105000"/>
              </a:lnSpc>
              <a:spcAft>
                <a:spcPts val="1440"/>
              </a:spcAft>
            </a:pPr>
            <a:r>
              <a:rPr lang="en-US" dirty="0" smtClean="0">
                <a:solidFill>
                  <a:schemeClr val="tx1"/>
                </a:solidFill>
                <a:latin typeface="Bookman Old Style"/>
                <a:ea typeface="Times New Roman"/>
                <a:cs typeface="Times New Roman"/>
              </a:rPr>
              <a:t>An </a:t>
            </a:r>
            <a:r>
              <a:rPr lang="en-US" dirty="0">
                <a:solidFill>
                  <a:schemeClr val="tx1"/>
                </a:solidFill>
                <a:latin typeface="Bookman Old Style"/>
                <a:ea typeface="Times New Roman"/>
                <a:cs typeface="Times New Roman"/>
              </a:rPr>
              <a:t>auditor should keep the information concerning his clients confidentially. He should not disclose these to others unless there is legal or professional duty to divulge information</a:t>
            </a:r>
            <a:r>
              <a:rPr lang="en-US" dirty="0">
                <a:solidFill>
                  <a:srgbClr val="000000"/>
                </a:solidFill>
                <a:latin typeface="Bookman Old Style"/>
                <a:ea typeface="Times New Roman"/>
                <a:cs typeface="Times New Roman"/>
              </a:rPr>
              <a:t>. </a:t>
            </a:r>
            <a:endParaRPr lang="en-IN" sz="1800" dirty="0">
              <a:latin typeface="Calibri"/>
              <a:ea typeface="Times New Roman"/>
              <a:cs typeface="Times New Roman"/>
            </a:endParaRPr>
          </a:p>
          <a:p>
            <a:r>
              <a:rPr lang="en-IN" dirty="0" smtClean="0"/>
              <a:t>This is an essential quality of an auditor.</a:t>
            </a:r>
            <a:endParaRPr lang="en-IN" dirty="0"/>
          </a:p>
        </p:txBody>
      </p:sp>
      <p:sp>
        <p:nvSpPr>
          <p:cNvPr id="3" name="Title 2"/>
          <p:cNvSpPr>
            <a:spLocks noGrp="1"/>
          </p:cNvSpPr>
          <p:nvPr>
            <p:ph type="title"/>
          </p:nvPr>
        </p:nvSpPr>
        <p:spPr/>
        <p:txBody>
          <a:bodyPr/>
          <a:lstStyle/>
          <a:p>
            <a:r>
              <a:rPr lang="en-IN" dirty="0" smtClean="0"/>
              <a:t/>
            </a:r>
            <a:br>
              <a:rPr lang="en-IN" dirty="0" smtClean="0"/>
            </a:br>
            <a:r>
              <a:rPr lang="en-IN" dirty="0" smtClean="0"/>
              <a:t>Confidentiality</a:t>
            </a:r>
            <a:r>
              <a:rPr lang="en-IN" dirty="0"/>
              <a:t/>
            </a:r>
            <a:br>
              <a:rPr lang="en-IN" dirty="0"/>
            </a:br>
            <a:endParaRPr lang="en-IN" dirty="0"/>
          </a:p>
        </p:txBody>
      </p:sp>
    </p:spTree>
    <p:extLst>
      <p:ext uri="{BB962C8B-B14F-4D97-AF65-F5344CB8AC3E}">
        <p14:creationId xmlns:p14="http://schemas.microsoft.com/office/powerpoint/2010/main" xmlns="" val="4190105909"/>
      </p:ext>
    </p:extLst>
  </p:cSld>
  <p:clrMapOvr>
    <a:masterClrMapping/>
  </p:clrMapOvr>
  <mc:AlternateContent xmlns:mc="http://schemas.openxmlformats.org/markup-compatibility/2006">
    <mc:Choice xmlns:p14="http://schemas.microsoft.com/office/powerpoint/2010/main" xmlns="" Requires="p14">
      <p:transition spd="slow" p14:dur="2000">
        <p14:shred pattern="rectangle"/>
        <p:sndAc>
          <p:stSnd>
            <p:snd r:embed="rId3" name="suction.wav"/>
          </p:stSnd>
        </p:sndAc>
      </p:transition>
    </mc:Choice>
    <mc:Fallback>
      <p:transition spd="slow">
        <p:fade/>
        <p:sndAc>
          <p:stSnd>
            <p:snd r:embed="rId2" name="suction.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420888"/>
            <a:ext cx="7756263" cy="2858844"/>
          </a:xfrm>
        </p:spPr>
        <p:txBody>
          <a:bodyPr/>
          <a:lstStyle/>
          <a:p>
            <a:r>
              <a:rPr lang="en-IN" dirty="0"/>
              <a:t>APPONTMENT OF COMPANIES AUDITORS</a:t>
            </a:r>
          </a:p>
        </p:txBody>
      </p:sp>
    </p:spTree>
    <p:extLst>
      <p:ext uri="{BB962C8B-B14F-4D97-AF65-F5344CB8AC3E}">
        <p14:creationId xmlns:p14="http://schemas.microsoft.com/office/powerpoint/2010/main" xmlns="" val="1329705474"/>
      </p:ext>
    </p:extLst>
  </p:cSld>
  <p:clrMapOvr>
    <a:masterClrMapping/>
  </p:clrMapOvr>
  <mc:AlternateContent xmlns:mc="http://schemas.openxmlformats.org/markup-compatibility/2006">
    <mc:Choice xmlns:p14="http://schemas.microsoft.com/office/powerpoint/2010/main" xmlns="" Requires="p14">
      <p:transition spd="slow" p14:dur="2000">
        <p14:shred pattern="rectangle"/>
        <p:sndAc>
          <p:stSnd>
            <p:snd r:embed="rId3" name="suction.wav"/>
          </p:stSnd>
        </p:sndAc>
      </p:transition>
    </mc:Choice>
    <mc:Fallback>
      <p:transition spd="slow">
        <p:fade/>
        <p:sndAc>
          <p:stSnd>
            <p:snd r:embed="rId2" name="suction.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path" presetSubtype="0" accel="50000" decel="50000" fill="hold" grpId="0" nodeType="clickEffect">
                                  <p:stCondLst>
                                    <p:cond delay="0"/>
                                  </p:stCondLst>
                                  <p:childTnLst>
                                    <p:animMotion origin="layout" path="M 0 0 L 0.125 0 L 0.188 0.109 L 0.125 0.217 L 0 0.217 L -0.063 0.109 L 0 0 Z" pathEditMode="relative" ptsTypes="">
                                      <p:cBhvr>
                                        <p:cTn id="6" dur="2000" fill="hold"/>
                                        <p:tgtEl>
                                          <p:spTgt spid="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xmlns="" val="2558832504"/>
              </p:ext>
            </p:extLst>
          </p:nvPr>
        </p:nvGraphicFramePr>
        <p:xfrm>
          <a:off x="107504" y="116632"/>
          <a:ext cx="8928992" cy="66247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4192909216"/>
      </p:ext>
    </p:extLst>
  </p:cSld>
  <p:clrMapOvr>
    <a:masterClrMapping/>
  </p:clrMapOvr>
  <mc:AlternateContent xmlns:mc="http://schemas.openxmlformats.org/markup-compatibility/2006">
    <mc:Choice xmlns:p14="http://schemas.microsoft.com/office/powerpoint/2010/main" xmlns="" Requires="p14">
      <p:transition spd="slow" p14:dur="2000">
        <p14:shred pattern="rectangle"/>
        <p:sndAc>
          <p:stSnd>
            <p:snd r:embed="rId7" name="suction.wav"/>
          </p:stSnd>
        </p:sndAc>
      </p:transition>
    </mc:Choice>
    <mc:Fallback>
      <p:transition spd="slow">
        <p:fade/>
        <p:sndAc>
          <p:stSnd>
            <p:snd r:embed="rId2" name="suction.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39552" y="620688"/>
            <a:ext cx="8280920" cy="532859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6092431"/>
      </p:ext>
    </p:extLst>
  </p:cSld>
  <p:clrMapOvr>
    <a:masterClrMapping/>
  </p:clrMapOvr>
  <mc:AlternateContent xmlns:mc="http://schemas.openxmlformats.org/markup-compatibility/2006">
    <mc:Choice xmlns:p14="http://schemas.microsoft.com/office/powerpoint/2010/main" xmlns="" Requires="p14">
      <p:transition spd="slow" p14:dur="2000">
        <p14:shred pattern="rectangle"/>
        <p:sndAc>
          <p:stSnd>
            <p:snd r:embed="rId4" name="suction.wav"/>
          </p:stSnd>
        </p:sndAc>
      </p:transition>
    </mc:Choice>
    <mc:Fallback>
      <p:transition spd="slow">
        <p:fade/>
        <p:sndAc>
          <p:stSnd>
            <p:snd r:embed="rId2" name="suction.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lgn="just">
              <a:lnSpc>
                <a:spcPct val="107000"/>
              </a:lnSpc>
              <a:spcAft>
                <a:spcPts val="800"/>
              </a:spcAft>
              <a:tabLst>
                <a:tab pos="937260" algn="l"/>
              </a:tabLst>
            </a:pPr>
            <a:r>
              <a:rPr lang="en-US" dirty="0" smtClean="0">
                <a:latin typeface="Bookman Old Style"/>
                <a:ea typeface="Times New Roman"/>
                <a:cs typeface="Times New Roman"/>
              </a:rPr>
              <a:t>Section </a:t>
            </a:r>
            <a:r>
              <a:rPr lang="en-US" dirty="0">
                <a:latin typeface="Bookman Old Style"/>
                <a:ea typeface="Times New Roman"/>
                <a:cs typeface="Times New Roman"/>
              </a:rPr>
              <a:t>224(5) provides for the appointment of first auditors by the Board of Directors within one month after the date of registration of the company</a:t>
            </a:r>
            <a:r>
              <a:rPr lang="en-US" dirty="0" smtClean="0">
                <a:latin typeface="Bookman Old Style"/>
                <a:ea typeface="Times New Roman"/>
                <a:cs typeface="Times New Roman"/>
              </a:rPr>
              <a:t>.</a:t>
            </a:r>
          </a:p>
          <a:p>
            <a:pPr algn="just">
              <a:lnSpc>
                <a:spcPct val="107000"/>
              </a:lnSpc>
              <a:spcAft>
                <a:spcPts val="800"/>
              </a:spcAft>
              <a:tabLst>
                <a:tab pos="937260" algn="l"/>
              </a:tabLst>
            </a:pPr>
            <a:r>
              <a:rPr lang="en-US" dirty="0" smtClean="0">
                <a:latin typeface="Bookman Old Style"/>
                <a:ea typeface="Times New Roman"/>
                <a:cs typeface="Times New Roman"/>
              </a:rPr>
              <a:t> </a:t>
            </a:r>
            <a:r>
              <a:rPr lang="en-US" dirty="0">
                <a:latin typeface="Bookman Old Style"/>
                <a:ea typeface="Times New Roman"/>
                <a:cs typeface="Times New Roman"/>
              </a:rPr>
              <a:t>The auditor or auditors so appointed shall hold office until the conclusion of the first annual general meeting. </a:t>
            </a:r>
            <a:endParaRPr lang="en-US" dirty="0" smtClean="0">
              <a:latin typeface="Bookman Old Style"/>
              <a:ea typeface="Times New Roman"/>
              <a:cs typeface="Times New Roman"/>
            </a:endParaRPr>
          </a:p>
          <a:p>
            <a:pPr algn="just">
              <a:lnSpc>
                <a:spcPct val="107000"/>
              </a:lnSpc>
              <a:spcAft>
                <a:spcPts val="800"/>
              </a:spcAft>
              <a:tabLst>
                <a:tab pos="937260" algn="l"/>
              </a:tabLst>
            </a:pPr>
            <a:r>
              <a:rPr lang="en-US" dirty="0" smtClean="0">
                <a:latin typeface="Bookman Old Style"/>
                <a:ea typeface="Times New Roman"/>
                <a:cs typeface="Times New Roman"/>
              </a:rPr>
              <a:t>The </a:t>
            </a:r>
            <a:r>
              <a:rPr lang="en-US" dirty="0">
                <a:latin typeface="Bookman Old Style"/>
                <a:ea typeface="Times New Roman"/>
                <a:cs typeface="Times New Roman"/>
              </a:rPr>
              <a:t>company may, however, at a general meeting, remove any such auditors and appoint in their place any other person who has been nominated for appointment by any member of the company and of whose nomination notice has been given to the members of the company not less than 14 days before the date of meeting</a:t>
            </a:r>
            <a:r>
              <a:rPr lang="en-US" dirty="0" smtClean="0">
                <a:latin typeface="Bookman Old Style"/>
                <a:ea typeface="Times New Roman"/>
                <a:cs typeface="Times New Roman"/>
              </a:rPr>
              <a:t>.</a:t>
            </a:r>
          </a:p>
          <a:p>
            <a:pPr algn="just">
              <a:lnSpc>
                <a:spcPct val="107000"/>
              </a:lnSpc>
              <a:spcAft>
                <a:spcPts val="800"/>
              </a:spcAft>
              <a:tabLst>
                <a:tab pos="937260" algn="l"/>
              </a:tabLst>
            </a:pPr>
            <a:r>
              <a:rPr lang="en-US" dirty="0" smtClean="0">
                <a:latin typeface="Bookman Old Style"/>
                <a:ea typeface="Times New Roman"/>
                <a:cs typeface="Times New Roman"/>
              </a:rPr>
              <a:t> </a:t>
            </a:r>
            <a:r>
              <a:rPr lang="en-US" dirty="0">
                <a:latin typeface="Bookman Old Style"/>
                <a:ea typeface="Times New Roman"/>
                <a:cs typeface="Times New Roman"/>
              </a:rPr>
              <a:t>If the Board of Directors fails to exercise its power, the company in general meeting may appoint the first auditor or auditors.</a:t>
            </a:r>
            <a:endParaRPr lang="en-IN" sz="1800" dirty="0">
              <a:latin typeface="Calibri"/>
              <a:ea typeface="Times New Roman"/>
              <a:cs typeface="Times New Roman"/>
            </a:endParaRPr>
          </a:p>
          <a:p>
            <a:pPr marL="0" indent="0" algn="just">
              <a:lnSpc>
                <a:spcPct val="107000"/>
              </a:lnSpc>
              <a:spcAft>
                <a:spcPts val="800"/>
              </a:spcAft>
              <a:buNone/>
              <a:tabLst>
                <a:tab pos="937260" algn="l"/>
              </a:tabLst>
            </a:pPr>
            <a:endParaRPr lang="en-IN" sz="1800" dirty="0">
              <a:latin typeface="Calibri"/>
              <a:ea typeface="Times New Roman"/>
              <a:cs typeface="Times New Roman"/>
            </a:endParaRPr>
          </a:p>
          <a:p>
            <a:endParaRPr lang="en-IN" dirty="0"/>
          </a:p>
        </p:txBody>
      </p:sp>
      <p:sp>
        <p:nvSpPr>
          <p:cNvPr id="3" name="Title 2"/>
          <p:cNvSpPr>
            <a:spLocks noGrp="1"/>
          </p:cNvSpPr>
          <p:nvPr>
            <p:ph type="title"/>
          </p:nvPr>
        </p:nvSpPr>
        <p:spPr/>
        <p:txBody>
          <a:bodyPr/>
          <a:lstStyle/>
          <a:p>
            <a:r>
              <a:rPr lang="en-IN" dirty="0"/>
              <a:t>First </a:t>
            </a:r>
            <a:r>
              <a:rPr lang="en-IN" dirty="0" smtClean="0"/>
              <a:t>Auditors</a:t>
            </a:r>
            <a:endParaRPr lang="en-IN" dirty="0"/>
          </a:p>
        </p:txBody>
      </p:sp>
    </p:spTree>
    <p:extLst>
      <p:ext uri="{BB962C8B-B14F-4D97-AF65-F5344CB8AC3E}">
        <p14:creationId xmlns:p14="http://schemas.microsoft.com/office/powerpoint/2010/main" xmlns="" val="868934090"/>
      </p:ext>
    </p:extLst>
  </p:cSld>
  <p:clrMapOvr>
    <a:masterClrMapping/>
  </p:clrMapOvr>
  <mc:AlternateContent xmlns:mc="http://schemas.openxmlformats.org/markup-compatibility/2006">
    <mc:Choice xmlns:p14="http://schemas.microsoft.com/office/powerpoint/2010/main" xmlns="" Requires="p14">
      <p:transition spd="slow" p14:dur="2000">
        <p14:shred pattern="rectangle"/>
        <p:sndAc>
          <p:stSnd>
            <p:snd r:embed="rId3" name="suction.wav"/>
          </p:stSnd>
        </p:sndAc>
      </p:transition>
    </mc:Choice>
    <mc:Fallback>
      <p:transition spd="slow">
        <p:fade/>
        <p:sndAc>
          <p:stSnd>
            <p:snd r:embed="rId2" name="suction.wav"/>
          </p:stSnd>
        </p:sndAc>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154</TotalTime>
  <Words>1400</Words>
  <Application>Microsoft Office PowerPoint</Application>
  <PresentationFormat>On-screen Show (4:3)</PresentationFormat>
  <Paragraphs>83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Hardcover</vt:lpstr>
      <vt:lpstr>Qualification &amp; Appointment of an Auditor </vt:lpstr>
      <vt:lpstr>Slide 2</vt:lpstr>
      <vt:lpstr> Competence  </vt:lpstr>
      <vt:lpstr> Independence </vt:lpstr>
      <vt:lpstr> Confidentiality </vt:lpstr>
      <vt:lpstr>APPONTMENT OF COMPANIES AUDITORS</vt:lpstr>
      <vt:lpstr>Slide 7</vt:lpstr>
      <vt:lpstr>Slide 8</vt:lpstr>
      <vt:lpstr>First Auditors</vt:lpstr>
      <vt:lpstr>Subsequent Auditors</vt:lpstr>
      <vt:lpstr>Slide 11</vt:lpstr>
      <vt:lpstr> Appointment against a Casual Vacancy </vt:lpstr>
      <vt:lpstr>Slide 13</vt:lpstr>
      <vt:lpstr> Appointment by Central Government </vt:lpstr>
      <vt:lpstr>Slide 15</vt:lpstr>
      <vt:lpstr> Generally accepted Auditing Practice  </vt:lpstr>
      <vt:lpstr>Appointment by Special Resolution</vt:lpstr>
      <vt:lpstr>Appointment of Auditors of Government </vt:lpstr>
      <vt:lpstr>Slide 19</vt:lpstr>
      <vt:lpstr> GenerallyAccepted Auditing Practice  </vt:lpstr>
      <vt:lpstr> Generally accepted Auditing Practice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Qualification &amp; Appointment of an Auditor</dc:title>
  <dc:creator>Mohamed Ishaq</dc:creator>
  <cp:lastModifiedBy>Dotnet</cp:lastModifiedBy>
  <cp:revision>16</cp:revision>
  <dcterms:created xsi:type="dcterms:W3CDTF">2020-11-06T18:23:36Z</dcterms:created>
  <dcterms:modified xsi:type="dcterms:W3CDTF">2021-01-29T05:27:56Z</dcterms:modified>
</cp:coreProperties>
</file>