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1" r:id="rId2"/>
    <p:sldId id="292" r:id="rId3"/>
    <p:sldId id="274" r:id="rId4"/>
    <p:sldId id="275" r:id="rId5"/>
    <p:sldId id="276" r:id="rId6"/>
    <p:sldId id="277" r:id="rId7"/>
    <p:sldId id="278" r:id="rId8"/>
    <p:sldId id="279" r:id="rId9"/>
    <p:sldId id="288" r:id="rId10"/>
    <p:sldId id="280" r:id="rId11"/>
    <p:sldId id="290" r:id="rId12"/>
    <p:sldId id="281" r:id="rId13"/>
    <p:sldId id="282" r:id="rId14"/>
    <p:sldId id="283" r:id="rId15"/>
    <p:sldId id="284" r:id="rId16"/>
    <p:sldId id="287" r:id="rId17"/>
    <p:sldId id="289" r:id="rId18"/>
    <p:sldId id="285" r:id="rId19"/>
    <p:sldId id="286" r:id="rId20"/>
    <p:sldId id="293" r:id="rId21"/>
    <p:sldId id="294" r:id="rId22"/>
  </p:sldIdLst>
  <p:sldSz cx="94456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48" y="-102"/>
      </p:cViewPr>
      <p:guideLst>
        <p:guide orient="horz" pos="2160"/>
        <p:guide pos="2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70021" y="146304"/>
            <a:ext cx="9105583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79547" y="381001"/>
            <a:ext cx="8501063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03979" y="2819400"/>
            <a:ext cx="6776631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746088" y="6509004"/>
            <a:ext cx="3101314" cy="274320"/>
          </a:xfrm>
        </p:spPr>
        <p:txBody>
          <a:bodyPr vert="horz" rtlCol="0"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923917" y="6509004"/>
            <a:ext cx="479603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52984" y="6509004"/>
            <a:ext cx="4036356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078" y="274639"/>
            <a:ext cx="2125266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281" y="274639"/>
            <a:ext cx="621837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7801" y="1424588"/>
            <a:ext cx="8264922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3118" y="3267456"/>
            <a:ext cx="7650956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205" y="498230"/>
            <a:ext cx="8028781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139" y="3287713"/>
            <a:ext cx="8028781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46088" y="6513670"/>
            <a:ext cx="3101314" cy="274320"/>
          </a:xfrm>
        </p:spPr>
        <p:txBody>
          <a:bodyPr vert="horz" rtlCol="0"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923917" y="6513670"/>
            <a:ext cx="479603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52984" y="6513670"/>
            <a:ext cx="4036356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281" y="1645920"/>
            <a:ext cx="417181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1526" y="1645920"/>
            <a:ext cx="417181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26116" y="6514568"/>
            <a:ext cx="479603" cy="274320"/>
          </a:xfrm>
        </p:spPr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7801" y="1424588"/>
            <a:ext cx="8264922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7088" y="2165216"/>
            <a:ext cx="3872706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958953" y="2165216"/>
            <a:ext cx="3872706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" y="251948"/>
            <a:ext cx="8501063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281" y="1535113"/>
            <a:ext cx="417345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8247" y="1535113"/>
            <a:ext cx="417509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72281" y="2362201"/>
            <a:ext cx="417345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8247" y="2362201"/>
            <a:ext cx="4175097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926116" y="6514568"/>
            <a:ext cx="479603" cy="274320"/>
          </a:xfrm>
        </p:spPr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" y="253218"/>
            <a:ext cx="8501063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7801" y="1424588"/>
            <a:ext cx="8264922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24381" y="1057656"/>
            <a:ext cx="3872706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850" y="304800"/>
            <a:ext cx="4061619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26850" y="1107560"/>
            <a:ext cx="4061619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6140" y="2209800"/>
            <a:ext cx="8952329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746088" y="6513670"/>
            <a:ext cx="3101314" cy="274320"/>
          </a:xfrm>
        </p:spPr>
        <p:txBody>
          <a:bodyPr vert="horz" rtlCol="0"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23917" y="6513670"/>
            <a:ext cx="479603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52984" y="6513670"/>
            <a:ext cx="4036356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0735" y="4724400"/>
            <a:ext cx="5667375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0735" y="5388937"/>
            <a:ext cx="5667375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14854" y="249864"/>
            <a:ext cx="8815917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46088" y="6509004"/>
            <a:ext cx="3101314" cy="274320"/>
          </a:xfrm>
        </p:spPr>
        <p:txBody>
          <a:bodyPr vert="horz" rtlCol="0"/>
          <a:lstStyle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923917" y="6509004"/>
            <a:ext cx="479603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52984" y="6509004"/>
            <a:ext cx="4036356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70021" y="147085"/>
            <a:ext cx="9101482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38130" y="6400800"/>
            <a:ext cx="4351210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46088" y="6400800"/>
            <a:ext cx="3101314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4A198A-8893-4321-863E-F0B5108A037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923917" y="6514568"/>
            <a:ext cx="479603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964E3A8-0C58-4DDF-B39E-E044896C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72281" y="253536"/>
            <a:ext cx="8501063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72281" y="1646237"/>
            <a:ext cx="8501063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9547" y="381001"/>
            <a:ext cx="8501063" cy="2009502"/>
          </a:xfrm>
        </p:spPr>
        <p:txBody>
          <a:bodyPr/>
          <a:lstStyle/>
          <a:p>
            <a:r>
              <a:rPr lang="en-US" dirty="0" smtClean="0"/>
              <a:t>Vegetative propagation -Cutting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18903" y="4454434"/>
            <a:ext cx="8151223" cy="2037806"/>
          </a:xfrm>
        </p:spPr>
        <p:txBody>
          <a:bodyPr>
            <a:normAutofit fontScale="47500" lnSpcReduction="20000"/>
          </a:bodyPr>
          <a:lstStyle/>
          <a:p>
            <a:pPr algn="ctr"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Berlin Sans FB Demi" pitchFamily="34" charset="0"/>
              <a:cs typeface="Andalus" pitchFamily="18" charset="-78"/>
            </a:endParaRPr>
          </a:p>
          <a:p>
            <a:pPr algn="ctr"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Berlin Sans FB Demi" pitchFamily="34" charset="0"/>
              <a:cs typeface="Andalus" pitchFamily="18" charset="-78"/>
            </a:endParaRPr>
          </a:p>
          <a:p>
            <a:pPr algn="ctr"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latin typeface="Berlin Sans FB Demi" pitchFamily="34" charset="0"/>
              <a:cs typeface="Andalus" pitchFamily="18" charset="-78"/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  <a:cs typeface="Andalus" pitchFamily="18" charset="-78"/>
              </a:rPr>
              <a:t>By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</a:rPr>
              <a:t> </a:t>
            </a:r>
            <a:endParaRPr lang="en-US" dirty="0" smtClean="0">
              <a:solidFill>
                <a:schemeClr val="tx2">
                  <a:lumMod val="10000"/>
                </a:schemeClr>
              </a:solidFill>
              <a:latin typeface="Berlin Sans FB Dem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  <a:cs typeface="Aharoni" pitchFamily="2" charset="-79"/>
              </a:rPr>
              <a:t>A.M.RASHIDA BANU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  <a:cs typeface="Aharoni" pitchFamily="2" charset="-79"/>
              </a:rPr>
              <a:t>ASSISTANT PROFESSOR 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  <a:cs typeface="Aharoni" pitchFamily="2" charset="-79"/>
              </a:rPr>
              <a:t>DEPARTMENT OF BOTANY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  <a:cs typeface="Aharoni" pitchFamily="2" charset="-79"/>
              </a:rPr>
              <a:t>HAJEE KARUTHA ROWHER HOWDIA COLLEGE, UTHAMAPALAYAM,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  <a:latin typeface="Berlin Sans FB Demi" pitchFamily="34" charset="0"/>
                <a:cs typeface="Aharoni" pitchFamily="2" charset="-79"/>
              </a:rPr>
              <a:t>THENI DISTRICT</a:t>
            </a:r>
          </a:p>
          <a:p>
            <a:endParaRPr lang="en-US" dirty="0"/>
          </a:p>
        </p:txBody>
      </p:sp>
      <p:pic>
        <p:nvPicPr>
          <p:cNvPr id="1026" name="Picture 2" descr="C:\Users\Miss\Desktop\download.jpg"/>
          <p:cNvPicPr>
            <a:picLocks noChangeAspect="1" noChangeArrowheads="1"/>
          </p:cNvPicPr>
          <p:nvPr/>
        </p:nvPicPr>
        <p:blipFill>
          <a:blip r:embed="rId2"/>
          <a:srcRect l="14141" r="12879" b="28678"/>
          <a:stretch>
            <a:fillRect/>
          </a:stretch>
        </p:blipFill>
        <p:spPr bwMode="auto">
          <a:xfrm>
            <a:off x="2051675" y="2746465"/>
            <a:ext cx="5263525" cy="2217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wood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Cuttings are prepared during </a:t>
            </a:r>
            <a:r>
              <a:rPr lang="en-US" dirty="0" smtClean="0">
                <a:solidFill>
                  <a:srgbClr val="FF0000"/>
                </a:solidFill>
              </a:rPr>
              <a:t>dominant season </a:t>
            </a:r>
            <a:r>
              <a:rPr lang="en-US" dirty="0" smtClean="0"/>
              <a:t>from wood of the previous season growth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 to 20 cm long with 2 to 3 nodes</a:t>
            </a:r>
          </a:p>
          <a:p>
            <a:r>
              <a:rPr lang="en-US" dirty="0" smtClean="0"/>
              <a:t>Planted </a:t>
            </a:r>
            <a:r>
              <a:rPr lang="en-US" dirty="0" smtClean="0">
                <a:solidFill>
                  <a:srgbClr val="FF0000"/>
                </a:solidFill>
              </a:rPr>
              <a:t>straight or slantingly</a:t>
            </a:r>
          </a:p>
          <a:p>
            <a:r>
              <a:rPr lang="en-US" dirty="0" smtClean="0"/>
              <a:t>Fruit plants are propagated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lemon, oranges, grapes and pear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5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\Desktop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02" t="23768" r="2574" b="16432"/>
          <a:stretch>
            <a:fillRect/>
          </a:stretch>
        </p:blipFill>
        <p:spPr bwMode="auto">
          <a:xfrm>
            <a:off x="1881051" y="1907177"/>
            <a:ext cx="5812972" cy="369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255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Herbaceous stem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Succulent herbaceous plant</a:t>
            </a:r>
          </a:p>
          <a:p>
            <a:r>
              <a:rPr lang="en-US" dirty="0" smtClean="0"/>
              <a:t>Stem cutting of 5 to 6 inches with leaves are planted in the soil and watered regularly</a:t>
            </a:r>
          </a:p>
          <a:p>
            <a:r>
              <a:rPr lang="en-US" dirty="0" smtClean="0"/>
              <a:t>Roots develop from the cut end in a shorter period under proper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02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 wood cutting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82" y="1646237"/>
            <a:ext cx="6764542" cy="4526280"/>
          </a:xfrm>
        </p:spPr>
        <p:txBody>
          <a:bodyPr/>
          <a:lstStyle/>
          <a:p>
            <a:r>
              <a:rPr lang="en-US" dirty="0" smtClean="0"/>
              <a:t>Flexible and soft wood</a:t>
            </a:r>
          </a:p>
          <a:p>
            <a:r>
              <a:rPr lang="en-US" dirty="0" smtClean="0"/>
              <a:t>Root develop from the cut ends </a:t>
            </a:r>
          </a:p>
          <a:p>
            <a:r>
              <a:rPr lang="en-US" dirty="0" smtClean="0"/>
              <a:t>Root develop from easier </a:t>
            </a:r>
            <a:r>
              <a:rPr lang="en-US" dirty="0"/>
              <a:t>and quicker than the other type</a:t>
            </a:r>
          </a:p>
          <a:p>
            <a:endParaRPr lang="en-US" dirty="0" smtClean="0"/>
          </a:p>
          <a:p>
            <a:r>
              <a:rPr lang="en-US" dirty="0" smtClean="0"/>
              <a:t>Stem cutting are planted with or without leaves.</a:t>
            </a:r>
          </a:p>
          <a:p>
            <a:endParaRPr lang="en-US" dirty="0"/>
          </a:p>
        </p:txBody>
      </p:sp>
      <p:pic>
        <p:nvPicPr>
          <p:cNvPr id="1026" name="Picture 2" descr="C:\Users\Admin\Desktop\soft w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8446" y="1776549"/>
            <a:ext cx="1837323" cy="446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00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 hard 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cutting are collected </a:t>
            </a:r>
            <a:r>
              <a:rPr lang="en-US" dirty="0" err="1" smtClean="0"/>
              <a:t>fom</a:t>
            </a:r>
            <a:r>
              <a:rPr lang="en-US" dirty="0" smtClean="0"/>
              <a:t> new shoots developed after active growth 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Duranta</a:t>
            </a:r>
            <a:r>
              <a:rPr lang="en-US" i="1" dirty="0" smtClean="0">
                <a:solidFill>
                  <a:srgbClr val="FF0000"/>
                </a:solidFill>
              </a:rPr>
              <a:t> , crotons</a:t>
            </a:r>
          </a:p>
          <a:p>
            <a:r>
              <a:rPr lang="en-US" dirty="0" smtClean="0"/>
              <a:t>Leaves are retained on this type of cutting on the top side</a:t>
            </a:r>
            <a:endParaRPr lang="en-US" dirty="0"/>
          </a:p>
        </p:txBody>
      </p:sp>
      <p:pic>
        <p:nvPicPr>
          <p:cNvPr id="3074" name="Picture 2" descr="C:\Users\Admin\Desktop\semi hard w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8977" y="3936981"/>
            <a:ext cx="35213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29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and leaf bud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Raising new plants from leaf and leaf bud cuttings is a vegetative propagation</a:t>
            </a:r>
          </a:p>
          <a:p>
            <a:r>
              <a:rPr lang="en-US" dirty="0" smtClean="0"/>
              <a:t>plants with thick and fleshy leaves are propagated by </a:t>
            </a:r>
            <a:r>
              <a:rPr lang="en-US" dirty="0" err="1" smtClean="0"/>
              <a:t>leag</a:t>
            </a:r>
            <a:r>
              <a:rPr lang="en-US" dirty="0" smtClean="0"/>
              <a:t> cuttings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smtClean="0"/>
              <a:t>Begonia, </a:t>
            </a:r>
            <a:r>
              <a:rPr lang="en-US" i="1" dirty="0" err="1" smtClean="0"/>
              <a:t>Bryophyllum</a:t>
            </a:r>
            <a:r>
              <a:rPr lang="en-US" i="1" dirty="0" smtClean="0"/>
              <a:t>, </a:t>
            </a:r>
            <a:r>
              <a:rPr lang="en-US" i="1" dirty="0" err="1" smtClean="0"/>
              <a:t>Sansevieria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In </a:t>
            </a:r>
            <a:r>
              <a:rPr lang="en-US" i="1" dirty="0" err="1" smtClean="0"/>
              <a:t>Peperomia</a:t>
            </a:r>
            <a:r>
              <a:rPr lang="en-US" dirty="0" smtClean="0"/>
              <a:t>, the leaf is detached from the parent plant and planted vertically in a suitable medium.</a:t>
            </a:r>
          </a:p>
          <a:p>
            <a:r>
              <a:rPr lang="en-US" dirty="0" smtClean="0"/>
              <a:t>Adventitious roots and shoots develop at the base from the petiole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70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Stems still attached to their parent plants may form roots where they touch a rooting medium. Severed from the parent plan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00" t="28079" r="2175" b="13521"/>
          <a:stretch>
            <a:fillRect/>
          </a:stretch>
        </p:blipFill>
        <p:spPr bwMode="auto">
          <a:xfrm>
            <a:off x="920948" y="1737360"/>
            <a:ext cx="7544693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54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Admin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5191" y="1872406"/>
            <a:ext cx="5454558" cy="416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9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bud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Leaf blade, petiole and a short piece of stem with the attached axillary buds.</a:t>
            </a:r>
          </a:p>
          <a:p>
            <a:r>
              <a:rPr lang="en-US" dirty="0" smtClean="0"/>
              <a:t>Axillary bud gives rise to the shoot and then roots are produced from its basal end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smtClean="0"/>
              <a:t>Tea, Rhododendron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5123" name="Picture 3" descr="C:\Users\Admin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4200" y="4031090"/>
            <a:ext cx="4248193" cy="231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71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Decrease with </a:t>
            </a:r>
            <a:r>
              <a:rPr lang="en-US" dirty="0" smtClean="0">
                <a:solidFill>
                  <a:srgbClr val="FF0000"/>
                </a:solidFill>
              </a:rPr>
              <a:t>increasing age </a:t>
            </a:r>
            <a:r>
              <a:rPr lang="en-US" dirty="0" smtClean="0"/>
              <a:t>of the cutting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carbohydrates </a:t>
            </a:r>
            <a:r>
              <a:rPr lang="en-US" dirty="0" smtClean="0"/>
              <a:t>with low nitrogen in the stem allows easy rooting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Male trees </a:t>
            </a:r>
            <a:r>
              <a:rPr lang="en-US" dirty="0" smtClean="0"/>
              <a:t>root better than the female trees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Foliage leaves </a:t>
            </a:r>
            <a:r>
              <a:rPr lang="en-US" dirty="0" smtClean="0"/>
              <a:t>on cutting promote root formation</a:t>
            </a:r>
          </a:p>
          <a:p>
            <a:r>
              <a:rPr lang="en-US" dirty="0" smtClean="0"/>
              <a:t>Treated with growth regulators like </a:t>
            </a:r>
            <a:r>
              <a:rPr lang="en-US" dirty="0" smtClean="0">
                <a:solidFill>
                  <a:srgbClr val="FF0000"/>
                </a:solidFill>
              </a:rPr>
              <a:t>2,4-D, IBA </a:t>
            </a:r>
            <a:r>
              <a:rPr lang="en-US" dirty="0" smtClean="0"/>
              <a:t>to promote rooting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9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VEGETATIVE PROPAGATION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 of plant multiplication in which new plants are raised from </a:t>
            </a:r>
            <a:r>
              <a:rPr lang="en-US" dirty="0" smtClean="0">
                <a:solidFill>
                  <a:srgbClr val="FF0000"/>
                </a:solidFill>
              </a:rPr>
              <a:t>detached vegetative parts </a:t>
            </a:r>
            <a:r>
              <a:rPr lang="en-US" dirty="0" smtClean="0"/>
              <a:t>of plants is called vegetative propagation.</a:t>
            </a:r>
          </a:p>
          <a:p>
            <a:r>
              <a:rPr lang="en-US" dirty="0" smtClean="0"/>
              <a:t>Does not involve </a:t>
            </a:r>
            <a:r>
              <a:rPr lang="en-US" dirty="0" err="1" smtClean="0"/>
              <a:t>gametic</a:t>
            </a:r>
            <a:r>
              <a:rPr lang="en-US" dirty="0" smtClean="0"/>
              <a:t> fusion and seed formation.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Identical</a:t>
            </a:r>
            <a:r>
              <a:rPr lang="en-US" dirty="0" smtClean="0"/>
              <a:t> to parent plant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Clonal propagation</a:t>
            </a:r>
          </a:p>
          <a:p>
            <a:r>
              <a:rPr lang="en-US" dirty="0" smtClean="0"/>
              <a:t>Method used where </a:t>
            </a:r>
            <a:r>
              <a:rPr lang="en-US" dirty="0" smtClean="0">
                <a:solidFill>
                  <a:srgbClr val="FF0000"/>
                </a:solidFill>
              </a:rPr>
              <a:t>no viable seed </a:t>
            </a:r>
            <a:r>
              <a:rPr lang="en-US" dirty="0" smtClean="0"/>
              <a:t>production takes place.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7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Kumaresan</a:t>
            </a:r>
            <a:r>
              <a:rPr lang="en-US" dirty="0" smtClean="0"/>
              <a:t> .V., Horticulture and plant breeding, </a:t>
            </a:r>
            <a:r>
              <a:rPr lang="en-US" dirty="0" err="1" smtClean="0"/>
              <a:t>saras</a:t>
            </a:r>
            <a:r>
              <a:rPr lang="en-US" dirty="0" smtClean="0"/>
              <a:t> publication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Kumar N. Introduction to Horticulture</a:t>
            </a:r>
          </a:p>
          <a:p>
            <a:r>
              <a:rPr lang="en-US" dirty="0" err="1" smtClean="0"/>
              <a:t>Manibhushan</a:t>
            </a:r>
            <a:r>
              <a:rPr lang="en-US" dirty="0" smtClean="0"/>
              <a:t> </a:t>
            </a:r>
            <a:r>
              <a:rPr lang="en-US" dirty="0" err="1" smtClean="0"/>
              <a:t>rao</a:t>
            </a:r>
            <a:r>
              <a:rPr lang="en-US" dirty="0" smtClean="0"/>
              <a:t>, Textbook of Horticulture.</a:t>
            </a:r>
          </a:p>
          <a:p>
            <a:r>
              <a:rPr lang="en-US" dirty="0" smtClean="0"/>
              <a:t>Internet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9547" y="381000"/>
            <a:ext cx="8501063" cy="5196839"/>
          </a:xfrm>
        </p:spPr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Cuttage</a:t>
            </a:r>
            <a:endParaRPr lang="en-US" dirty="0" smtClean="0"/>
          </a:p>
          <a:p>
            <a:r>
              <a:rPr lang="en-US" dirty="0" err="1" smtClean="0"/>
              <a:t>Layerage</a:t>
            </a:r>
            <a:endParaRPr lang="en-US" dirty="0" smtClean="0"/>
          </a:p>
          <a:p>
            <a:r>
              <a:rPr lang="en-US" dirty="0" err="1" smtClean="0"/>
              <a:t>Graftage</a:t>
            </a:r>
            <a:endParaRPr lang="en-US" dirty="0" smtClean="0"/>
          </a:p>
          <a:p>
            <a:r>
              <a:rPr lang="en-US" dirty="0" smtClean="0"/>
              <a:t>Budding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cuttage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Propagation of plants by planting the cut vegetative parts of plants</a:t>
            </a:r>
          </a:p>
          <a:p>
            <a:r>
              <a:rPr lang="en-US" dirty="0" smtClean="0"/>
              <a:t>Detached plant part, grow into a new plant</a:t>
            </a:r>
          </a:p>
          <a:p>
            <a:r>
              <a:rPr lang="en-US" dirty="0" smtClean="0"/>
              <a:t>Cuttings may be prepared from stem, leaf or roots</a:t>
            </a:r>
          </a:p>
          <a:p>
            <a:r>
              <a:rPr lang="en-US" dirty="0" smtClean="0"/>
              <a:t>Cheap and convenient method</a:t>
            </a:r>
          </a:p>
          <a:p>
            <a:r>
              <a:rPr lang="en-US" dirty="0" smtClean="0"/>
              <a:t>Propagation of ornamental and fruit 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93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 and convenient method</a:t>
            </a:r>
          </a:p>
          <a:p>
            <a:r>
              <a:rPr lang="en-US" dirty="0" smtClean="0"/>
              <a:t>More number of plants n short period</a:t>
            </a:r>
          </a:p>
          <a:p>
            <a:r>
              <a:rPr lang="en-US" dirty="0" smtClean="0"/>
              <a:t>Pure clones</a:t>
            </a:r>
          </a:p>
          <a:p>
            <a:r>
              <a:rPr lang="en-US" dirty="0" smtClean="0"/>
              <a:t>Ornamental and fruit crops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41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Based of plant part, cutting is classified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cutting</a:t>
            </a:r>
          </a:p>
          <a:p>
            <a:r>
              <a:rPr lang="en-US" dirty="0" smtClean="0"/>
              <a:t>Stem cutting</a:t>
            </a:r>
          </a:p>
          <a:p>
            <a:r>
              <a:rPr lang="en-US" dirty="0"/>
              <a:t> </a:t>
            </a:r>
            <a:r>
              <a:rPr lang="en-US" dirty="0" smtClean="0"/>
              <a:t>leaf cutting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23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82" y="1775192"/>
            <a:ext cx="6490222" cy="4625609"/>
          </a:xfrm>
        </p:spPr>
        <p:txBody>
          <a:bodyPr>
            <a:normAutofit/>
          </a:bodyPr>
          <a:lstStyle/>
          <a:p>
            <a:r>
              <a:rPr lang="en-US" sz="2400" smtClean="0"/>
              <a:t>Cut </a:t>
            </a:r>
            <a:r>
              <a:rPr lang="en-US" sz="2400" dirty="0" smtClean="0"/>
              <a:t>segments of roots taken for planting</a:t>
            </a:r>
          </a:p>
          <a:p>
            <a:r>
              <a:rPr lang="en-US" sz="2400" dirty="0" smtClean="0"/>
              <a:t>Root cuttings are of </a:t>
            </a:r>
            <a:r>
              <a:rPr lang="en-US" sz="2400" dirty="0" smtClean="0">
                <a:solidFill>
                  <a:srgbClr val="FF0000"/>
                </a:solidFill>
              </a:rPr>
              <a:t>10 to 25 cm </a:t>
            </a:r>
            <a:r>
              <a:rPr lang="en-US" sz="2400" dirty="0" smtClean="0"/>
              <a:t>long.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Horizontally</a:t>
            </a:r>
            <a:r>
              <a:rPr lang="en-US" sz="2400" dirty="0" smtClean="0"/>
              <a:t> in soil or moist sand and water regularly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Adventitious buds </a:t>
            </a:r>
            <a:r>
              <a:rPr lang="en-US" sz="2400" dirty="0" smtClean="0"/>
              <a:t>will sprout to produce shoots</a:t>
            </a:r>
          </a:p>
          <a:p>
            <a:r>
              <a:rPr lang="en-US" sz="2400" dirty="0" err="1" smtClean="0"/>
              <a:t>Eg</a:t>
            </a:r>
            <a:r>
              <a:rPr lang="en-US" sz="2400" dirty="0" smtClean="0"/>
              <a:t> apple, pear, plum, blackberries</a:t>
            </a:r>
          </a:p>
          <a:p>
            <a:r>
              <a:rPr lang="en-US" sz="2400" i="1" u="sng" dirty="0" err="1" smtClean="0">
                <a:solidFill>
                  <a:srgbClr val="FF0000"/>
                </a:solidFill>
              </a:rPr>
              <a:t>Millingtonia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hortense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propagated by root cuttings</a:t>
            </a:r>
            <a:endParaRPr lang="en-US" sz="2400" dirty="0"/>
          </a:p>
        </p:txBody>
      </p:sp>
      <p:pic>
        <p:nvPicPr>
          <p:cNvPr id="7170" name="Picture 2" descr="C:\Users\Admi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4732" y="1685109"/>
            <a:ext cx="2427457" cy="450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95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new plants from stem cuttings is a vegetative propagation</a:t>
            </a:r>
          </a:p>
          <a:p>
            <a:r>
              <a:rPr lang="en-US" dirty="0" smtClean="0"/>
              <a:t>Based on the nature and strength of the wood, are of 4 types</a:t>
            </a:r>
          </a:p>
          <a:p>
            <a:r>
              <a:rPr lang="en-US" dirty="0" smtClean="0"/>
              <a:t>Herbaceous </a:t>
            </a:r>
          </a:p>
          <a:p>
            <a:r>
              <a:rPr lang="en-US" dirty="0" smtClean="0"/>
              <a:t>Soft wood</a:t>
            </a:r>
          </a:p>
          <a:p>
            <a:r>
              <a:rPr lang="en-US" dirty="0" smtClean="0"/>
              <a:t>Semi hard wood</a:t>
            </a:r>
          </a:p>
          <a:p>
            <a:r>
              <a:rPr lang="en-US" dirty="0" smtClean="0"/>
              <a:t>Hard wood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8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Admin\Desktop\download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999570" y="2076995"/>
            <a:ext cx="2619375" cy="333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264" y="1707342"/>
            <a:ext cx="4206239" cy="455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11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76</TotalTime>
  <Words>556</Words>
  <Application>Microsoft Office PowerPoint</Application>
  <PresentationFormat>Custom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Vegetative propagation -Cutting </vt:lpstr>
      <vt:lpstr>VEGETATIVE PROPAGATION</vt:lpstr>
      <vt:lpstr>Methods</vt:lpstr>
      <vt:lpstr>cuttage</vt:lpstr>
      <vt:lpstr>Advantages</vt:lpstr>
      <vt:lpstr>Based of plant part, cutting is classified as</vt:lpstr>
      <vt:lpstr>Root cutting</vt:lpstr>
      <vt:lpstr>Stem cutting</vt:lpstr>
      <vt:lpstr>Slide 9</vt:lpstr>
      <vt:lpstr>Hard wood cutting</vt:lpstr>
      <vt:lpstr>Slide 11</vt:lpstr>
      <vt:lpstr>Herbaceous stem cutting</vt:lpstr>
      <vt:lpstr>Soft wood cutting </vt:lpstr>
      <vt:lpstr>Semi hard wood</vt:lpstr>
      <vt:lpstr>Leaf and leaf bud cutting</vt:lpstr>
      <vt:lpstr>Slide 16</vt:lpstr>
      <vt:lpstr>Slide 17</vt:lpstr>
      <vt:lpstr>Leaf bud cutting</vt:lpstr>
      <vt:lpstr>FACTORS AFFECTING CUTTING</vt:lpstr>
      <vt:lpstr>Reference</vt:lpstr>
      <vt:lpstr>THANK YOU 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Miss</cp:lastModifiedBy>
  <cp:revision>36</cp:revision>
  <dcterms:created xsi:type="dcterms:W3CDTF">2019-09-08T13:46:06Z</dcterms:created>
  <dcterms:modified xsi:type="dcterms:W3CDTF">2021-01-26T18:14:25Z</dcterms:modified>
</cp:coreProperties>
</file>