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27/01/2021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nvestopedia.com/terms/m/multinationalcorporation.asp" TargetMode="External"/><Relationship Id="rId2" Type="http://schemas.openxmlformats.org/officeDocument/2006/relationships/hyperlink" Target="https://www.investopedia.com/terms/s/separateaccount.asp" TargetMode="External"/><Relationship Id="rId1" Type="http://schemas.openxmlformats.org/officeDocument/2006/relationships/slideLayout" Target="../slideLayouts/slideLayout2.xml"/><Relationship Id="rId4" Type="http://schemas.openxmlformats.org/officeDocument/2006/relationships/hyperlink" Target="https://www.accountingtools.com/articles/what-is-cash-flow.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opedia.com/terms/a/accountsreceivable.asp" TargetMode="External"/><Relationship Id="rId2" Type="http://schemas.openxmlformats.org/officeDocument/2006/relationships/hyperlink" Target="https://www.investopedia.com/terms/a/accounting.asp" TargetMode="External"/><Relationship Id="rId1" Type="http://schemas.openxmlformats.org/officeDocument/2006/relationships/slideLayout" Target="../slideLayouts/slideLayout2.xml"/><Relationship Id="rId5" Type="http://schemas.openxmlformats.org/officeDocument/2006/relationships/hyperlink" Target="https://www.investopedia.com/terms/d/double-entry.asp" TargetMode="External"/><Relationship Id="rId4" Type="http://schemas.openxmlformats.org/officeDocument/2006/relationships/hyperlink" Target="https://www.investopedia.com/terms/p/pettycash.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s/subsidiary.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vestopedia.com/terms/a/accountant.asp" TargetMode="External"/><Relationship Id="rId2" Type="http://schemas.openxmlformats.org/officeDocument/2006/relationships/hyperlink" Target="https://www.investopedia.com/terms/a/accountability.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b="1" dirty="0" smtClean="0">
                <a:solidFill>
                  <a:srgbClr val="002060"/>
                </a:solidFill>
                <a:latin typeface="Algerian" pitchFamily="82" charset="0"/>
              </a:rPr>
              <a:t>FINANCIAL ACCOUNTING - III</a:t>
            </a:r>
            <a:endParaRPr lang="en-US" b="1" dirty="0">
              <a:solidFill>
                <a:srgbClr val="002060"/>
              </a:solidFill>
              <a:latin typeface="Algerian" pitchFamily="82" charset="0"/>
            </a:endParaRPr>
          </a:p>
        </p:txBody>
      </p:sp>
      <p:sp>
        <p:nvSpPr>
          <p:cNvPr id="3" name="Subtitle 2"/>
          <p:cNvSpPr>
            <a:spLocks noGrp="1"/>
          </p:cNvSpPr>
          <p:nvPr>
            <p:ph type="subTitle" idx="1"/>
          </p:nvPr>
        </p:nvSpPr>
        <p:spPr>
          <a:xfrm>
            <a:off x="1295400" y="3429000"/>
            <a:ext cx="6400800" cy="838200"/>
          </a:xfrm>
        </p:spPr>
        <p:txBody>
          <a:bodyPr>
            <a:normAutofit/>
          </a:bodyPr>
          <a:lstStyle/>
          <a:p>
            <a:r>
              <a:rPr lang="en-US" sz="4000" b="1" dirty="0" smtClean="0">
                <a:solidFill>
                  <a:srgbClr val="7030A0"/>
                </a:solidFill>
                <a:latin typeface="Baskerville Old Face" pitchFamily="18" charset="0"/>
              </a:rPr>
              <a:t>BRANCH ACCOUNTING</a:t>
            </a:r>
            <a:endParaRPr lang="en-US" sz="4000" b="1" dirty="0">
              <a:solidFill>
                <a:srgbClr val="7030A0"/>
              </a:solidFill>
              <a:latin typeface="Baskerville Old Face"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sz="2000" dirty="0" smtClean="0"/>
              <a:t>What Is Branch Accounting?</a:t>
            </a:r>
          </a:p>
          <a:p>
            <a:pPr>
              <a:buNone/>
            </a:pPr>
            <a:endParaRPr lang="en-US" sz="2000" dirty="0" smtClean="0"/>
          </a:p>
          <a:p>
            <a:pPr algn="just">
              <a:buNone/>
            </a:pPr>
            <a:r>
              <a:rPr lang="en-US" sz="2000" dirty="0" smtClean="0"/>
              <a:t>	Branch </a:t>
            </a:r>
            <a:r>
              <a:rPr lang="en-US" sz="2000" dirty="0" smtClean="0"/>
              <a:t>accounting is a bookkeeping system in which </a:t>
            </a:r>
            <a:r>
              <a:rPr lang="en-US" sz="2000" dirty="0" smtClean="0">
                <a:hlinkClick r:id="rId2"/>
              </a:rPr>
              <a:t>separate accounts</a:t>
            </a:r>
            <a:r>
              <a:rPr lang="en-US" sz="2000" dirty="0" smtClean="0"/>
              <a:t> are maintained for each branch or operating location of an organization. Typically found in geographically dispersed corporations, </a:t>
            </a:r>
            <a:r>
              <a:rPr lang="en-US" sz="2000" dirty="0" smtClean="0">
                <a:hlinkClick r:id="rId3"/>
              </a:rPr>
              <a:t>multinationals</a:t>
            </a:r>
            <a:r>
              <a:rPr lang="en-US" sz="2000" dirty="0" smtClean="0"/>
              <a:t>, and chain operators, it allows for greater transparency in the transactions, </a:t>
            </a:r>
            <a:r>
              <a:rPr lang="en-US" sz="2000" dirty="0" smtClean="0">
                <a:hlinkClick r:id="rId4"/>
              </a:rPr>
              <a:t>cash flows</a:t>
            </a:r>
            <a:r>
              <a:rPr lang="en-US" sz="2000" dirty="0" smtClean="0"/>
              <a:t>, and overall financial position and performance of each branch.</a:t>
            </a:r>
          </a:p>
          <a:p>
            <a:pPr algn="just">
              <a:buNone/>
            </a:pPr>
            <a:r>
              <a:rPr lang="en-US" sz="2000" dirty="0" smtClean="0"/>
              <a:t>	Branch </a:t>
            </a:r>
            <a:r>
              <a:rPr lang="en-US" sz="2000" dirty="0" smtClean="0"/>
              <a:t>accounts can also refer to records individually produced to show the performance of different locations, with the accounting records actually maintained at the corporate headquarters.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buNone/>
            </a:pPr>
            <a:r>
              <a:rPr lang="en-US" sz="2000" dirty="0" smtClean="0"/>
              <a:t>How </a:t>
            </a:r>
            <a:r>
              <a:rPr lang="en-US" sz="2000" dirty="0" smtClean="0"/>
              <a:t>Branch Accounting Works</a:t>
            </a:r>
          </a:p>
          <a:p>
            <a:pPr>
              <a:buNone/>
            </a:pPr>
            <a:r>
              <a:rPr lang="en-US" sz="2000" dirty="0" smtClean="0"/>
              <a:t> </a:t>
            </a:r>
          </a:p>
          <a:p>
            <a:pPr algn="just">
              <a:buNone/>
            </a:pPr>
            <a:r>
              <a:rPr lang="en-US" sz="2000" dirty="0" smtClean="0"/>
              <a:t>	In </a:t>
            </a:r>
            <a:r>
              <a:rPr lang="en-US" sz="2000" dirty="0" smtClean="0"/>
              <a:t>branch </a:t>
            </a:r>
            <a:r>
              <a:rPr lang="en-US" sz="2000" dirty="0" smtClean="0">
                <a:hlinkClick r:id="rId2"/>
              </a:rPr>
              <a:t>accounting</a:t>
            </a:r>
            <a:r>
              <a:rPr lang="en-US" sz="2000" dirty="0" smtClean="0"/>
              <a:t>, each branch (defined as a geographically separate operating unit) is treated as an individual profit or cost center. Its branch has its own account. In that account, it records such items as inventory, </a:t>
            </a:r>
            <a:r>
              <a:rPr lang="en-US" sz="2000" dirty="0" smtClean="0">
                <a:hlinkClick r:id="rId3"/>
              </a:rPr>
              <a:t>accounts receivable</a:t>
            </a:r>
            <a:r>
              <a:rPr lang="en-US" sz="2000" dirty="0" smtClean="0"/>
              <a:t>, wages, equipment, expenses such as rent and insurance, and </a:t>
            </a:r>
            <a:r>
              <a:rPr lang="en-US" sz="2000" dirty="0" smtClean="0">
                <a:hlinkClick r:id="rId4"/>
              </a:rPr>
              <a:t>petty cash</a:t>
            </a:r>
            <a:r>
              <a:rPr lang="en-US" sz="2000" dirty="0" smtClean="0"/>
              <a:t>.</a:t>
            </a:r>
          </a:p>
          <a:p>
            <a:pPr algn="just">
              <a:buNone/>
            </a:pPr>
            <a:r>
              <a:rPr lang="en-US" sz="2000" dirty="0" smtClean="0"/>
              <a:t>	Like </a:t>
            </a:r>
            <a:r>
              <a:rPr lang="en-US" sz="2000" dirty="0" smtClean="0"/>
              <a:t>any </a:t>
            </a:r>
            <a:r>
              <a:rPr lang="en-US" sz="2000" dirty="0" smtClean="0">
                <a:hlinkClick r:id="rId5"/>
              </a:rPr>
              <a:t>double-entry</a:t>
            </a:r>
            <a:r>
              <a:rPr lang="en-US" sz="2000" dirty="0" smtClean="0"/>
              <a:t> bookkeeping system, the ledger keeps a tally of assets and liabilities, debits and credits, and ultimately, profits and losses for a set period.</a:t>
            </a:r>
          </a:p>
          <a:p>
            <a:pPr algn="just">
              <a:buNone/>
            </a:pPr>
            <a:r>
              <a:rPr lang="en-US" sz="2000" dirty="0" smtClean="0"/>
              <a:t>	Technically </a:t>
            </a:r>
            <a:r>
              <a:rPr lang="en-US" sz="2000" dirty="0" smtClean="0"/>
              <a:t>speaking, in bookkeeping terms, the branch account is a temporary or nominal ledger account. It lasts for a designated accounting period. At the period's end, the branch tallies up its figures and arrives at ending balances, which are then transferred to the appropriate head office or head department accounts. The branch account is left with a zero balance until the accounting process begins all over again with the next accounting period or cycle.</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2000" dirty="0" smtClean="0"/>
              <a:t>Branch </a:t>
            </a:r>
            <a:r>
              <a:rPr lang="en-US" sz="2000" dirty="0" smtClean="0"/>
              <a:t>Accounting Methods</a:t>
            </a:r>
          </a:p>
          <a:p>
            <a:pPr>
              <a:buNone/>
            </a:pPr>
            <a:r>
              <a:rPr lang="en-US" sz="2000" dirty="0" smtClean="0"/>
              <a:t> </a:t>
            </a:r>
          </a:p>
          <a:p>
            <a:pPr>
              <a:buNone/>
            </a:pPr>
            <a:r>
              <a:rPr lang="en-US" sz="2000" dirty="0" smtClean="0"/>
              <a:t>	There </a:t>
            </a:r>
            <a:r>
              <a:rPr lang="en-US" sz="2000" dirty="0" smtClean="0"/>
              <a:t>are several different methods for keeping branch accounts, depending on the nature and complexity of the business and the operational autonomy of the branch. The most common include:</a:t>
            </a:r>
          </a:p>
          <a:p>
            <a:pPr lvl="0">
              <a:buNone/>
            </a:pPr>
            <a:r>
              <a:rPr lang="en-US" sz="2000" dirty="0" smtClean="0"/>
              <a:t>	</a:t>
            </a:r>
          </a:p>
          <a:p>
            <a:pPr lvl="0">
              <a:buSzPct val="90000"/>
              <a:buFont typeface="Wingdings" pitchFamily="2" charset="2"/>
              <a:buChar char="Ø"/>
            </a:pPr>
            <a:r>
              <a:rPr lang="en-US" sz="2000" dirty="0" smtClean="0"/>
              <a:t>Debtor </a:t>
            </a:r>
            <a:r>
              <a:rPr lang="en-US" sz="2000" dirty="0" smtClean="0"/>
              <a:t>system</a:t>
            </a:r>
          </a:p>
          <a:p>
            <a:pPr lvl="0">
              <a:buSzPct val="90000"/>
              <a:buFont typeface="Wingdings" pitchFamily="2" charset="2"/>
              <a:buChar char="Ø"/>
            </a:pPr>
            <a:r>
              <a:rPr lang="en-US" sz="2000" dirty="0" smtClean="0"/>
              <a:t>Income </a:t>
            </a:r>
            <a:r>
              <a:rPr lang="en-US" sz="2000" dirty="0" smtClean="0"/>
              <a:t>statement system</a:t>
            </a:r>
          </a:p>
          <a:p>
            <a:pPr lvl="0">
              <a:buSzPct val="90000"/>
              <a:buFont typeface="Wingdings" pitchFamily="2" charset="2"/>
              <a:buChar char="Ø"/>
            </a:pPr>
            <a:r>
              <a:rPr lang="en-US" sz="2000" dirty="0" smtClean="0"/>
              <a:t>Stock </a:t>
            </a:r>
            <a:r>
              <a:rPr lang="en-US" sz="2000" dirty="0" smtClean="0"/>
              <a:t>and debtor system</a:t>
            </a:r>
          </a:p>
          <a:p>
            <a:pPr lvl="0">
              <a:buSzPct val="90000"/>
              <a:buFont typeface="Wingdings" pitchFamily="2" charset="2"/>
              <a:buChar char="Ø"/>
            </a:pPr>
            <a:r>
              <a:rPr lang="en-US" sz="2000" dirty="0" smtClean="0"/>
              <a:t>Final </a:t>
            </a:r>
            <a:r>
              <a:rPr lang="en-US" sz="2000" dirty="0" smtClean="0"/>
              <a:t>accounts system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dirty="0" smtClean="0"/>
              <a:t>	</a:t>
            </a:r>
            <a:r>
              <a:rPr lang="en-US" sz="2000" dirty="0" smtClean="0"/>
              <a:t>Where </a:t>
            </a:r>
            <a:r>
              <a:rPr lang="en-US" sz="2000" dirty="0" smtClean="0"/>
              <a:t>Branch Accounting Applies</a:t>
            </a:r>
          </a:p>
          <a:p>
            <a:pPr algn="just">
              <a:buNone/>
            </a:pPr>
            <a:r>
              <a:rPr lang="en-US" sz="2000" dirty="0" smtClean="0"/>
              <a:t> </a:t>
            </a:r>
          </a:p>
          <a:p>
            <a:pPr algn="just">
              <a:buNone/>
            </a:pPr>
            <a:r>
              <a:rPr lang="en-US" sz="2000" dirty="0" smtClean="0"/>
              <a:t>     Branch </a:t>
            </a:r>
            <a:r>
              <a:rPr lang="en-US" sz="2000" dirty="0" smtClean="0"/>
              <a:t>accounting can also be used for a company's operating divisions, which usually have more autonomy than branches, as long as the division is not set up legally as a </a:t>
            </a:r>
            <a:r>
              <a:rPr lang="en-US" sz="2000" dirty="0" smtClean="0">
                <a:hlinkClick r:id="rId2"/>
              </a:rPr>
              <a:t>subsidiary</a:t>
            </a:r>
            <a:r>
              <a:rPr lang="en-US" sz="2000" dirty="0" smtClean="0"/>
              <a:t> company. A branch is not a separate legal entity, although it can (somewhat confusingly) be referred to as an "independent branch" because it keeps its own accounting </a:t>
            </a:r>
            <a:r>
              <a:rPr lang="en-US" sz="2000" dirty="0" smtClean="0"/>
              <a:t>books.</a:t>
            </a:r>
          </a:p>
          <a:p>
            <a:pPr algn="just">
              <a:buNone/>
            </a:pPr>
            <a:endParaRPr lang="en-US" sz="2000" dirty="0" smtClean="0"/>
          </a:p>
          <a:p>
            <a:pPr algn="just">
              <a:buNone/>
            </a:pPr>
            <a:r>
              <a:rPr lang="en-US" sz="2000" dirty="0" smtClean="0"/>
              <a:t>	However, branch accounting is not the same as departmental accounting. Departments may have their own accounts, but they usually operate from the same physical location. A branch, by its nature, is a geographically separate entity.</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5821363"/>
          </a:xfrm>
        </p:spPr>
        <p:txBody>
          <a:bodyPr>
            <a:normAutofit/>
          </a:bodyPr>
          <a:lstStyle/>
          <a:p>
            <a:pPr>
              <a:buNone/>
            </a:pPr>
            <a:r>
              <a:rPr lang="en-US" dirty="0" smtClean="0"/>
              <a:t>	</a:t>
            </a:r>
            <a:r>
              <a:rPr lang="en-US" sz="2000" dirty="0" smtClean="0"/>
              <a:t>History </a:t>
            </a:r>
            <a:r>
              <a:rPr lang="en-US" sz="2000" dirty="0" smtClean="0"/>
              <a:t>of Branch Accounting</a:t>
            </a:r>
            <a:endParaRPr lang="en-US" sz="2000" b="1" dirty="0" smtClean="0"/>
          </a:p>
          <a:p>
            <a:pPr>
              <a:buNone/>
            </a:pPr>
            <a:r>
              <a:rPr lang="en-US" sz="2000" dirty="0" smtClean="0"/>
              <a:t> </a:t>
            </a:r>
          </a:p>
          <a:p>
            <a:pPr algn="just">
              <a:buNone/>
            </a:pPr>
            <a:r>
              <a:rPr lang="en-US" sz="2000" dirty="0" smtClean="0"/>
              <a:t>	Though </a:t>
            </a:r>
            <a:r>
              <a:rPr lang="en-US" sz="2000" dirty="0" smtClean="0"/>
              <a:t>it seems synonymous with contemporary chain stores and franchise operations, branch accounting actually goes back a long way. Venetian banks maintained a form of it as early as the 14th century. The ledgers of a firm of Venetian merchants, dating from around 1410, also show a form of it to try to account for overseas and home accounts. Luca </a:t>
            </a:r>
            <a:r>
              <a:rPr lang="en-US" sz="2000" dirty="0" err="1" smtClean="0"/>
              <a:t>Pacioli's</a:t>
            </a:r>
            <a:r>
              <a:rPr lang="en-US" sz="2000" dirty="0" smtClean="0"/>
              <a:t> </a:t>
            </a:r>
            <a:r>
              <a:rPr lang="en-US" sz="2000" i="1" dirty="0" smtClean="0"/>
              <a:t>Summa de </a:t>
            </a:r>
            <a:r>
              <a:rPr lang="en-US" sz="2000" i="1" dirty="0" err="1" smtClean="0"/>
              <a:t>Arithmetica</a:t>
            </a:r>
            <a:r>
              <a:rPr lang="en-US" sz="2000" i="1" dirty="0" smtClean="0"/>
              <a:t> (</a:t>
            </a:r>
            <a:r>
              <a:rPr lang="en-US" sz="2000" dirty="0" smtClean="0"/>
              <a:t>1494), the first accounting textbook, devotes a chapter to it</a:t>
            </a:r>
            <a:r>
              <a:rPr lang="en-US" sz="2000" dirty="0" smtClean="0"/>
              <a:t>.</a:t>
            </a:r>
          </a:p>
          <a:p>
            <a:pPr algn="just">
              <a:buNone/>
            </a:pPr>
            <a:endParaRPr lang="en-US" sz="2000" dirty="0" smtClean="0"/>
          </a:p>
          <a:p>
            <a:pPr algn="just">
              <a:buNone/>
            </a:pPr>
            <a:r>
              <a:rPr lang="en-US" sz="2000" dirty="0" smtClean="0"/>
              <a:t>	By </a:t>
            </a:r>
            <a:r>
              <a:rPr lang="en-US" sz="2000" dirty="0" smtClean="0"/>
              <a:t>the 17th century, branch accounting was being widely used by German counting-houses and other businesses. Moravian settlements throughout the thirteen original colonies used it for their books in the mid-1700s.</a:t>
            </a:r>
          </a:p>
          <a:p>
            <a:pPr>
              <a:buNone/>
            </a:pPr>
            <a:r>
              <a:rPr lang="en-US" b="1" dirty="0" smtClean="0"/>
              <a:t/>
            </a:r>
            <a:br>
              <a:rPr lang="en-US" b="1" dirty="0" smtClean="0"/>
            </a:b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US" dirty="0" smtClean="0"/>
              <a:t>	</a:t>
            </a:r>
            <a:r>
              <a:rPr lang="en-US" sz="2000" dirty="0" smtClean="0"/>
              <a:t>Advantages </a:t>
            </a:r>
            <a:r>
              <a:rPr lang="en-US" sz="2000" dirty="0" smtClean="0"/>
              <a:t>and Disadvantages of Branch Accounting</a:t>
            </a:r>
            <a:endParaRPr lang="en-US" sz="2000" b="1" dirty="0" smtClean="0"/>
          </a:p>
          <a:p>
            <a:pPr>
              <a:buNone/>
            </a:pPr>
            <a:r>
              <a:rPr lang="en-US" sz="2000" dirty="0" smtClean="0"/>
              <a:t> </a:t>
            </a:r>
          </a:p>
          <a:p>
            <a:pPr algn="just">
              <a:buNone/>
            </a:pPr>
            <a:r>
              <a:rPr lang="en-US" sz="2000" dirty="0" smtClean="0"/>
              <a:t>	The </a:t>
            </a:r>
            <a:r>
              <a:rPr lang="en-US" sz="2000" dirty="0" smtClean="0"/>
              <a:t>primary advantages (and often, the objectives) of branch accounting are better </a:t>
            </a:r>
            <a:r>
              <a:rPr lang="en-US" sz="2000" dirty="0" smtClean="0">
                <a:hlinkClick r:id="rId2"/>
              </a:rPr>
              <a:t>accountability</a:t>
            </a:r>
            <a:r>
              <a:rPr lang="en-US" sz="2000" dirty="0" smtClean="0"/>
              <a:t> and control since the profitability and efficiency of different locations can be closely tracked</a:t>
            </a:r>
            <a:r>
              <a:rPr lang="en-US" sz="2000" dirty="0" smtClean="0"/>
              <a:t>.</a:t>
            </a:r>
          </a:p>
          <a:p>
            <a:pPr algn="just">
              <a:buNone/>
            </a:pPr>
            <a:endParaRPr lang="en-US" sz="2000" dirty="0" smtClean="0"/>
          </a:p>
          <a:p>
            <a:pPr algn="just">
              <a:buNone/>
            </a:pPr>
            <a:r>
              <a:rPr lang="en-US" sz="2000" dirty="0" smtClean="0"/>
              <a:t>	On </a:t>
            </a:r>
            <a:r>
              <a:rPr lang="en-US" sz="2000" dirty="0" smtClean="0"/>
              <a:t>the downside, branch accounting may involve added expenses for an organization in terms of manpower, working hours, and infrastructure. A separate account coding structure must be maintained for each operating unit. It may be necessary to appoint branch </a:t>
            </a:r>
            <a:r>
              <a:rPr lang="en-US" sz="2000" dirty="0" smtClean="0">
                <a:hlinkClick r:id="rId3"/>
              </a:rPr>
              <a:t>accountants</a:t>
            </a:r>
            <a:r>
              <a:rPr lang="en-US" sz="2000" dirty="0" smtClean="0"/>
              <a:t> to ensure accurate financial reporting and compliance with head office procedures and processes.</a:t>
            </a:r>
          </a:p>
          <a:p>
            <a:pPr>
              <a:buNone/>
            </a:pP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3048000"/>
          </a:xfrm>
        </p:spPr>
        <p:txBody>
          <a:bodyPr>
            <a:normAutofit/>
          </a:bodyPr>
          <a:lstStyle/>
          <a:p>
            <a:pPr algn="ctr">
              <a:buNone/>
            </a:pPr>
            <a:r>
              <a:rPr lang="en-US" sz="4800" b="1" dirty="0" smtClean="0">
                <a:solidFill>
                  <a:srgbClr val="002060"/>
                </a:solidFill>
                <a:latin typeface="Cooper Black" pitchFamily="18" charset="0"/>
              </a:rPr>
              <a:t>THANK YOU</a:t>
            </a:r>
          </a:p>
          <a:p>
            <a:pPr algn="ctr">
              <a:buNone/>
            </a:pPr>
            <a:endParaRPr lang="en-US" sz="4800" b="1" dirty="0" smtClean="0">
              <a:solidFill>
                <a:srgbClr val="002060"/>
              </a:solidFill>
              <a:latin typeface="Cooper Black" pitchFamily="18" charset="0"/>
            </a:endParaRPr>
          </a:p>
          <a:p>
            <a:pPr algn="ctr">
              <a:buNone/>
            </a:pPr>
            <a:r>
              <a:rPr lang="en-US" sz="2900" b="1" dirty="0" smtClean="0">
                <a:solidFill>
                  <a:schemeClr val="accent6">
                    <a:lumMod val="50000"/>
                  </a:schemeClr>
                </a:solidFill>
                <a:latin typeface="Cooper Black" pitchFamily="18" charset="0"/>
              </a:rPr>
              <a:t>K.M. SHIBHATHULLAH</a:t>
            </a:r>
          </a:p>
          <a:p>
            <a:pPr algn="ctr">
              <a:buNone/>
            </a:pPr>
            <a:r>
              <a:rPr lang="en-US" sz="2200" b="1" dirty="0" smtClean="0">
                <a:solidFill>
                  <a:schemeClr val="accent6">
                    <a:lumMod val="50000"/>
                  </a:schemeClr>
                </a:solidFill>
                <a:latin typeface="Cooper Black" pitchFamily="18" charset="0"/>
              </a:rPr>
              <a:t>PG DEPT. OF COMMERCE WITH (CA)</a:t>
            </a:r>
            <a:endParaRPr lang="en-US" sz="2200" b="1" dirty="0">
              <a:solidFill>
                <a:schemeClr val="accent6">
                  <a:lumMod val="50000"/>
                </a:schemeClr>
              </a:solidFill>
              <a:latin typeface="Cooper Black"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32</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FINANCIAL ACCOUNTING - III</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 III</dc:title>
  <dc:creator>MAR</dc:creator>
  <cp:lastModifiedBy>MAR</cp:lastModifiedBy>
  <cp:revision>6</cp:revision>
  <dcterms:created xsi:type="dcterms:W3CDTF">2006-08-16T00:00:00Z</dcterms:created>
  <dcterms:modified xsi:type="dcterms:W3CDTF">2021-01-27T04:54:33Z</dcterms:modified>
</cp:coreProperties>
</file>