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27/01/2021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772400" cy="1470025"/>
          </a:xfrm>
        </p:spPr>
        <p:txBody>
          <a:bodyPr/>
          <a:lstStyle/>
          <a:p>
            <a:r>
              <a:rPr lang="en-US" b="1" dirty="0" smtClean="0">
                <a:solidFill>
                  <a:srgbClr val="002060"/>
                </a:solidFill>
                <a:latin typeface="Algerian" pitchFamily="82" charset="0"/>
              </a:rPr>
              <a:t>FINANCIAL ACCOUNTING - III</a:t>
            </a:r>
            <a:endParaRPr lang="en-US" b="1" dirty="0">
              <a:solidFill>
                <a:srgbClr val="002060"/>
              </a:solidFill>
              <a:latin typeface="Algerian" pitchFamily="82" charset="0"/>
            </a:endParaRPr>
          </a:p>
        </p:txBody>
      </p:sp>
      <p:sp>
        <p:nvSpPr>
          <p:cNvPr id="3" name="Subtitle 2"/>
          <p:cNvSpPr>
            <a:spLocks noGrp="1"/>
          </p:cNvSpPr>
          <p:nvPr>
            <p:ph type="subTitle" idx="1"/>
          </p:nvPr>
        </p:nvSpPr>
        <p:spPr>
          <a:xfrm>
            <a:off x="1371600" y="3505200"/>
            <a:ext cx="6400800" cy="685800"/>
          </a:xfrm>
        </p:spPr>
        <p:txBody>
          <a:bodyPr/>
          <a:lstStyle/>
          <a:p>
            <a:r>
              <a:rPr lang="en-US" b="1" dirty="0" smtClean="0">
                <a:solidFill>
                  <a:schemeClr val="accent2">
                    <a:lumMod val="75000"/>
                  </a:schemeClr>
                </a:solidFill>
                <a:latin typeface="Cooper Black" pitchFamily="18" charset="0"/>
                <a:ea typeface="Batang" pitchFamily="18" charset="-127"/>
              </a:rPr>
              <a:t>DEPARTMENTAL ACCOUNTS</a:t>
            </a:r>
            <a:endParaRPr lang="en-US" b="1" dirty="0">
              <a:solidFill>
                <a:schemeClr val="accent2">
                  <a:lumMod val="75000"/>
                </a:schemeClr>
              </a:solidFill>
              <a:latin typeface="Cooper Black" pitchFamily="18" charset="0"/>
              <a:ea typeface="Batang" pitchFamily="18"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a:bodyPr>
          <a:lstStyle/>
          <a:p>
            <a:pPr algn="just" fontAlgn="base">
              <a:buNone/>
            </a:pPr>
            <a:r>
              <a:rPr lang="en-US" sz="2000" b="1" dirty="0" smtClean="0">
                <a:solidFill>
                  <a:srgbClr val="C00000"/>
                </a:solidFill>
              </a:rPr>
              <a:t>Meaning of Departmental Accounts</a:t>
            </a:r>
            <a:r>
              <a:rPr lang="en-US" sz="2000" b="1" dirty="0" smtClean="0">
                <a:solidFill>
                  <a:srgbClr val="C00000"/>
                </a:solidFill>
              </a:rPr>
              <a:t>:</a:t>
            </a:r>
          </a:p>
          <a:p>
            <a:pPr algn="just" fontAlgn="base">
              <a:buNone/>
            </a:pPr>
            <a:endParaRPr lang="en-US" sz="2000" b="1" dirty="0" smtClean="0">
              <a:solidFill>
                <a:srgbClr val="C00000"/>
              </a:solidFill>
            </a:endParaRPr>
          </a:p>
          <a:p>
            <a:pPr algn="just" fontAlgn="base">
              <a:buNone/>
            </a:pPr>
            <a:r>
              <a:rPr lang="en-US" sz="2000" dirty="0" smtClean="0">
                <a:solidFill>
                  <a:srgbClr val="C00000"/>
                </a:solidFill>
              </a:rPr>
              <a:t>	Where </a:t>
            </a:r>
            <a:r>
              <a:rPr lang="en-US" sz="2000" dirty="0" smtClean="0">
                <a:solidFill>
                  <a:srgbClr val="C00000"/>
                </a:solidFill>
              </a:rPr>
              <a:t>a big business with diverse trading activities is conducted under the same roof the same is usually divided into several departments and each department deals with a particular kind of goods or service. For example, a textile merchant may trade in cotton, woolen and jute fabrics. The overall performance for this type of business depends, however, on departmental efficiency</a:t>
            </a:r>
            <a:r>
              <a:rPr lang="en-US" sz="2000" dirty="0" smtClean="0">
                <a:solidFill>
                  <a:srgbClr val="C00000"/>
                </a:solidFill>
              </a:rPr>
              <a:t>.</a:t>
            </a:r>
          </a:p>
          <a:p>
            <a:pPr algn="just" fontAlgn="base">
              <a:buNone/>
            </a:pPr>
            <a:endParaRPr lang="en-US" sz="2000" dirty="0" smtClean="0">
              <a:solidFill>
                <a:srgbClr val="C00000"/>
              </a:solidFill>
            </a:endParaRPr>
          </a:p>
          <a:p>
            <a:pPr algn="just" fontAlgn="base">
              <a:buNone/>
            </a:pPr>
            <a:r>
              <a:rPr lang="en-US" sz="2000" dirty="0" smtClean="0">
                <a:solidFill>
                  <a:srgbClr val="C00000"/>
                </a:solidFill>
              </a:rPr>
              <a:t>	As </a:t>
            </a:r>
            <a:r>
              <a:rPr lang="en-US" sz="2000" dirty="0" smtClean="0">
                <a:solidFill>
                  <a:srgbClr val="C00000"/>
                </a:solidFill>
              </a:rPr>
              <a:t>a result, it is desirable to maintain accounts in such a manner that the result of each individual department can be known—together with the result as a whole. The system of accounting which is followed for this; purpose is known as Departmental Accounting.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fontAlgn="base">
              <a:buNone/>
            </a:pPr>
            <a:r>
              <a:rPr lang="en-US" sz="2000" b="1" dirty="0" smtClean="0">
                <a:solidFill>
                  <a:srgbClr val="C00000"/>
                </a:solidFill>
              </a:rPr>
              <a:t>This system of accounting actually helps </a:t>
            </a:r>
            <a:r>
              <a:rPr lang="en-US" sz="2000" b="1" dirty="0" smtClean="0">
                <a:solidFill>
                  <a:srgbClr val="C00000"/>
                </a:solidFill>
              </a:rPr>
              <a:t>the proprietors </a:t>
            </a:r>
            <a:r>
              <a:rPr lang="en-US" sz="2000" b="1" dirty="0" smtClean="0">
                <a:solidFill>
                  <a:srgbClr val="C00000"/>
                </a:solidFill>
              </a:rPr>
              <a:t>to</a:t>
            </a:r>
            <a:r>
              <a:rPr lang="en-US" sz="2000" b="1" dirty="0" smtClean="0">
                <a:solidFill>
                  <a:srgbClr val="C00000"/>
                </a:solidFill>
              </a:rPr>
              <a:t>:</a:t>
            </a:r>
          </a:p>
          <a:p>
            <a:pPr fontAlgn="base">
              <a:buNone/>
            </a:pPr>
            <a:endParaRPr lang="en-US" sz="2000" dirty="0" smtClean="0">
              <a:solidFill>
                <a:srgbClr val="C00000"/>
              </a:solidFill>
            </a:endParaRPr>
          </a:p>
          <a:p>
            <a:pPr marL="514350" indent="-514350" fontAlgn="base">
              <a:buAutoNum type="romanLcParenBoth"/>
            </a:pPr>
            <a:r>
              <a:rPr lang="en-US" sz="2000" dirty="0" smtClean="0">
                <a:solidFill>
                  <a:srgbClr val="C00000"/>
                </a:solidFill>
              </a:rPr>
              <a:t>Compare </a:t>
            </a:r>
            <a:r>
              <a:rPr lang="en-US" sz="2000" dirty="0" smtClean="0">
                <a:solidFill>
                  <a:srgbClr val="C00000"/>
                </a:solidFill>
              </a:rPr>
              <a:t>the results among the different departments together with the previous results thereof</a:t>
            </a:r>
            <a:r>
              <a:rPr lang="en-US" sz="2000" dirty="0" smtClean="0">
                <a:solidFill>
                  <a:srgbClr val="C00000"/>
                </a:solidFill>
              </a:rPr>
              <a:t>,</a:t>
            </a:r>
          </a:p>
          <a:p>
            <a:pPr marL="514350" indent="-514350" fontAlgn="base">
              <a:buAutoNum type="romanLcParenBoth"/>
            </a:pPr>
            <a:endParaRPr lang="en-US" sz="2000" dirty="0" smtClean="0">
              <a:solidFill>
                <a:srgbClr val="C00000"/>
              </a:solidFill>
            </a:endParaRPr>
          </a:p>
          <a:p>
            <a:pPr fontAlgn="base">
              <a:buNone/>
            </a:pPr>
            <a:r>
              <a:rPr lang="en-US" sz="2000" dirty="0" smtClean="0">
                <a:solidFill>
                  <a:srgbClr val="C00000"/>
                </a:solidFill>
              </a:rPr>
              <a:t>(ii) Formulate policy in order to extend or to develop the enterprise in the proper line; </a:t>
            </a:r>
            <a:r>
              <a:rPr lang="en-US" sz="2000" dirty="0" smtClean="0">
                <a:solidFill>
                  <a:srgbClr val="C00000"/>
                </a:solidFill>
              </a:rPr>
              <a:t>and</a:t>
            </a:r>
          </a:p>
          <a:p>
            <a:pPr fontAlgn="base">
              <a:buNone/>
            </a:pPr>
            <a:endParaRPr lang="en-US" sz="2000" dirty="0" smtClean="0">
              <a:solidFill>
                <a:srgbClr val="C00000"/>
              </a:solidFill>
            </a:endParaRPr>
          </a:p>
          <a:p>
            <a:pPr fontAlgn="base">
              <a:buNone/>
            </a:pPr>
            <a:r>
              <a:rPr lang="en-US" sz="2000" dirty="0" smtClean="0">
                <a:solidFill>
                  <a:srgbClr val="C00000"/>
                </a:solidFill>
              </a:rPr>
              <a:t>(iii) Reward the departmental managers on the basis of departmental results.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fontAlgn="base">
              <a:buNone/>
            </a:pPr>
            <a:r>
              <a:rPr lang="en-US" sz="2000" b="1" dirty="0" smtClean="0">
                <a:solidFill>
                  <a:srgbClr val="C00000"/>
                </a:solidFill>
              </a:rPr>
              <a:t>Advantages of Departmental Accounts</a:t>
            </a:r>
            <a:r>
              <a:rPr lang="en-US" sz="2000" b="1" dirty="0" smtClean="0">
                <a:solidFill>
                  <a:srgbClr val="C00000"/>
                </a:solidFill>
              </a:rPr>
              <a:t>:</a:t>
            </a:r>
          </a:p>
          <a:p>
            <a:pPr algn="just" fontAlgn="base">
              <a:buNone/>
            </a:pPr>
            <a:endParaRPr lang="en-US" sz="2000" b="1" dirty="0" smtClean="0">
              <a:solidFill>
                <a:srgbClr val="C00000"/>
              </a:solidFill>
            </a:endParaRPr>
          </a:p>
          <a:p>
            <a:pPr algn="just" fontAlgn="base">
              <a:buNone/>
            </a:pPr>
            <a:r>
              <a:rPr lang="en-US" sz="2000" b="1" dirty="0" smtClean="0">
                <a:solidFill>
                  <a:srgbClr val="C00000"/>
                </a:solidFill>
              </a:rPr>
              <a:t>The most significant advantages of departmental accounts are</a:t>
            </a:r>
            <a:r>
              <a:rPr lang="en-US" sz="2000" b="1" dirty="0" smtClean="0">
                <a:solidFill>
                  <a:srgbClr val="C00000"/>
                </a:solidFill>
              </a:rPr>
              <a:t>:</a:t>
            </a:r>
          </a:p>
          <a:p>
            <a:pPr algn="just" fontAlgn="base">
              <a:buNone/>
            </a:pPr>
            <a:r>
              <a:rPr lang="en-US" sz="2000" dirty="0" smtClean="0">
                <a:solidFill>
                  <a:srgbClr val="C00000"/>
                </a:solidFill>
              </a:rPr>
              <a:t>(a) Individual result of each department can be known which helps to compare the performances among all the departments, i.e., the trading results can be compared.</a:t>
            </a:r>
          </a:p>
          <a:p>
            <a:pPr algn="just" fontAlgn="base">
              <a:buNone/>
            </a:pPr>
            <a:r>
              <a:rPr lang="en-US" sz="2000" dirty="0" smtClean="0">
                <a:solidFill>
                  <a:srgbClr val="C00000"/>
                </a:solidFill>
              </a:rPr>
              <a:t>(b) Departmental accounts help to understand or locate the success, failure, rates of profit, etc.</a:t>
            </a:r>
          </a:p>
          <a:p>
            <a:pPr algn="just" fontAlgn="base">
              <a:buNone/>
            </a:pPr>
            <a:r>
              <a:rPr lang="en-US" sz="2000" dirty="0" smtClean="0">
                <a:solidFill>
                  <a:srgbClr val="C00000"/>
                </a:solidFill>
              </a:rPr>
              <a:t>(c) It helps the management to make proper plan of action, policies in order to increase profit after </a:t>
            </a:r>
            <a:r>
              <a:rPr lang="en-US" sz="2000" dirty="0" err="1" smtClean="0">
                <a:solidFill>
                  <a:srgbClr val="C00000"/>
                </a:solidFill>
              </a:rPr>
              <a:t>analysing</a:t>
            </a:r>
            <a:r>
              <a:rPr lang="en-US" sz="2000" dirty="0" smtClean="0">
                <a:solidFill>
                  <a:srgbClr val="C00000"/>
                </a:solidFill>
              </a:rPr>
              <a:t> the results of operation of various departments.</a:t>
            </a:r>
          </a:p>
          <a:p>
            <a:pPr algn="just" fontAlgn="base">
              <a:buNone/>
            </a:pPr>
            <a:r>
              <a:rPr lang="en-US" sz="2000" dirty="0" smtClean="0">
                <a:solidFill>
                  <a:srgbClr val="C00000"/>
                </a:solidFill>
              </a:rPr>
              <a:t>(d) Departmental accounting helps us to understand which department should be expanded further or which one should be closed down as per the results of the operation.</a:t>
            </a:r>
          </a:p>
          <a:p>
            <a:pPr algn="just" fontAlgn="base">
              <a:buNone/>
            </a:pPr>
            <a:r>
              <a:rPr lang="en-US" sz="2000" dirty="0" smtClean="0">
                <a:solidFill>
                  <a:srgbClr val="C00000"/>
                </a:solidFill>
              </a:rPr>
              <a:t>(e) If also helps to encourage a healthy competitive spirit among the various departments which, ultimately, helps to increase profits of the firm as a whole</a:t>
            </a:r>
            <a:r>
              <a:rPr lang="en-US" sz="2000" dirty="0" smtClean="0">
                <a:solidFill>
                  <a:srgbClr val="C00000"/>
                </a:solidFill>
              </a:rPr>
              <a:t>.</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lgn="just" fontAlgn="base">
              <a:buNone/>
            </a:pPr>
            <a:r>
              <a:rPr lang="en-US" sz="2000" dirty="0" smtClean="0">
                <a:solidFill>
                  <a:srgbClr val="C00000"/>
                </a:solidFill>
              </a:rPr>
              <a:t>(f) For additions or alterations of various departments, departmental accounts helps a lot as it supplies the necessary information.</a:t>
            </a:r>
          </a:p>
          <a:p>
            <a:pPr algn="just" fontAlgn="base">
              <a:buNone/>
            </a:pPr>
            <a:r>
              <a:rPr lang="en-US" sz="2000" dirty="0" smtClean="0">
                <a:solidFill>
                  <a:srgbClr val="C00000"/>
                </a:solidFill>
              </a:rPr>
              <a:t>(g) As detailed information about the firm is available from departmental accounting the users of accounting information, particularly, the auditors and investors are widely benefited.</a:t>
            </a:r>
          </a:p>
          <a:p>
            <a:pPr algn="just" fontAlgn="base">
              <a:buNone/>
            </a:pPr>
            <a:r>
              <a:rPr lang="en-US" sz="2000" dirty="0" smtClean="0">
                <a:solidFill>
                  <a:srgbClr val="C00000"/>
                </a:solidFill>
              </a:rPr>
              <a:t>(h) Since departmental accounting presents separate departmental results, the Performance, of a successful department encourages the management, employees and increases the motivation of the staff as a whole.</a:t>
            </a:r>
          </a:p>
          <a:p>
            <a:pPr algn="just" fontAlgn="base">
              <a:buNone/>
            </a:pPr>
            <a:r>
              <a:rPr lang="en-US" sz="2000" dirty="0" smtClean="0">
                <a:solidFill>
                  <a:srgbClr val="C00000"/>
                </a:solidFill>
              </a:rPr>
              <a:t>(</a:t>
            </a:r>
            <a:r>
              <a:rPr lang="en-US" sz="2000" dirty="0" err="1" smtClean="0">
                <a:solidFill>
                  <a:srgbClr val="C00000"/>
                </a:solidFill>
              </a:rPr>
              <a:t>i</a:t>
            </a:r>
            <a:r>
              <a:rPr lang="en-US" sz="2000" dirty="0" smtClean="0">
                <a:solidFill>
                  <a:srgbClr val="C00000"/>
                </a:solidFill>
              </a:rPr>
              <a:t>) Percentage of</a:t>
            </a:r>
            <a:r>
              <a:rPr lang="en-US" sz="2000" baseline="30000" dirty="0" smtClean="0">
                <a:solidFill>
                  <a:srgbClr val="C00000"/>
                </a:solidFill>
              </a:rPr>
              <a:t> </a:t>
            </a:r>
            <a:r>
              <a:rPr lang="en-US" sz="2000" dirty="0" smtClean="0">
                <a:solidFill>
                  <a:srgbClr val="C00000"/>
                </a:solidFill>
              </a:rPr>
              <a:t>gross profit on sales and stock turnover ratio of each individual department helps to make a comparative study among all departments.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fontAlgn="base">
              <a:buNone/>
            </a:pPr>
            <a:r>
              <a:rPr lang="en-US" sz="2000" b="1" dirty="0" smtClean="0">
                <a:solidFill>
                  <a:srgbClr val="C00000"/>
                </a:solidFill>
              </a:rPr>
              <a:t>Methods and Techniques of Departmental Accounts:</a:t>
            </a:r>
          </a:p>
          <a:p>
            <a:pPr fontAlgn="base">
              <a:buNone/>
            </a:pPr>
            <a:endParaRPr lang="en-US" sz="2000" dirty="0" smtClean="0">
              <a:solidFill>
                <a:srgbClr val="C00000"/>
              </a:solidFill>
            </a:endParaRPr>
          </a:p>
          <a:p>
            <a:pPr fontAlgn="base">
              <a:buNone/>
            </a:pPr>
            <a:r>
              <a:rPr lang="en-US" sz="2000" dirty="0" smtClean="0">
                <a:solidFill>
                  <a:srgbClr val="C00000"/>
                </a:solidFill>
              </a:rPr>
              <a:t>Departmental </a:t>
            </a:r>
            <a:r>
              <a:rPr lang="en-US" sz="2000" dirty="0" smtClean="0">
                <a:solidFill>
                  <a:srgbClr val="C00000"/>
                </a:solidFill>
              </a:rPr>
              <a:t>accounts are prepared in such a manner that all desired information are available and departmental profit can correctly be made.</a:t>
            </a:r>
          </a:p>
          <a:p>
            <a:pPr fontAlgn="base">
              <a:buNone/>
            </a:pPr>
            <a:endParaRPr lang="en-US" sz="2000" b="1" dirty="0" smtClean="0">
              <a:solidFill>
                <a:srgbClr val="C00000"/>
              </a:solidFill>
            </a:endParaRPr>
          </a:p>
          <a:p>
            <a:pPr fontAlgn="base">
              <a:buNone/>
            </a:pPr>
            <a:r>
              <a:rPr lang="en-US" sz="2000" b="1" dirty="0" smtClean="0">
                <a:solidFill>
                  <a:srgbClr val="C00000"/>
                </a:solidFill>
              </a:rPr>
              <a:t>However</a:t>
            </a:r>
            <a:r>
              <a:rPr lang="en-US" sz="2000" b="1" dirty="0" smtClean="0">
                <a:solidFill>
                  <a:srgbClr val="C00000"/>
                </a:solidFill>
              </a:rPr>
              <a:t>, two methods are advocated </a:t>
            </a:r>
            <a:r>
              <a:rPr lang="en-US" sz="2000" b="1" dirty="0" err="1" smtClean="0">
                <a:solidFill>
                  <a:srgbClr val="C00000"/>
                </a:solidFill>
              </a:rPr>
              <a:t>viz</a:t>
            </a:r>
            <a:r>
              <a:rPr lang="en-US" sz="2000" b="1" dirty="0" smtClean="0">
                <a:solidFill>
                  <a:srgbClr val="C00000"/>
                </a:solidFill>
              </a:rPr>
              <a:t>:</a:t>
            </a:r>
          </a:p>
          <a:p>
            <a:pPr fontAlgn="base">
              <a:buNone/>
            </a:pPr>
            <a:endParaRPr lang="en-US" sz="2000" dirty="0" smtClean="0">
              <a:solidFill>
                <a:srgbClr val="C00000"/>
              </a:solidFill>
            </a:endParaRPr>
          </a:p>
          <a:p>
            <a:pPr marL="457200" indent="-457200" fontAlgn="base">
              <a:buAutoNum type="alphaLcParenBoth"/>
            </a:pPr>
            <a:r>
              <a:rPr lang="en-US" sz="2000" dirty="0" smtClean="0">
                <a:solidFill>
                  <a:srgbClr val="C00000"/>
                </a:solidFill>
              </a:rPr>
              <a:t>Where </a:t>
            </a:r>
            <a:r>
              <a:rPr lang="en-US" sz="2000" dirty="0" smtClean="0">
                <a:solidFill>
                  <a:srgbClr val="C00000"/>
                </a:solidFill>
              </a:rPr>
              <a:t>individual set of books are maintained</a:t>
            </a:r>
            <a:r>
              <a:rPr lang="en-US" sz="2000" dirty="0" smtClean="0">
                <a:solidFill>
                  <a:srgbClr val="C00000"/>
                </a:solidFill>
              </a:rPr>
              <a:t>;</a:t>
            </a:r>
          </a:p>
          <a:p>
            <a:pPr marL="457200" indent="-457200" fontAlgn="base">
              <a:buNone/>
            </a:pPr>
            <a:endParaRPr lang="en-US" sz="2000" dirty="0" smtClean="0">
              <a:solidFill>
                <a:srgbClr val="C00000"/>
              </a:solidFill>
            </a:endParaRPr>
          </a:p>
          <a:p>
            <a:pPr fontAlgn="base">
              <a:buNone/>
            </a:pPr>
            <a:r>
              <a:rPr lang="en-US" sz="2000" dirty="0" smtClean="0">
                <a:solidFill>
                  <a:srgbClr val="C00000"/>
                </a:solidFill>
              </a:rPr>
              <a:t>(b) Where all departmental accounts are maintained columnar- wise collectively</a:t>
            </a:r>
            <a:r>
              <a:rPr lang="en-US" sz="2000" dirty="0" smtClean="0">
                <a:solidFill>
                  <a:srgbClr val="C00000"/>
                </a:solidFill>
              </a:rPr>
              <a:t>.</a:t>
            </a:r>
            <a:endParaRPr lang="en-US" sz="2000" dirty="0" smtClean="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457200" indent="-457200" algn="just" fontAlgn="base">
              <a:buAutoNum type="alphaLcParenBoth"/>
            </a:pPr>
            <a:r>
              <a:rPr lang="en-US" sz="2000" b="1" dirty="0" smtClean="0">
                <a:solidFill>
                  <a:srgbClr val="C00000"/>
                </a:solidFill>
              </a:rPr>
              <a:t>Where </a:t>
            </a:r>
            <a:r>
              <a:rPr lang="en-US" sz="2000" b="1" dirty="0" smtClean="0">
                <a:solidFill>
                  <a:srgbClr val="C00000"/>
                </a:solidFill>
              </a:rPr>
              <a:t>Individual Set of Books are Maintained</a:t>
            </a:r>
            <a:r>
              <a:rPr lang="en-US" sz="2000" b="1" dirty="0" smtClean="0">
                <a:solidFill>
                  <a:srgbClr val="C00000"/>
                </a:solidFill>
              </a:rPr>
              <a:t>:</a:t>
            </a:r>
          </a:p>
          <a:p>
            <a:pPr marL="457200" indent="-457200" algn="just" fontAlgn="base">
              <a:buNone/>
            </a:pPr>
            <a:endParaRPr lang="en-US" sz="2000" b="1" dirty="0" smtClean="0">
              <a:solidFill>
                <a:srgbClr val="C00000"/>
              </a:solidFill>
            </a:endParaRPr>
          </a:p>
          <a:p>
            <a:pPr algn="just" fontAlgn="base">
              <a:buNone/>
            </a:pPr>
            <a:r>
              <a:rPr lang="en-US" sz="2000" dirty="0" smtClean="0">
                <a:solidFill>
                  <a:srgbClr val="C00000"/>
                </a:solidFill>
              </a:rPr>
              <a:t>	Under </a:t>
            </a:r>
            <a:r>
              <a:rPr lang="en-US" sz="2000" dirty="0" smtClean="0">
                <a:solidFill>
                  <a:srgbClr val="C00000"/>
                </a:solidFill>
              </a:rPr>
              <a:t>this method, accounts of each individual department are independently maintained. The departmental results of all the department are collected and taken into consideration to find out the net result of the </a:t>
            </a:r>
            <a:r>
              <a:rPr lang="en-US" sz="2000" dirty="0" err="1" smtClean="0">
                <a:solidFill>
                  <a:srgbClr val="C00000"/>
                </a:solidFill>
              </a:rPr>
              <a:t>organisation</a:t>
            </a:r>
            <a:r>
              <a:rPr lang="en-US" sz="2000" dirty="0" smtClean="0">
                <a:solidFill>
                  <a:srgbClr val="C00000"/>
                </a:solidFill>
              </a:rPr>
              <a:t>.</a:t>
            </a:r>
          </a:p>
          <a:p>
            <a:pPr algn="just" fontAlgn="base">
              <a:buNone/>
            </a:pPr>
            <a:endParaRPr lang="en-US" sz="2000" dirty="0" smtClean="0">
              <a:solidFill>
                <a:srgbClr val="C00000"/>
              </a:solidFill>
            </a:endParaRPr>
          </a:p>
          <a:p>
            <a:pPr algn="just" fontAlgn="base">
              <a:buNone/>
            </a:pPr>
            <a:r>
              <a:rPr lang="en-US" sz="2000" b="1" dirty="0" smtClean="0">
                <a:solidFill>
                  <a:srgbClr val="C00000"/>
                </a:solidFill>
              </a:rPr>
              <a:t>(b) Where All Departmental Accounts are Maintained Columnar-Wise Collectively</a:t>
            </a:r>
            <a:r>
              <a:rPr lang="en-US" sz="2000" b="1" dirty="0" smtClean="0">
                <a:solidFill>
                  <a:srgbClr val="C00000"/>
                </a:solidFill>
              </a:rPr>
              <a:t>:</a:t>
            </a:r>
          </a:p>
          <a:p>
            <a:pPr algn="just" fontAlgn="base">
              <a:buNone/>
            </a:pPr>
            <a:endParaRPr lang="en-US" sz="2000" b="1" dirty="0" smtClean="0">
              <a:solidFill>
                <a:srgbClr val="C00000"/>
              </a:solidFill>
            </a:endParaRPr>
          </a:p>
          <a:p>
            <a:pPr algn="just" fontAlgn="base">
              <a:buNone/>
            </a:pPr>
            <a:r>
              <a:rPr lang="en-US" sz="2000" dirty="0" smtClean="0">
                <a:solidFill>
                  <a:srgbClr val="C00000"/>
                </a:solidFill>
              </a:rPr>
              <a:t>	A </a:t>
            </a:r>
            <a:r>
              <a:rPr lang="en-US" sz="2000" dirty="0" smtClean="0">
                <a:solidFill>
                  <a:srgbClr val="C00000"/>
                </a:solidFill>
              </a:rPr>
              <a:t>Departmental Trading and Profit and Loss Account is opened for each individual department in a columnar form together with a separate column for ‘Total’ in order to ascertain the individual result of the different departments and also as a whole. But the Balance Sheet is prepared in a combined form.</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1143000"/>
          </a:xfrm>
        </p:spPr>
        <p:txBody>
          <a:bodyPr/>
          <a:lstStyle/>
          <a:p>
            <a:r>
              <a:rPr lang="en-US" dirty="0" smtClean="0">
                <a:solidFill>
                  <a:srgbClr val="C00000"/>
                </a:solidFill>
                <a:latin typeface="Arial Black" pitchFamily="34" charset="0"/>
              </a:rPr>
              <a:t>THANK YOU</a:t>
            </a:r>
            <a:endParaRPr lang="en-US" dirty="0">
              <a:solidFill>
                <a:srgbClr val="C00000"/>
              </a:solidFill>
              <a:latin typeface="Arial Black" pitchFamily="34" charset="0"/>
            </a:endParaRPr>
          </a:p>
        </p:txBody>
      </p:sp>
      <p:sp>
        <p:nvSpPr>
          <p:cNvPr id="3" name="Content Placeholder 2"/>
          <p:cNvSpPr>
            <a:spLocks noGrp="1"/>
          </p:cNvSpPr>
          <p:nvPr>
            <p:ph idx="1"/>
          </p:nvPr>
        </p:nvSpPr>
        <p:spPr>
          <a:xfrm>
            <a:off x="609600" y="4114800"/>
            <a:ext cx="8229600" cy="1371600"/>
          </a:xfrm>
        </p:spPr>
        <p:txBody>
          <a:bodyPr/>
          <a:lstStyle/>
          <a:p>
            <a:pPr algn="r">
              <a:buNone/>
            </a:pPr>
            <a:r>
              <a:rPr lang="en-US" b="1" dirty="0" smtClean="0">
                <a:solidFill>
                  <a:srgbClr val="7030A0"/>
                </a:solidFill>
              </a:rPr>
              <a:t>K.M. SHIBHATHULLAH</a:t>
            </a:r>
          </a:p>
          <a:p>
            <a:pPr algn="r">
              <a:buNone/>
            </a:pPr>
            <a:r>
              <a:rPr lang="en-US" dirty="0" smtClean="0">
                <a:solidFill>
                  <a:srgbClr val="7030A0"/>
                </a:solidFill>
              </a:rPr>
              <a:t>PG DEPARTMENT OF COMMERCE WITH (C.A.)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397</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FINANCIAL ACCOUNTING - III</vt:lpstr>
      <vt:lpstr>Slide 2</vt:lpstr>
      <vt:lpstr>Slide 3</vt:lpstr>
      <vt:lpstr>Slide 4</vt:lpstr>
      <vt:lpstr>Slide 5</vt:lpstr>
      <vt:lpstr>Slide 6</vt:lpstr>
      <vt:lpstr>Slide 7</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 III</dc:title>
  <dc:creator>MAR</dc:creator>
  <cp:lastModifiedBy>MAR</cp:lastModifiedBy>
  <cp:revision>3</cp:revision>
  <dcterms:created xsi:type="dcterms:W3CDTF">2006-08-16T00:00:00Z</dcterms:created>
  <dcterms:modified xsi:type="dcterms:W3CDTF">2021-01-27T07:54:33Z</dcterms:modified>
</cp:coreProperties>
</file>