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57" r:id="rId8"/>
    <p:sldId id="258" r:id="rId9"/>
    <p:sldId id="259"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330A6DD-F941-44B0-B5A2-BBDC322A99E4}" type="datetimeFigureOut">
              <a:rPr lang="en-US" smtClean="0"/>
              <a:pPr/>
              <a:t>1/27/2021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8E4127-9637-4CA6-892B-4B542999076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0A6DD-F941-44B0-B5A2-BBDC322A99E4}"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E4127-9637-4CA6-892B-4B54299907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18E4127-9637-4CA6-892B-4B542999076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0A6DD-F941-44B0-B5A2-BBDC322A99E4}"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30A6DD-F941-44B0-B5A2-BBDC322A99E4}"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18E4127-9637-4CA6-892B-4B542999076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330A6DD-F941-44B0-B5A2-BBDC322A99E4}" type="datetimeFigureOut">
              <a:rPr lang="en-US" smtClean="0"/>
              <a:pPr/>
              <a:t>1/27/2021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18E4127-9637-4CA6-892B-4B542999076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330A6DD-F941-44B0-B5A2-BBDC322A99E4}"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4127-9637-4CA6-892B-4B542999076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330A6DD-F941-44B0-B5A2-BBDC322A99E4}" type="datetimeFigureOut">
              <a:rPr lang="en-US" smtClean="0"/>
              <a:pPr/>
              <a:t>1/27/2021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18E4127-9637-4CA6-892B-4B542999076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30A6DD-F941-44B0-B5A2-BBDC322A99E4}" type="datetimeFigureOut">
              <a:rPr lang="en-US" smtClean="0"/>
              <a:pPr/>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18E4127-9637-4CA6-892B-4B54299907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330A6DD-F941-44B0-B5A2-BBDC322A99E4}" type="datetimeFigureOut">
              <a:rPr lang="en-US" smtClean="0"/>
              <a:pPr/>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18E4127-9637-4CA6-892B-4B54299907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18E4127-9637-4CA6-892B-4B542999076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330A6DD-F941-44B0-B5A2-BBDC322A99E4}" type="datetimeFigureOut">
              <a:rPr lang="en-US" smtClean="0"/>
              <a:pPr/>
              <a:t>1/27/2021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18E4127-9637-4CA6-892B-4B542999076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330A6DD-F941-44B0-B5A2-BBDC322A99E4}" type="datetimeFigureOut">
              <a:rPr lang="en-US" smtClean="0"/>
              <a:pPr/>
              <a:t>1/27/2021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30A6DD-F941-44B0-B5A2-BBDC322A99E4}" type="datetimeFigureOut">
              <a:rPr lang="en-US" smtClean="0"/>
              <a:pPr/>
              <a:t>1/27/2021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18E4127-9637-4CA6-892B-4B542999076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ritannica.com/topic/poker-card-game" TargetMode="External"/><Relationship Id="rId2" Type="http://schemas.openxmlformats.org/officeDocument/2006/relationships/hyperlink" Target="https://www.britannica.com/topic/chess" TargetMode="External"/><Relationship Id="rId1" Type="http://schemas.openxmlformats.org/officeDocument/2006/relationships/slideLayout" Target="../slideLayouts/slideLayout2.xml"/><Relationship Id="rId5" Type="http://schemas.openxmlformats.org/officeDocument/2006/relationships/hyperlink" Target="https://www.britannica.com/topic/variable-sum-game" TargetMode="External"/><Relationship Id="rId4" Type="http://schemas.openxmlformats.org/officeDocument/2006/relationships/hyperlink" Target="https://www.britannica.com/topic/constant-sum-gam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ritannica.com/topic/auction" TargetMode="External"/><Relationship Id="rId2" Type="http://schemas.openxmlformats.org/officeDocument/2006/relationships/hyperlink" Target="https://www.britannica.com/topic/cooperative" TargetMode="External"/><Relationship Id="rId1" Type="http://schemas.openxmlformats.org/officeDocument/2006/relationships/slideLayout" Target="../slideLayouts/slideLayout2.xml"/><Relationship Id="rId5" Type="http://schemas.openxmlformats.org/officeDocument/2006/relationships/hyperlink" Target="https://www.britannica.com/topic/poker-card-game" TargetMode="External"/><Relationship Id="rId4" Type="http://schemas.openxmlformats.org/officeDocument/2006/relationships/hyperlink" Target="https://www.britannica.com/topic/checker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ritannica.com/science/mathematic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erriam-webster.com/dictionary/compris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819400"/>
            <a:ext cx="7772400" cy="1752600"/>
          </a:xfrm>
        </p:spPr>
        <p:txBody>
          <a:bodyPr/>
          <a:lstStyle/>
          <a:p>
            <a:r>
              <a:rPr lang="en-IN" sz="2000" dirty="0" smtClean="0">
                <a:latin typeface="Arial Black" panose="020B0A04020102020204" pitchFamily="34" charset="0"/>
              </a:rPr>
              <a:t>TOPIC </a:t>
            </a:r>
            <a:r>
              <a:rPr lang="en-IN" sz="2000" dirty="0" smtClean="0">
                <a:latin typeface="Arial Black" panose="020B0A04020102020204" pitchFamily="34" charset="0"/>
              </a:rPr>
              <a:t>:</a:t>
            </a:r>
            <a:r>
              <a:rPr lang="en-IN" sz="2000" dirty="0" smtClean="0">
                <a:latin typeface="Arial Black" panose="020B0A04020102020204" pitchFamily="34" charset="0"/>
              </a:rPr>
              <a:t>LINEAR PROGRAMMING PROBLEM</a:t>
            </a:r>
            <a:r>
              <a:rPr lang="en-IN" sz="2000" dirty="0" smtClean="0">
                <a:latin typeface="Arial Black" panose="020B0A04020102020204" pitchFamily="34" charset="0"/>
              </a:rPr>
              <a:t>    </a:t>
            </a:r>
            <a:r>
              <a:rPr lang="en-IN" sz="2000" dirty="0" smtClean="0">
                <a:latin typeface="Arial Black" panose="020B0A04020102020204" pitchFamily="34" charset="0"/>
              </a:rPr>
              <a:t/>
            </a:r>
            <a:br>
              <a:rPr lang="en-IN" sz="2000" dirty="0" smtClean="0">
                <a:latin typeface="Arial Black" panose="020B0A04020102020204" pitchFamily="34" charset="0"/>
              </a:rPr>
            </a:br>
            <a:r>
              <a:rPr lang="en-IN" sz="2000" dirty="0" smtClean="0">
                <a:latin typeface="Arial Black" panose="020B0A04020102020204" pitchFamily="34" charset="0"/>
              </a:rPr>
              <a:t>FACULTY NAME : K.DEEPALAKSHMI</a:t>
            </a:r>
            <a:endParaRPr lang="en-US" sz="2000" dirty="0" smtClean="0"/>
          </a:p>
          <a:p>
            <a:endParaRPr lang="en-US" dirty="0" smtClean="0"/>
          </a:p>
          <a:p>
            <a:endParaRPr lang="en-US" dirty="0"/>
          </a:p>
        </p:txBody>
      </p:sp>
      <p:sp>
        <p:nvSpPr>
          <p:cNvPr id="2" name="Title 1"/>
          <p:cNvSpPr>
            <a:spLocks noGrp="1"/>
          </p:cNvSpPr>
          <p:nvPr>
            <p:ph type="ctrTitle"/>
          </p:nvPr>
        </p:nvSpPr>
        <p:spPr/>
        <p:txBody>
          <a:bodyPr>
            <a:normAutofit/>
          </a:bodyPr>
          <a:lstStyle/>
          <a:p>
            <a:r>
              <a:rPr lang="en-IN" sz="2800" dirty="0" smtClean="0">
                <a:latin typeface="Arial Black" panose="020B0A04020102020204" pitchFamily="34" charset="0"/>
              </a:rPr>
              <a:t>DEPARTMENT : PG DEPARTMENT OF COMMERCE WITH (CA)</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a:t>In games of perfect information, such as </a:t>
            </a:r>
            <a:r>
              <a:rPr lang="en-US" dirty="0">
                <a:hlinkClick r:id="rId2"/>
              </a:rPr>
              <a:t>chess</a:t>
            </a:r>
            <a:r>
              <a:rPr lang="en-US" dirty="0"/>
              <a:t>, each player knows everything about the game at all times. </a:t>
            </a:r>
            <a:r>
              <a:rPr lang="en-US" dirty="0">
                <a:hlinkClick r:id="rId3"/>
              </a:rPr>
              <a:t>Poker</a:t>
            </a:r>
            <a:r>
              <a:rPr lang="en-US" dirty="0"/>
              <a:t>, on the other hand, is an example of a game of imperfect information because players do not know all of their opponents’ cards.</a:t>
            </a:r>
          </a:p>
          <a:p>
            <a:r>
              <a:rPr lang="en-US" dirty="0"/>
              <a:t>The extent to which the goals of the players coincide or conflict is another basis for classifying games. </a:t>
            </a:r>
            <a:r>
              <a:rPr lang="en-US" dirty="0">
                <a:hlinkClick r:id="rId4"/>
              </a:rPr>
              <a:t>Constant-sum games</a:t>
            </a:r>
            <a:r>
              <a:rPr lang="en-US" dirty="0"/>
              <a:t> are games of total conflict, which are also called games of pure competition. Poker, for example, is a constant-sum game because the combined wealth of the players remains constant, though its distribution shifts in the course of play.</a:t>
            </a:r>
          </a:p>
          <a:p>
            <a:r>
              <a:rPr lang="en-US" dirty="0"/>
              <a:t>Players in constant-sum games have completely opposed interests, whereas in </a:t>
            </a:r>
            <a:r>
              <a:rPr lang="en-US" dirty="0">
                <a:hlinkClick r:id="rId5"/>
              </a:rPr>
              <a:t>variable-sum games</a:t>
            </a:r>
            <a:r>
              <a:rPr lang="en-US" dirty="0"/>
              <a:t> they may all be winners or losers. In a </a:t>
            </a:r>
            <a:r>
              <a:rPr lang="en-US" dirty="0" err="1"/>
              <a:t>labour</a:t>
            </a:r>
            <a:r>
              <a:rPr lang="en-US" dirty="0"/>
              <a:t>-management dispute, for example, the two parties certainly have some conflicting interests, but both will benefit if a strike is averted</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dirty="0" smtClean="0"/>
              <a:t>Variable-sum games can be further distinguished as being either cooperative or </a:t>
            </a:r>
            <a:r>
              <a:rPr lang="en-US" dirty="0" err="1" smtClean="0"/>
              <a:t>noncooperative</a:t>
            </a:r>
            <a:r>
              <a:rPr lang="en-US" dirty="0" smtClean="0"/>
              <a:t>. In </a:t>
            </a:r>
            <a:r>
              <a:rPr lang="en-US" dirty="0" smtClean="0">
                <a:hlinkClick r:id="rId2"/>
              </a:rPr>
              <a:t>cooperative</a:t>
            </a:r>
            <a:r>
              <a:rPr lang="en-US" dirty="0" smtClean="0"/>
              <a:t> games players can communicate and, most important, make binding agreements; in </a:t>
            </a:r>
            <a:r>
              <a:rPr lang="en-US" dirty="0" err="1" smtClean="0"/>
              <a:t>noncooperative</a:t>
            </a:r>
            <a:r>
              <a:rPr lang="en-US" dirty="0" smtClean="0"/>
              <a:t> games players may communicate, but they cannot make binding agreements, such as an enforceable contract.         An automobile salesperson and a potential customer will be engaged in a cooperative game if they agree on a price and sign a contract. However, the dickering that they do to reach this point will be </a:t>
            </a:r>
            <a:r>
              <a:rPr lang="en-US" dirty="0" err="1" smtClean="0"/>
              <a:t>noncooperative</a:t>
            </a:r>
            <a:r>
              <a:rPr lang="en-US" dirty="0" smtClean="0"/>
              <a:t>. Similarly, when people bid independently at an </a:t>
            </a:r>
            <a:r>
              <a:rPr lang="en-US" dirty="0" smtClean="0">
                <a:hlinkClick r:id="rId3"/>
              </a:rPr>
              <a:t>auction</a:t>
            </a:r>
            <a:r>
              <a:rPr lang="en-US" dirty="0" smtClean="0"/>
              <a:t> they are playing a </a:t>
            </a:r>
            <a:r>
              <a:rPr lang="en-US" dirty="0" err="1" smtClean="0"/>
              <a:t>noncooperative</a:t>
            </a:r>
            <a:r>
              <a:rPr lang="en-US" dirty="0" smtClean="0"/>
              <a:t> game, even though the high bidder agrees to complete the purchase.</a:t>
            </a:r>
          </a:p>
          <a:p>
            <a:r>
              <a:rPr lang="en-US" dirty="0" smtClean="0"/>
              <a:t>Finally, a game is said to be finite when each player has a finite number of options, the number of players is finite, and the game cannot go on indefinitely. Chess, </a:t>
            </a:r>
            <a:r>
              <a:rPr lang="en-US" dirty="0" smtClean="0">
                <a:hlinkClick r:id="rId4"/>
              </a:rPr>
              <a:t>checkers</a:t>
            </a:r>
            <a:r>
              <a:rPr lang="en-US" dirty="0" smtClean="0"/>
              <a:t>, </a:t>
            </a:r>
            <a:r>
              <a:rPr lang="en-US" dirty="0" smtClean="0">
                <a:hlinkClick r:id="rId5"/>
              </a:rPr>
              <a:t>poker</a:t>
            </a:r>
            <a:r>
              <a:rPr lang="en-US" dirty="0" smtClean="0"/>
              <a:t>, and most </a:t>
            </a:r>
            <a:r>
              <a:rPr lang="en-US" dirty="0" err="1" smtClean="0"/>
              <a:t>parlour</a:t>
            </a:r>
            <a:r>
              <a:rPr lang="en-US" dirty="0" smtClean="0"/>
              <a:t> games are finite. Infinite games are more subtle and will only be touched upon in this article.</a:t>
            </a:r>
          </a:p>
          <a:p>
            <a:pPr>
              <a:buNone/>
            </a:pPr>
            <a:endParaRPr lang="en-US" b="1"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Linear programming</a:t>
            </a:r>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a:t>Linear programming</a:t>
            </a:r>
            <a:r>
              <a:rPr lang="en-US" dirty="0"/>
              <a:t>, mathematical modeling technique in which a linear function is maximized or minimized when subjected to various constraints. This technique has been useful for guiding quantitative decisions in business planning, in industrial engineering, and—to a lesser extent—in the social and physical sciences</a:t>
            </a:r>
            <a:r>
              <a:rPr lang="en-US" dirty="0" smtClean="0"/>
              <a:t>.</a:t>
            </a:r>
          </a:p>
          <a:p>
            <a:endParaRPr lang="en-US" dirty="0"/>
          </a:p>
          <a:p>
            <a:r>
              <a:rPr lang="en-US" b="1" dirty="0" smtClean="0"/>
              <a:t>Linear </a:t>
            </a:r>
            <a:r>
              <a:rPr lang="en-US" b="1" dirty="0"/>
              <a:t>Programming</a:t>
            </a:r>
            <a:r>
              <a:rPr lang="en-US" dirty="0"/>
              <a:t> </a:t>
            </a:r>
            <a:r>
              <a:rPr lang="en-US" dirty="0" smtClean="0"/>
              <a:t>Problems(LPP)</a:t>
            </a:r>
          </a:p>
          <a:p>
            <a:r>
              <a:rPr lang="en-US" b="1" dirty="0"/>
              <a:t> </a:t>
            </a:r>
            <a:r>
              <a:rPr lang="en-US" b="1" dirty="0" smtClean="0"/>
              <a:t>         Definition</a:t>
            </a:r>
            <a:r>
              <a:rPr lang="en-US" dirty="0"/>
              <a:t>: A </a:t>
            </a:r>
            <a:r>
              <a:rPr lang="en-US" b="1" dirty="0"/>
              <a:t>linear </a:t>
            </a:r>
            <a:r>
              <a:rPr lang="en-US" b="1" dirty="0" err="1"/>
              <a:t>programming</a:t>
            </a:r>
            <a:r>
              <a:rPr lang="en-US" dirty="0" err="1"/>
              <a:t>problem</a:t>
            </a:r>
            <a:r>
              <a:rPr lang="en-US" dirty="0"/>
              <a:t> consists of a linear function to be maximized or minimized subject to certain constraints in the form of linear equations or inequalities.</a:t>
            </a:r>
          </a:p>
          <a:p>
            <a:pPr>
              <a:buNone/>
            </a:pPr>
            <a:r>
              <a:rPr lang="en-US" dirty="0"/>
              <a:t/>
            </a:r>
            <a:br>
              <a:rPr lang="en-US" dirty="0"/>
            </a:br>
            <a:r>
              <a:rPr lang="en-US" dirty="0"/>
              <a:t>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LPP</a:t>
            </a:r>
            <a:endParaRPr lang="en-US" dirty="0"/>
          </a:p>
        </p:txBody>
      </p:sp>
      <p:sp>
        <p:nvSpPr>
          <p:cNvPr id="3" name="Content Placeholder 2"/>
          <p:cNvSpPr>
            <a:spLocks noGrp="1"/>
          </p:cNvSpPr>
          <p:nvPr>
            <p:ph sz="quarter" idx="1"/>
          </p:nvPr>
        </p:nvSpPr>
        <p:spPr/>
        <p:txBody>
          <a:bodyPr/>
          <a:lstStyle/>
          <a:p>
            <a:r>
              <a:rPr lang="en-US" dirty="0"/>
              <a:t>Constrained optimization models have three major components: decision variables, objective </a:t>
            </a:r>
            <a:r>
              <a:rPr lang="en-US" b="1" dirty="0"/>
              <a:t>function</a:t>
            </a:r>
            <a:r>
              <a:rPr lang="en-US" dirty="0"/>
              <a:t>, and constraints.</a:t>
            </a:r>
          </a:p>
          <a:p>
            <a:pPr>
              <a:buNone/>
            </a:pPr>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to Linear Programming</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Understand </a:t>
            </a:r>
            <a:r>
              <a:rPr lang="en-US" dirty="0"/>
              <a:t>the problem. ...</a:t>
            </a:r>
          </a:p>
          <a:p>
            <a:r>
              <a:rPr lang="en-US" dirty="0"/>
              <a:t>Describe the </a:t>
            </a:r>
            <a:r>
              <a:rPr lang="en-US" b="1" dirty="0"/>
              <a:t>objective</a:t>
            </a:r>
            <a:r>
              <a:rPr lang="en-US" dirty="0"/>
              <a:t>. ...</a:t>
            </a:r>
          </a:p>
          <a:p>
            <a:r>
              <a:rPr lang="en-US" dirty="0"/>
              <a:t>Define the decision variables. ...</a:t>
            </a:r>
          </a:p>
          <a:p>
            <a:r>
              <a:rPr lang="en-US" dirty="0"/>
              <a:t>Write the </a:t>
            </a:r>
            <a:r>
              <a:rPr lang="en-US" b="1" dirty="0"/>
              <a:t>objective</a:t>
            </a:r>
            <a:r>
              <a:rPr lang="en-US" dirty="0"/>
              <a:t> function. ...</a:t>
            </a:r>
          </a:p>
          <a:p>
            <a:r>
              <a:rPr lang="en-US" dirty="0"/>
              <a:t>Describe the constraints. ...</a:t>
            </a:r>
          </a:p>
          <a:p>
            <a:r>
              <a:rPr lang="en-US" dirty="0"/>
              <a:t>Write the constraints in terms of the decision variables. ...</a:t>
            </a:r>
          </a:p>
          <a:p>
            <a:r>
              <a:rPr lang="en-US" dirty="0"/>
              <a:t>Add the </a:t>
            </a:r>
            <a:r>
              <a:rPr lang="en-US" dirty="0" err="1"/>
              <a:t>nonnegativity</a:t>
            </a:r>
            <a:r>
              <a:rPr lang="en-US" dirty="0"/>
              <a:t> constraints. ...</a:t>
            </a:r>
          </a:p>
          <a:p>
            <a:r>
              <a:rPr lang="en-US" dirty="0"/>
              <a:t>Write it up pretty.</a:t>
            </a:r>
          </a:p>
          <a:p>
            <a:pPr>
              <a:buNone/>
            </a:pPr>
            <a:r>
              <a:rPr lang="en-US" dirty="0"/>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Graphical method</a:t>
            </a:r>
            <a:r>
              <a:rPr lang="en-US" dirty="0" smtClean="0"/>
              <a:t> of </a:t>
            </a:r>
            <a:r>
              <a:rPr lang="en-US" b="1" dirty="0" smtClean="0"/>
              <a:t>linear programming</a:t>
            </a:r>
            <a:endParaRPr lang="en-US" dirty="0"/>
          </a:p>
        </p:txBody>
      </p:sp>
      <p:sp>
        <p:nvSpPr>
          <p:cNvPr id="3" name="Content Placeholder 2"/>
          <p:cNvSpPr>
            <a:spLocks noGrp="1"/>
          </p:cNvSpPr>
          <p:nvPr>
            <p:ph sz="quarter" idx="1"/>
          </p:nvPr>
        </p:nvSpPr>
        <p:spPr/>
        <p:txBody>
          <a:bodyPr/>
          <a:lstStyle/>
          <a:p>
            <a:r>
              <a:rPr lang="en-US" b="1" dirty="0"/>
              <a:t>Graphical method</a:t>
            </a:r>
            <a:r>
              <a:rPr lang="en-US" dirty="0"/>
              <a:t> of </a:t>
            </a:r>
            <a:r>
              <a:rPr lang="en-US" b="1" dirty="0"/>
              <a:t>linear programming</a:t>
            </a:r>
            <a:r>
              <a:rPr lang="en-US" dirty="0"/>
              <a:t> is used to solve problems by finding the highest or lowest point of intersection between the objective function line and the feasible region on a graph. This process can be broken down into 7 simple steps explained below.</a:t>
            </a:r>
          </a:p>
          <a:p>
            <a:pPr>
              <a:buNone/>
            </a:pPr>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dirty="0"/>
              <a:t>Simplex method</a:t>
            </a:r>
            <a:r>
              <a:rPr lang="en-US" dirty="0"/>
              <a:t> is an algebraic </a:t>
            </a:r>
            <a:r>
              <a:rPr lang="en-US" b="1" dirty="0"/>
              <a:t>procedure</a:t>
            </a:r>
            <a:r>
              <a:rPr lang="en-US" dirty="0"/>
              <a:t> in which a series of </a:t>
            </a:r>
            <a:r>
              <a:rPr lang="en-US" dirty="0" err="1"/>
              <a:t>repetitive</a:t>
            </a:r>
            <a:r>
              <a:rPr lang="en-US" b="1" dirty="0" err="1"/>
              <a:t>operations</a:t>
            </a:r>
            <a:r>
              <a:rPr lang="en-US" dirty="0"/>
              <a:t> are used to reach at the optimal solution. Therefore, this </a:t>
            </a:r>
            <a:r>
              <a:rPr lang="en-US" b="1" dirty="0" err="1"/>
              <a:t>procedure</a:t>
            </a:r>
            <a:r>
              <a:rPr lang="en-US" dirty="0" err="1"/>
              <a:t>has</a:t>
            </a:r>
            <a:r>
              <a:rPr lang="en-US" dirty="0"/>
              <a:t> a number of steps to find out a solution of the problem. ... It </a:t>
            </a:r>
            <a:r>
              <a:rPr lang="en-US" dirty="0" smtClean="0"/>
              <a:t>requires a computer for large number of variables.</a:t>
            </a:r>
            <a:endParaRPr lang="en-US" dirty="0"/>
          </a:p>
          <a:p>
            <a:pPr>
              <a:buNone/>
            </a:pPr>
            <a:r>
              <a:rPr lang="en-US" dirty="0"/>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Game Theory</a:t>
            </a:r>
            <a:endParaRPr lang="en-US" dirty="0"/>
          </a:p>
        </p:txBody>
      </p:sp>
      <p:sp>
        <p:nvSpPr>
          <p:cNvPr id="3" name="Content Placeholder 2"/>
          <p:cNvSpPr>
            <a:spLocks noGrp="1"/>
          </p:cNvSpPr>
          <p:nvPr>
            <p:ph sz="quarter" idx="1"/>
          </p:nvPr>
        </p:nvSpPr>
        <p:spPr/>
        <p:txBody>
          <a:bodyPr>
            <a:normAutofit/>
          </a:bodyPr>
          <a:lstStyle/>
          <a:p>
            <a:r>
              <a:rPr lang="en-US" b="1" dirty="0"/>
              <a:t>Game Theory</a:t>
            </a:r>
            <a:r>
              <a:rPr lang="en-US" dirty="0"/>
              <a:t> is a set of tools and techniques for decisions under uncertainty involving two or more intelligent opponents in which each opponent aspires to optimize his own decision at the expense of the other opponents. In </a:t>
            </a:r>
            <a:r>
              <a:rPr lang="en-US" b="1" dirty="0"/>
              <a:t>game theory</a:t>
            </a:r>
            <a:r>
              <a:rPr lang="en-US" dirty="0"/>
              <a:t>, an opponent is referred to as </a:t>
            </a:r>
            <a:r>
              <a:rPr lang="en-US" dirty="0" smtClean="0"/>
              <a:t>player.</a:t>
            </a:r>
            <a:endParaRPr lang="en-US" dirty="0"/>
          </a:p>
          <a:p>
            <a:pPr>
              <a:buNone/>
            </a:pPr>
            <a:r>
              <a:rPr lang="en-US" dirty="0"/>
              <a:t/>
            </a: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Game theory</a:t>
            </a:r>
            <a:r>
              <a:rPr lang="en-US" dirty="0"/>
              <a:t>, branch of applied </a:t>
            </a:r>
            <a:r>
              <a:rPr lang="en-US" dirty="0">
                <a:hlinkClick r:id="rId2"/>
              </a:rPr>
              <a:t>mathematics</a:t>
            </a:r>
            <a:r>
              <a:rPr lang="en-US" dirty="0"/>
              <a:t> that provides tools for analyzing situations in which parties, called players, make decisions that are interdependent. This interdependence causes each player to consider the other player’s possible decisions, or strategies, in formulating strategy. A solution to a game describes the optimal decisions of the players, who may have similar, opposed, or mixed interests, and the outcomes that may result from these decisions.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Classification Of Games</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dirty="0" smtClean="0"/>
              <a:t>Games </a:t>
            </a:r>
            <a:r>
              <a:rPr lang="en-US" dirty="0"/>
              <a:t>can be classified according to certain significant features, the most obvious of which is the number of players. Thus, a game can be designated as being a one-person, two-person, or </a:t>
            </a:r>
            <a:r>
              <a:rPr lang="en-US" i="1" dirty="0"/>
              <a:t>n</a:t>
            </a:r>
            <a:r>
              <a:rPr lang="en-US" dirty="0"/>
              <a:t>-person (with </a:t>
            </a:r>
            <a:r>
              <a:rPr lang="en-US" i="1" dirty="0"/>
              <a:t>n</a:t>
            </a:r>
            <a:r>
              <a:rPr lang="en-US" dirty="0"/>
              <a:t> greater than two) game, with games in each category having their own distinctive features. In addition, a player need not be an individual; it may be a nation, a corporation, or a team </a:t>
            </a:r>
            <a:r>
              <a:rPr lang="en-US" dirty="0">
                <a:hlinkClick r:id="rId2"/>
              </a:rPr>
              <a:t>comprising</a:t>
            </a:r>
            <a:r>
              <a:rPr lang="en-US" dirty="0"/>
              <a:t> many people with shared interests.</a:t>
            </a:r>
          </a:p>
          <a:p>
            <a:pPr>
              <a:buNone/>
            </a:pP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TotalTime>
  <Words>165</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DEPARTMENT : PG DEPARTMENT OF COMMERCE WITH (CA)</vt:lpstr>
      <vt:lpstr>Linear programming</vt:lpstr>
      <vt:lpstr>COMPONENTS OF LPP</vt:lpstr>
      <vt:lpstr>Steps to Linear Programming </vt:lpstr>
      <vt:lpstr>Graphical method of linear programming</vt:lpstr>
      <vt:lpstr>Slide 6</vt:lpstr>
      <vt:lpstr>Game Theory</vt:lpstr>
      <vt:lpstr>Slide 8</vt:lpstr>
      <vt:lpstr>Classification Of Games </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dc:creator>
  <cp:lastModifiedBy>Dept-CA</cp:lastModifiedBy>
  <cp:revision>5</cp:revision>
  <dcterms:created xsi:type="dcterms:W3CDTF">2021-01-26T19:05:17Z</dcterms:created>
  <dcterms:modified xsi:type="dcterms:W3CDTF">2021-01-27T08:24:34Z</dcterms:modified>
</cp:coreProperties>
</file>