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722" r:id="rId1"/>
  </p:sldMasterIdLst>
  <p:notesMasterIdLst>
    <p:notesMasterId r:id="rId42"/>
  </p:notesMasterIdLst>
  <p:sldIdLst>
    <p:sldId id="483" r:id="rId2"/>
    <p:sldId id="484" r:id="rId3"/>
    <p:sldId id="485" r:id="rId4"/>
    <p:sldId id="486" r:id="rId5"/>
    <p:sldId id="487" r:id="rId6"/>
    <p:sldId id="488" r:id="rId7"/>
    <p:sldId id="489" r:id="rId8"/>
    <p:sldId id="490" r:id="rId9"/>
    <p:sldId id="491" r:id="rId10"/>
    <p:sldId id="492" r:id="rId11"/>
    <p:sldId id="493" r:id="rId12"/>
    <p:sldId id="494" r:id="rId13"/>
    <p:sldId id="495" r:id="rId14"/>
    <p:sldId id="496" r:id="rId15"/>
    <p:sldId id="497" r:id="rId16"/>
    <p:sldId id="498" r:id="rId17"/>
    <p:sldId id="499" r:id="rId18"/>
    <p:sldId id="500" r:id="rId19"/>
    <p:sldId id="501" r:id="rId20"/>
    <p:sldId id="502" r:id="rId21"/>
    <p:sldId id="503" r:id="rId22"/>
    <p:sldId id="504" r:id="rId23"/>
    <p:sldId id="505" r:id="rId24"/>
    <p:sldId id="506" r:id="rId25"/>
    <p:sldId id="507" r:id="rId26"/>
    <p:sldId id="508" r:id="rId27"/>
    <p:sldId id="509" r:id="rId28"/>
    <p:sldId id="510" r:id="rId29"/>
    <p:sldId id="511" r:id="rId30"/>
    <p:sldId id="512" r:id="rId31"/>
    <p:sldId id="513" r:id="rId32"/>
    <p:sldId id="514" r:id="rId33"/>
    <p:sldId id="515" r:id="rId34"/>
    <p:sldId id="516" r:id="rId35"/>
    <p:sldId id="517" r:id="rId36"/>
    <p:sldId id="518" r:id="rId37"/>
    <p:sldId id="519" r:id="rId38"/>
    <p:sldId id="520" r:id="rId39"/>
    <p:sldId id="521" r:id="rId40"/>
    <p:sldId id="522" r:id="rId41"/>
  </p:sldIdLst>
  <p:sldSz cx="9144000" cy="6858000" type="screen4x3"/>
  <p:notesSz cx="6858000" cy="9144000"/>
  <p:defaultTex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p:scale>
          <a:sx n="75" d="100"/>
          <a:sy n="75" d="100"/>
        </p:scale>
        <p:origin x="-1002"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0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0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1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1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1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p:bgPr>
        <a:blipFill rotWithShape="0">
          <a:blip r:embed="rId3">
            <a:alphaModFix/>
          </a:blip>
          <a:srcRect/>
          <a:tile tx="0" ty="0" sx="100000" sy="100000" flip="none" algn="tl"/>
        </a:blipFill>
        <a:effectLst/>
      </p:bgPr>
    </p:bg>
    <p:spTree>
      <p:nvGrpSpPr>
        <p:cNvPr id="1" name=""/>
        <p:cNvGrpSpPr/>
        <p:nvPr/>
      </p:nvGrpSpPr>
      <p:grpSpPr>
        <a:xfrm>
          <a:off x="0" y="0"/>
          <a:ext cx="0" cy="0"/>
          <a:chOff x="0" y="0"/>
          <a:chExt cx="0" cy="0"/>
        </a:xfrm>
      </p:grpSpPr>
      <p:grpSp>
        <p:nvGrpSpPr>
          <p:cNvPr id="54" name="Group 53"/>
          <p:cNvGrpSpPr/>
          <p:nvPr/>
        </p:nvGrpSpPr>
        <p:grpSpPr>
          <a:xfrm>
            <a:off x="377825" y="1676400"/>
            <a:ext cx="8389938" cy="4421187"/>
            <a:chOff x="238" y="1056"/>
            <a:chExt cx="5285" cy="2785"/>
          </a:xfrm>
        </p:grpSpPr>
        <p:grpSp>
          <p:nvGrpSpPr>
            <p:cNvPr id="55" name="Group 54"/>
            <p:cNvGrpSpPr/>
            <p:nvPr/>
          </p:nvGrpSpPr>
          <p:grpSpPr>
            <a:xfrm>
              <a:off x="238" y="1056"/>
              <a:ext cx="5285" cy="1393"/>
              <a:chOff x="238" y="1056"/>
              <a:chExt cx="5285" cy="1393"/>
            </a:xfrm>
          </p:grpSpPr>
          <p:sp>
            <p:nvSpPr>
              <p:cNvPr id="1048600" name="Rectangle 1048599"/>
              <p:cNvSpPr/>
              <p:nvPr/>
            </p:nvSpPr>
            <p:spPr>
              <a:xfrm>
                <a:off x="243" y="1057"/>
                <a:ext cx="5272" cy="1391"/>
              </a:xfrm>
              <a:prstGeom prst="rect">
                <a:avLst/>
              </a:prstGeom>
              <a:solidFill>
                <a:srgbClr val="EAEAEA">
                  <a:alpha val="50000"/>
                </a:srgbClr>
              </a:solidFill>
              <a:ln>
                <a:noFill/>
              </a:ln>
            </p:spPr>
          </p:sp>
          <p:sp>
            <p:nvSpPr>
              <p:cNvPr id="1048601" name="Freeform 1048600"/>
              <p:cNvSpPr/>
              <p:nvPr/>
            </p:nvSpPr>
            <p:spPr>
              <a:xfrm>
                <a:off x="238" y="1056"/>
                <a:ext cx="5273" cy="1393"/>
              </a:xfrm>
              <a:custGeom>
                <a:avLst/>
                <a:gdLst/>
                <a:ahLst/>
                <a:cxnLst/>
                <a:rect l="0" t="0" r="r" b="b"/>
                <a:pathLst>
                  <a:path w="5273" h="1393">
                    <a:moveTo>
                      <a:pt x="5272" y="0"/>
                    </a:moveTo>
                    <a:lnTo>
                      <a:pt x="0" y="0"/>
                    </a:lnTo>
                    <a:lnTo>
                      <a:pt x="0" y="1392"/>
                    </a:lnTo>
                  </a:path>
                </a:pathLst>
              </a:custGeom>
              <a:noFill/>
              <a:ln w="12700" cap="rnd" cmpd="sng">
                <a:solidFill>
                  <a:srgbClr val="B2B2B2">
                    <a:alpha val="100000"/>
                  </a:srgbClr>
                </a:solidFill>
                <a:prstDash val="solid"/>
                <a:round/>
              </a:ln>
            </p:spPr>
          </p:sp>
          <p:sp>
            <p:nvSpPr>
              <p:cNvPr id="1048602" name="Freeform 1048601"/>
              <p:cNvSpPr/>
              <p:nvPr/>
            </p:nvSpPr>
            <p:spPr>
              <a:xfrm>
                <a:off x="250" y="1056"/>
                <a:ext cx="5273" cy="1393"/>
              </a:xfrm>
              <a:custGeom>
                <a:avLst/>
                <a:gdLst/>
                <a:ahLst/>
                <a:cxnLst/>
                <a:rect l="0" t="0" r="r" b="b"/>
                <a:pathLst>
                  <a:path w="5273" h="1393">
                    <a:moveTo>
                      <a:pt x="5272" y="0"/>
                    </a:moveTo>
                    <a:lnTo>
                      <a:pt x="5272" y="1392"/>
                    </a:lnTo>
                    <a:lnTo>
                      <a:pt x="0" y="1392"/>
                    </a:lnTo>
                  </a:path>
                </a:pathLst>
              </a:custGeom>
              <a:noFill/>
              <a:ln w="12700" cap="rnd" cmpd="sng">
                <a:solidFill>
                  <a:srgbClr val="FFFFFF">
                    <a:alpha val="100000"/>
                  </a:srgbClr>
                </a:solidFill>
                <a:prstDash val="solid"/>
                <a:round/>
              </a:ln>
            </p:spPr>
          </p:sp>
        </p:grpSp>
        <p:grpSp>
          <p:nvGrpSpPr>
            <p:cNvPr id="56" name="Group 55"/>
            <p:cNvGrpSpPr/>
            <p:nvPr/>
          </p:nvGrpSpPr>
          <p:grpSpPr>
            <a:xfrm>
              <a:off x="240" y="3744"/>
              <a:ext cx="5281" cy="97"/>
              <a:chOff x="240" y="3744"/>
              <a:chExt cx="5281" cy="97"/>
            </a:xfrm>
          </p:grpSpPr>
          <p:sp>
            <p:nvSpPr>
              <p:cNvPr id="1048603" name="Rectangle 1048602"/>
              <p:cNvSpPr/>
              <p:nvPr/>
            </p:nvSpPr>
            <p:spPr>
              <a:xfrm>
                <a:off x="240" y="3744"/>
                <a:ext cx="5280" cy="96"/>
              </a:xfrm>
              <a:prstGeom prst="rect">
                <a:avLst/>
              </a:prstGeom>
              <a:solidFill>
                <a:srgbClr val="EAEAEA">
                  <a:alpha val="50000"/>
                </a:srgbClr>
              </a:solidFill>
              <a:ln>
                <a:noFill/>
              </a:ln>
            </p:spPr>
          </p:sp>
          <p:sp>
            <p:nvSpPr>
              <p:cNvPr id="1048604" name="Freeform 1048603"/>
              <p:cNvSpPr/>
              <p:nvPr/>
            </p:nvSpPr>
            <p:spPr>
              <a:xfrm>
                <a:off x="240" y="3744"/>
                <a:ext cx="5281" cy="97"/>
              </a:xfrm>
              <a:custGeom>
                <a:avLst/>
                <a:gdLst/>
                <a:ahLst/>
                <a:cxnLst/>
                <a:rect l="0" t="0" r="r" b="b"/>
                <a:pathLst>
                  <a:path w="5281" h="97">
                    <a:moveTo>
                      <a:pt x="5280" y="0"/>
                    </a:moveTo>
                    <a:lnTo>
                      <a:pt x="0" y="0"/>
                    </a:lnTo>
                    <a:lnTo>
                      <a:pt x="0" y="96"/>
                    </a:lnTo>
                  </a:path>
                </a:pathLst>
              </a:custGeom>
              <a:noFill/>
              <a:ln w="12700" cap="rnd" cmpd="sng">
                <a:solidFill>
                  <a:srgbClr val="B2B2B2">
                    <a:alpha val="100000"/>
                  </a:srgbClr>
                </a:solidFill>
                <a:prstDash val="solid"/>
                <a:round/>
              </a:ln>
            </p:spPr>
          </p:sp>
          <p:sp>
            <p:nvSpPr>
              <p:cNvPr id="1048605" name="Freeform 1048604"/>
              <p:cNvSpPr/>
              <p:nvPr/>
            </p:nvSpPr>
            <p:spPr>
              <a:xfrm>
                <a:off x="240" y="3744"/>
                <a:ext cx="5281" cy="97"/>
              </a:xfrm>
              <a:custGeom>
                <a:avLst/>
                <a:gdLst/>
                <a:ahLst/>
                <a:cxnLst/>
                <a:rect l="0" t="0" r="r" b="b"/>
                <a:pathLst>
                  <a:path w="5281" h="97">
                    <a:moveTo>
                      <a:pt x="5280" y="0"/>
                    </a:moveTo>
                    <a:lnTo>
                      <a:pt x="5280" y="96"/>
                    </a:lnTo>
                    <a:lnTo>
                      <a:pt x="0" y="96"/>
                    </a:lnTo>
                  </a:path>
                </a:pathLst>
              </a:custGeom>
              <a:noFill/>
              <a:ln w="12700" cap="rnd" cmpd="sng">
                <a:solidFill>
                  <a:srgbClr val="FFFFFF">
                    <a:alpha val="100000"/>
                  </a:srgbClr>
                </a:solidFill>
                <a:prstDash val="solid"/>
                <a:round/>
              </a:ln>
            </p:spPr>
          </p:sp>
        </p:grpSp>
        <p:grpSp>
          <p:nvGrpSpPr>
            <p:cNvPr id="57" name="Group 56"/>
            <p:cNvGrpSpPr/>
            <p:nvPr/>
          </p:nvGrpSpPr>
          <p:grpSpPr>
            <a:xfrm>
              <a:off x="338" y="1200"/>
              <a:ext cx="97" cy="1104"/>
              <a:chOff x="338" y="1200"/>
              <a:chExt cx="97" cy="1104"/>
            </a:xfrm>
          </p:grpSpPr>
          <p:sp>
            <p:nvSpPr>
              <p:cNvPr id="1048606" name="Rectangle 1048605"/>
              <p:cNvSpPr/>
              <p:nvPr/>
            </p:nvSpPr>
            <p:spPr>
              <a:xfrm>
                <a:off x="338" y="1201"/>
                <a:ext cx="96" cy="1103"/>
              </a:xfrm>
              <a:prstGeom prst="rect">
                <a:avLst/>
              </a:prstGeom>
              <a:solidFill>
                <a:srgbClr val="FFFFFF"/>
              </a:solidFill>
              <a:ln>
                <a:noFill/>
              </a:ln>
            </p:spPr>
          </p:sp>
          <p:sp>
            <p:nvSpPr>
              <p:cNvPr id="1048607" name="Freeform 1048606"/>
              <p:cNvSpPr/>
              <p:nvPr/>
            </p:nvSpPr>
            <p:spPr>
              <a:xfrm>
                <a:off x="338" y="1200"/>
                <a:ext cx="97" cy="1104"/>
              </a:xfrm>
              <a:custGeom>
                <a:avLst/>
                <a:gdLst/>
                <a:ahLst/>
                <a:cxnLst/>
                <a:rect l="0" t="0" r="r" b="b"/>
                <a:pathLst>
                  <a:path w="97" h="1104">
                    <a:moveTo>
                      <a:pt x="0" y="1103"/>
                    </a:moveTo>
                    <a:lnTo>
                      <a:pt x="96" y="1103"/>
                    </a:lnTo>
                    <a:lnTo>
                      <a:pt x="96" y="0"/>
                    </a:lnTo>
                  </a:path>
                </a:pathLst>
              </a:custGeom>
              <a:noFill/>
              <a:ln w="12700" cap="rnd" cmpd="sng">
                <a:solidFill>
                  <a:srgbClr val="B2B2B2">
                    <a:alpha val="100000"/>
                  </a:srgbClr>
                </a:solidFill>
                <a:prstDash val="solid"/>
                <a:round/>
              </a:ln>
            </p:spPr>
          </p:sp>
          <p:sp>
            <p:nvSpPr>
              <p:cNvPr id="1048608" name="Freeform 1048607"/>
              <p:cNvSpPr/>
              <p:nvPr/>
            </p:nvSpPr>
            <p:spPr>
              <a:xfrm>
                <a:off x="338" y="1200"/>
                <a:ext cx="97" cy="1104"/>
              </a:xfrm>
              <a:custGeom>
                <a:avLst/>
                <a:gdLst/>
                <a:ahLst/>
                <a:cxnLst/>
                <a:rect l="0" t="0" r="r" b="b"/>
                <a:pathLst>
                  <a:path w="97" h="1104">
                    <a:moveTo>
                      <a:pt x="0" y="1103"/>
                    </a:moveTo>
                    <a:lnTo>
                      <a:pt x="0" y="0"/>
                    </a:lnTo>
                    <a:lnTo>
                      <a:pt x="96" y="0"/>
                    </a:lnTo>
                  </a:path>
                </a:pathLst>
              </a:custGeom>
              <a:noFill/>
              <a:ln w="12700" cap="rnd" cmpd="sng">
                <a:solidFill>
                  <a:srgbClr val="FFFFFF">
                    <a:alpha val="100000"/>
                  </a:srgbClr>
                </a:solidFill>
                <a:prstDash val="solid"/>
                <a:round/>
              </a:ln>
            </p:spPr>
          </p:sp>
        </p:grpSp>
      </p:grpSp>
      <p:sp>
        <p:nvSpPr>
          <p:cNvPr id="1048609" name="Title 1048608"/>
          <p:cNvSpPr>
            <a:spLocks noGrp="1"/>
          </p:cNvSpPr>
          <p:nvPr>
            <p:ph type="ctrTitle" sz="quarter"/>
          </p:nvPr>
        </p:nvSpPr>
        <p:spPr>
          <a:xfrm>
            <a:off x="836612" y="2133600"/>
            <a:ext cx="7772400" cy="1143000"/>
          </a:xfrm>
          <a:prstGeom prst="rect">
            <a:avLst/>
          </a:prstGeom>
          <a:noFill/>
          <a:ln>
            <a:noFill/>
          </a:ln>
        </p:spPr>
        <p:txBody>
          <a:bodyPr vert="horz" lIns="92075" tIns="46038" rIns="92075" bIns="46038" anchor="ctr"/>
          <a:lstStyle>
            <a:lvl1pPr algn="l">
              <a:defRPr sz="4400"/>
            </a:lvl1pPr>
          </a:lstStyle>
          <a:p>
            <a:pPr lvl="0"/>
            <a:r>
              <a:rPr lang="en-US" altLang="en-US"/>
              <a:t>Click to edit Master title style</a:t>
            </a:r>
          </a:p>
        </p:txBody>
      </p:sp>
      <p:sp>
        <p:nvSpPr>
          <p:cNvPr id="1048610" name="Subtitle 1048609"/>
          <p:cNvSpPr>
            <a:spLocks noGrp="1"/>
          </p:cNvSpPr>
          <p:nvPr>
            <p:ph type="subTitle" sz="quarter" idx="1"/>
          </p:nvPr>
        </p:nvSpPr>
        <p:spPr>
          <a:xfrm>
            <a:off x="1371600" y="4038600"/>
            <a:ext cx="6400800" cy="1752600"/>
          </a:xfrm>
          <a:prstGeom prst="rect">
            <a:avLst/>
          </a:prstGeom>
          <a:noFill/>
          <a:ln>
            <a:noFill/>
          </a:ln>
        </p:spPr>
        <p:txBody>
          <a:bodyPr vert="horz" lIns="92075" tIns="46038" rIns="92075" bIns="46038" anchor="ctr"/>
          <a:lstStyle>
            <a:lvl1pPr marL="0" algn="ctr">
              <a:buNone/>
              <a:defRPr sz="3200">
                <a:solidFill>
                  <a:schemeClr val="dk1"/>
                </a:solidFill>
              </a:defRPr>
            </a:lvl1pPr>
            <a:lvl2pPr marL="457200" algn="ctr">
              <a:buFontTx/>
              <a:buNone/>
            </a:lvl2pPr>
            <a:lvl3pPr marL="914400" algn="ctr">
              <a:buFontTx/>
              <a:buNone/>
            </a:lvl3pPr>
            <a:lvl4pPr marL="1371600" algn="ctr">
              <a:buFontTx/>
              <a:buNone/>
            </a:lvl4pPr>
            <a:lvl5pPr marL="1828800" algn="ctr">
              <a:buFontTx/>
              <a:buNone/>
            </a:lvl5pPr>
          </a:lstStyle>
          <a:p>
            <a:pPr lvl="0"/>
            <a:r>
              <a:rPr lang="en-US" altLang="en-US"/>
              <a:t>Click to edit Master subtitle style</a:t>
            </a:r>
          </a:p>
        </p:txBody>
      </p:sp>
      <p:sp>
        <p:nvSpPr>
          <p:cNvPr id="1048611" name="Date Placeholder 1048610"/>
          <p:cNvSpPr>
            <a:spLocks noGrp="1"/>
          </p:cNvSpPr>
          <p:nvPr>
            <p:ph type="dt" sz="quarter" idx="2"/>
          </p:nvPr>
        </p:nvSpPr>
        <p:spPr>
          <a:xfrm>
            <a:off x="381000" y="6324600"/>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612" name="Footer Placeholder 1048611"/>
          <p:cNvSpPr>
            <a:spLocks noGrp="1"/>
          </p:cNvSpPr>
          <p:nvPr>
            <p:ph type="ftr" sz="quarter" idx="3"/>
          </p:nvPr>
        </p:nvSpPr>
        <p:spPr>
          <a:xfrm>
            <a:off x="3124200" y="6324600"/>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
        <p:nvSpPr>
          <p:cNvPr id="1048613" name="Slide Number Placeholder 1048612"/>
          <p:cNvSpPr>
            <a:spLocks noGrp="1"/>
          </p:cNvSpPr>
          <p:nvPr>
            <p:ph type="sldNum" sz="quarter" idx="4"/>
          </p:nvPr>
        </p:nvSpPr>
        <p:spPr>
          <a:xfrm>
            <a:off x="6858000" y="6324600"/>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04" name="Title 1"/>
          <p:cNvSpPr>
            <a:spLocks noGrp="1"/>
          </p:cNvSpPr>
          <p:nvPr>
            <p:ph type="title"/>
          </p:nvPr>
        </p:nvSpPr>
        <p:spPr/>
        <p:txBody>
          <a:bodyPr/>
          <a:lstStyle/>
          <a:p>
            <a:r>
              <a:rPr lang="en-US" altLang="zh-CN" smtClean="0"/>
              <a:t>Click to edit Master title style</a:t>
            </a:r>
            <a:endParaRPr lang="zh-CN" altLang="en-US"/>
          </a:p>
        </p:txBody>
      </p:sp>
      <p:sp>
        <p:nvSpPr>
          <p:cNvPr id="1048705"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06"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zh-CN" altLang="en-US"/>
          </a:p>
        </p:txBody>
      </p:sp>
      <p:sp>
        <p:nvSpPr>
          <p:cNvPr id="1048707"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altLang="zh-CN" smtClean="0"/>
              <a:t>Click to edit Master title style</a:t>
            </a:r>
            <a:endParaRPr lang="zh-CN" altLang="en-US"/>
          </a:p>
        </p:txBody>
      </p:sp>
      <p:sp>
        <p:nvSpPr>
          <p:cNvPr id="104859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0" name="Title 1"/>
          <p:cNvSpPr>
            <a:spLocks noGrp="1"/>
          </p:cNvSpPr>
          <p:nvPr>
            <p:ph type="title"/>
          </p:nvPr>
        </p:nvSpPr>
        <p:spPr>
          <a:xfrm>
            <a:off x="623887" y="1709738"/>
            <a:ext cx="7886700" cy="2852737"/>
          </a:xfrm>
        </p:spPr>
        <p:txBody>
          <a:bodyPr anchor="b"/>
          <a:lstStyle>
            <a:lvl1pPr>
              <a:defRPr sz="6000"/>
            </a:lvl1pPr>
          </a:lstStyle>
          <a:p>
            <a:r>
              <a:rPr lang="en-US" altLang="zh-CN" smtClean="0"/>
              <a:t>Click to edit Master title style</a:t>
            </a:r>
            <a:endParaRPr lang="zh-CN" altLang="en-US"/>
          </a:p>
        </p:txBody>
      </p:sp>
      <p:sp>
        <p:nvSpPr>
          <p:cNvPr id="1048691" name="Text Placeholder 2"/>
          <p:cNvSpPr>
            <a:spLocks noGrp="1"/>
          </p:cNvSpPr>
          <p:nvPr>
            <p:ph type="body" idx="1"/>
          </p:nvPr>
        </p:nvSpPr>
        <p:spPr>
          <a:xfrm>
            <a:off x="623887"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altLang="zh-CN" smtClean="0"/>
              <a:t>Click to edit Master title style</a:t>
            </a:r>
            <a:endParaRPr lang="zh-CN" altLang="en-US"/>
          </a:p>
        </p:txBody>
      </p:sp>
      <p:sp>
        <p:nvSpPr>
          <p:cNvPr id="1048634"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635"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92" name="Title 1"/>
          <p:cNvSpPr>
            <a:spLocks noGrp="1"/>
          </p:cNvSpPr>
          <p:nvPr>
            <p:ph type="title"/>
          </p:nvPr>
        </p:nvSpPr>
        <p:spPr>
          <a:xfrm>
            <a:off x="629841" y="365125"/>
            <a:ext cx="7886700" cy="1325563"/>
          </a:xfrm>
        </p:spPr>
        <p:txBody>
          <a:bodyPr/>
          <a:lstStyle/>
          <a:p>
            <a:r>
              <a:rPr lang="en-US" altLang="zh-CN" smtClean="0"/>
              <a:t>Click to edit Master title style</a:t>
            </a:r>
            <a:endParaRPr lang="zh-CN" altLang="en-US"/>
          </a:p>
        </p:txBody>
      </p:sp>
      <p:sp>
        <p:nvSpPr>
          <p:cNvPr id="1048693" name="Text Placeholder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94" name="Content Placeholder 3"/>
          <p:cNvSpPr>
            <a:spLocks noGrp="1"/>
          </p:cNvSpPr>
          <p:nvPr>
            <p:ph sz="half" idx="2"/>
          </p:nvPr>
        </p:nvSpPr>
        <p:spPr>
          <a:xfrm>
            <a:off x="629841"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69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96"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ltLang="zh-CN" smtClean="0"/>
              <a:t>Click to edit Master title style</a:t>
            </a:r>
            <a:endParaRPr lang="zh-CN" altLang="en-US"/>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98"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8699"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700"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01" name="Title 1"/>
          <p:cNvSpPr>
            <a:spLocks noGrp="1"/>
          </p:cNvSpPr>
          <p:nvPr>
            <p:ph type="title"/>
          </p:nvPr>
        </p:nvSpPr>
        <p:spPr>
          <a:xfrm>
            <a:off x="629841" y="457200"/>
            <a:ext cx="2949177" cy="1600200"/>
          </a:xfrm>
        </p:spPr>
        <p:txBody>
          <a:bodyPr anchor="b"/>
          <a:lstStyle>
            <a:lvl1pPr>
              <a:defRPr sz="3200"/>
            </a:lvl1pPr>
          </a:lstStyle>
          <a:p>
            <a:r>
              <a:rPr lang="en-US" altLang="zh-CN" smtClean="0"/>
              <a:t>Click to edit Master title style</a:t>
            </a:r>
            <a:endParaRPr lang="zh-CN" altLang="en-US"/>
          </a:p>
        </p:txBody>
      </p:sp>
      <p:sp>
        <p:nvSpPr>
          <p:cNvPr id="1048702" name="Text Placeholder 3"/>
          <p:cNvSpPr>
            <a:spLocks noGrp="1"/>
          </p:cNvSpPr>
          <p:nvPr>
            <p:ph type="body" sz="half" idx="2"/>
          </p:nvPr>
        </p:nvSpPr>
        <p:spPr>
          <a:xfrm>
            <a:off x="629841"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703" name="Picture Placeholder 2"/>
          <p:cNvSpPr>
            <a:spLocks noGrp="1"/>
          </p:cNvSpPr>
          <p:nvPr>
            <p:ph type="pic" idx="1"/>
          </p:nvPr>
        </p:nvSpPr>
        <p:spPr>
          <a:xfrm>
            <a:off x="3887391" y="987424"/>
            <a:ext cx="4629150" cy="4873625"/>
          </a:xfrm>
        </p:spPr>
        <p:txBody>
          <a:bodyPr/>
          <a:lstStyle>
            <a:lvl1pPr marL="0" indent="0">
              <a:buNone/>
              <a:defRPr sz="3200"/>
            </a:lvl1pPr>
            <a:lvl2pPr marL="457200" indent="0">
              <a:buNone/>
              <a:defRPr sz="28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alphaModFix/>
          </a:blip>
          <a:srcRect/>
          <a:tile tx="0" ty="0" sx="100000" sy="100000" flip="none" algn="tl"/>
        </a:blipFill>
        <a:effectLst/>
      </p:bgPr>
    </p:bg>
    <p:spTree>
      <p:nvGrpSpPr>
        <p:cNvPr id="1" name=""/>
        <p:cNvGrpSpPr/>
        <p:nvPr/>
      </p:nvGrpSpPr>
      <p:grpSpPr>
        <a:xfrm>
          <a:off x="0" y="0"/>
          <a:ext cx="0" cy="0"/>
          <a:chOff x="0" y="0"/>
          <a:chExt cx="0" cy="0"/>
        </a:xfrm>
      </p:grpSpPr>
      <p:grpSp>
        <p:nvGrpSpPr>
          <p:cNvPr id="43" name="Group 42"/>
          <p:cNvGrpSpPr/>
          <p:nvPr/>
        </p:nvGrpSpPr>
        <p:grpSpPr>
          <a:xfrm>
            <a:off x="381000" y="304800"/>
            <a:ext cx="8383587" cy="6022975"/>
            <a:chOff x="240" y="192"/>
            <a:chExt cx="5281" cy="3794"/>
          </a:xfrm>
        </p:grpSpPr>
        <p:grpSp>
          <p:nvGrpSpPr>
            <p:cNvPr id="44" name="Group 43"/>
            <p:cNvGrpSpPr/>
            <p:nvPr/>
          </p:nvGrpSpPr>
          <p:grpSpPr>
            <a:xfrm>
              <a:off x="240" y="1008"/>
              <a:ext cx="5281" cy="2978"/>
              <a:chOff x="240" y="1008"/>
              <a:chExt cx="5281" cy="2978"/>
            </a:xfrm>
          </p:grpSpPr>
          <p:sp>
            <p:nvSpPr>
              <p:cNvPr id="1048576" name="Rectangle 1048575"/>
              <p:cNvSpPr/>
              <p:nvPr/>
            </p:nvSpPr>
            <p:spPr>
              <a:xfrm>
                <a:off x="245" y="1010"/>
                <a:ext cx="5269" cy="2976"/>
              </a:xfrm>
              <a:prstGeom prst="rect">
                <a:avLst/>
              </a:prstGeom>
              <a:solidFill>
                <a:srgbClr val="EAEAEA">
                  <a:alpha val="50000"/>
                </a:srgbClr>
              </a:solidFill>
              <a:ln>
                <a:noFill/>
              </a:ln>
            </p:spPr>
          </p:sp>
          <p:sp>
            <p:nvSpPr>
              <p:cNvPr id="1048577" name="Freeform 1048576"/>
              <p:cNvSpPr/>
              <p:nvPr/>
            </p:nvSpPr>
            <p:spPr>
              <a:xfrm>
                <a:off x="240" y="1008"/>
                <a:ext cx="5269" cy="2977"/>
              </a:xfrm>
              <a:custGeom>
                <a:avLst/>
                <a:gdLst/>
                <a:ahLst/>
                <a:cxnLst/>
                <a:rect l="0" t="0" r="r" b="b"/>
                <a:pathLst>
                  <a:path w="5269" h="2977">
                    <a:moveTo>
                      <a:pt x="5268" y="0"/>
                    </a:moveTo>
                    <a:lnTo>
                      <a:pt x="0" y="0"/>
                    </a:lnTo>
                    <a:lnTo>
                      <a:pt x="0" y="2976"/>
                    </a:lnTo>
                  </a:path>
                </a:pathLst>
              </a:custGeom>
              <a:noFill/>
              <a:ln w="12700" cap="rnd" cmpd="sng">
                <a:solidFill>
                  <a:srgbClr val="B2B2B2">
                    <a:alpha val="100000"/>
                  </a:srgbClr>
                </a:solidFill>
                <a:prstDash val="solid"/>
                <a:round/>
              </a:ln>
            </p:spPr>
          </p:sp>
          <p:sp>
            <p:nvSpPr>
              <p:cNvPr id="1048578" name="Freeform 1048577"/>
              <p:cNvSpPr/>
              <p:nvPr/>
            </p:nvSpPr>
            <p:spPr>
              <a:xfrm>
                <a:off x="252" y="1008"/>
                <a:ext cx="5269" cy="2977"/>
              </a:xfrm>
              <a:custGeom>
                <a:avLst/>
                <a:gdLst/>
                <a:ahLst/>
                <a:cxnLst/>
                <a:rect l="0" t="0" r="r" b="b"/>
                <a:pathLst>
                  <a:path w="5269" h="2977">
                    <a:moveTo>
                      <a:pt x="5268" y="0"/>
                    </a:moveTo>
                    <a:lnTo>
                      <a:pt x="5268" y="2976"/>
                    </a:lnTo>
                    <a:lnTo>
                      <a:pt x="0" y="2976"/>
                    </a:lnTo>
                  </a:path>
                </a:pathLst>
              </a:custGeom>
              <a:noFill/>
              <a:ln w="12700" cap="rnd" cmpd="sng">
                <a:solidFill>
                  <a:srgbClr val="FFFFFF">
                    <a:alpha val="100000"/>
                  </a:srgbClr>
                </a:solidFill>
                <a:prstDash val="solid"/>
                <a:round/>
              </a:ln>
            </p:spPr>
          </p:sp>
        </p:grpSp>
        <p:grpSp>
          <p:nvGrpSpPr>
            <p:cNvPr id="45" name="Group 44"/>
            <p:cNvGrpSpPr/>
            <p:nvPr/>
          </p:nvGrpSpPr>
          <p:grpSpPr>
            <a:xfrm>
              <a:off x="336" y="1103"/>
              <a:ext cx="97" cy="2785"/>
              <a:chOff x="336" y="1103"/>
              <a:chExt cx="97" cy="2785"/>
            </a:xfrm>
          </p:grpSpPr>
          <p:sp>
            <p:nvSpPr>
              <p:cNvPr id="1048579" name="Rectangle 1048578"/>
              <p:cNvSpPr/>
              <p:nvPr/>
            </p:nvSpPr>
            <p:spPr>
              <a:xfrm>
                <a:off x="336" y="1104"/>
                <a:ext cx="96" cy="2784"/>
              </a:xfrm>
              <a:prstGeom prst="rect">
                <a:avLst/>
              </a:prstGeom>
              <a:solidFill>
                <a:srgbClr val="FFFFFF"/>
              </a:solidFill>
              <a:ln>
                <a:noFill/>
              </a:ln>
            </p:spPr>
          </p:sp>
          <p:sp>
            <p:nvSpPr>
              <p:cNvPr id="1048580" name="Freeform 1048579"/>
              <p:cNvSpPr/>
              <p:nvPr/>
            </p:nvSpPr>
            <p:spPr>
              <a:xfrm>
                <a:off x="336" y="1103"/>
                <a:ext cx="97" cy="2785"/>
              </a:xfrm>
              <a:custGeom>
                <a:avLst/>
                <a:gdLst/>
                <a:ahLst/>
                <a:cxnLst/>
                <a:rect l="0" t="0" r="r" b="b"/>
                <a:pathLst>
                  <a:path w="97" h="2785">
                    <a:moveTo>
                      <a:pt x="0" y="2784"/>
                    </a:moveTo>
                    <a:lnTo>
                      <a:pt x="96" y="2784"/>
                    </a:lnTo>
                    <a:lnTo>
                      <a:pt x="96" y="0"/>
                    </a:lnTo>
                  </a:path>
                </a:pathLst>
              </a:custGeom>
              <a:noFill/>
              <a:ln w="12700" cap="rnd" cmpd="sng">
                <a:solidFill>
                  <a:srgbClr val="B2B2B2">
                    <a:alpha val="100000"/>
                  </a:srgbClr>
                </a:solidFill>
                <a:prstDash val="solid"/>
                <a:round/>
              </a:ln>
            </p:spPr>
          </p:sp>
          <p:sp>
            <p:nvSpPr>
              <p:cNvPr id="1048581" name="Freeform 1048580"/>
              <p:cNvSpPr/>
              <p:nvPr/>
            </p:nvSpPr>
            <p:spPr>
              <a:xfrm>
                <a:off x="336" y="1103"/>
                <a:ext cx="97" cy="2785"/>
              </a:xfrm>
              <a:custGeom>
                <a:avLst/>
                <a:gdLst/>
                <a:ahLst/>
                <a:cxnLst/>
                <a:rect l="0" t="0" r="r" b="b"/>
                <a:pathLst>
                  <a:path w="97" h="2785">
                    <a:moveTo>
                      <a:pt x="0" y="2784"/>
                    </a:moveTo>
                    <a:lnTo>
                      <a:pt x="0" y="0"/>
                    </a:lnTo>
                    <a:lnTo>
                      <a:pt x="96" y="0"/>
                    </a:lnTo>
                  </a:path>
                </a:pathLst>
              </a:custGeom>
              <a:noFill/>
              <a:ln w="12700" cap="rnd" cmpd="sng">
                <a:solidFill>
                  <a:srgbClr val="FFFFFF">
                    <a:alpha val="100000"/>
                  </a:srgbClr>
                </a:solidFill>
                <a:prstDash val="solid"/>
                <a:round/>
              </a:ln>
            </p:spPr>
          </p:sp>
        </p:grpSp>
        <p:grpSp>
          <p:nvGrpSpPr>
            <p:cNvPr id="46" name="Group 45"/>
            <p:cNvGrpSpPr/>
            <p:nvPr/>
          </p:nvGrpSpPr>
          <p:grpSpPr>
            <a:xfrm>
              <a:off x="240" y="192"/>
              <a:ext cx="193" cy="721"/>
              <a:chOff x="240" y="192"/>
              <a:chExt cx="193" cy="721"/>
            </a:xfrm>
          </p:grpSpPr>
          <p:sp>
            <p:nvSpPr>
              <p:cNvPr id="1048582" name="Rectangle 1048581"/>
              <p:cNvSpPr/>
              <p:nvPr/>
            </p:nvSpPr>
            <p:spPr>
              <a:xfrm>
                <a:off x="240" y="192"/>
                <a:ext cx="192" cy="720"/>
              </a:xfrm>
              <a:prstGeom prst="rect">
                <a:avLst/>
              </a:prstGeom>
              <a:solidFill>
                <a:srgbClr val="EAEAEA">
                  <a:alpha val="50000"/>
                </a:srgbClr>
              </a:solidFill>
              <a:ln>
                <a:noFill/>
              </a:ln>
            </p:spPr>
          </p:sp>
          <p:sp>
            <p:nvSpPr>
              <p:cNvPr id="1048583" name="Freeform 1048582"/>
              <p:cNvSpPr/>
              <p:nvPr/>
            </p:nvSpPr>
            <p:spPr>
              <a:xfrm>
                <a:off x="240" y="192"/>
                <a:ext cx="193" cy="721"/>
              </a:xfrm>
              <a:custGeom>
                <a:avLst/>
                <a:gdLst/>
                <a:ahLst/>
                <a:cxnLst/>
                <a:rect l="0" t="0" r="r" b="b"/>
                <a:pathLst>
                  <a:path w="193" h="721">
                    <a:moveTo>
                      <a:pt x="192" y="0"/>
                    </a:moveTo>
                    <a:lnTo>
                      <a:pt x="0" y="0"/>
                    </a:lnTo>
                    <a:lnTo>
                      <a:pt x="0" y="720"/>
                    </a:lnTo>
                  </a:path>
                </a:pathLst>
              </a:custGeom>
              <a:noFill/>
              <a:ln w="12700" cap="rnd" cmpd="sng">
                <a:solidFill>
                  <a:srgbClr val="B2B2B2">
                    <a:alpha val="100000"/>
                  </a:srgbClr>
                </a:solidFill>
                <a:prstDash val="solid"/>
                <a:round/>
              </a:ln>
            </p:spPr>
          </p:sp>
          <p:sp>
            <p:nvSpPr>
              <p:cNvPr id="1048584" name="Freeform 1048583"/>
              <p:cNvSpPr/>
              <p:nvPr/>
            </p:nvSpPr>
            <p:spPr>
              <a:xfrm>
                <a:off x="240" y="192"/>
                <a:ext cx="193" cy="721"/>
              </a:xfrm>
              <a:custGeom>
                <a:avLst/>
                <a:gdLst/>
                <a:ahLst/>
                <a:cxnLst/>
                <a:rect l="0" t="0" r="r" b="b"/>
                <a:pathLst>
                  <a:path w="193" h="721">
                    <a:moveTo>
                      <a:pt x="192" y="0"/>
                    </a:moveTo>
                    <a:lnTo>
                      <a:pt x="192" y="720"/>
                    </a:lnTo>
                    <a:lnTo>
                      <a:pt x="0" y="720"/>
                    </a:lnTo>
                  </a:path>
                </a:pathLst>
              </a:custGeom>
              <a:noFill/>
              <a:ln w="12700" cap="rnd" cmpd="sng">
                <a:solidFill>
                  <a:srgbClr val="FFFFFF">
                    <a:alpha val="100000"/>
                  </a:srgbClr>
                </a:solidFill>
                <a:prstDash val="solid"/>
                <a:round/>
              </a:ln>
            </p:spPr>
          </p:sp>
        </p:grpSp>
      </p:grpSp>
      <p:sp>
        <p:nvSpPr>
          <p:cNvPr id="1048585" name="Title Placeholder 1048584"/>
          <p:cNvSpPr>
            <a:spLocks noGrp="1"/>
          </p:cNvSpPr>
          <p:nvPr>
            <p:ph type="title"/>
          </p:nvPr>
        </p:nvSpPr>
        <p:spPr>
          <a:xfrm>
            <a:off x="838200" y="342900"/>
            <a:ext cx="7772400" cy="1104900"/>
          </a:xfrm>
          <a:prstGeom prst="rect">
            <a:avLst/>
          </a:prstGeom>
          <a:noFill/>
          <a:ln>
            <a:noFill/>
          </a:ln>
        </p:spPr>
        <p:txBody>
          <a:bodyPr vert="horz" lIns="92075" tIns="46038" rIns="92075" bIns="46038" anchor="ctr"/>
          <a:lstStyle/>
          <a:p>
            <a:pPr lvl="0"/>
            <a:r>
              <a:rPr lang="en-US" altLang="en-US"/>
              <a:t>Click to edit Master title style</a:t>
            </a:r>
          </a:p>
        </p:txBody>
      </p:sp>
      <p:sp>
        <p:nvSpPr>
          <p:cNvPr id="1048586" name="Text Placeholder 1048585"/>
          <p:cNvSpPr>
            <a:spLocks noGrp="1"/>
          </p:cNvSpPr>
          <p:nvPr>
            <p:ph type="body" idx="1"/>
          </p:nvPr>
        </p:nvSpPr>
        <p:spPr>
          <a:xfrm>
            <a:off x="838200" y="1752600"/>
            <a:ext cx="7772400" cy="4114800"/>
          </a:xfrm>
          <a:prstGeom prst="rect">
            <a:avLst/>
          </a:prstGeom>
          <a:noFill/>
          <a:ln>
            <a:noFill/>
          </a:ln>
        </p:spPr>
        <p:txBody>
          <a:bodyPr vert="horz" lIns="92075" tIns="46038" rIns="92075" bIns="46038"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87" name="Date Placeholder 1048586"/>
          <p:cNvSpPr>
            <a:spLocks noGrp="1"/>
          </p:cNvSpPr>
          <p:nvPr>
            <p:ph type="dt" sz="half" idx="2"/>
          </p:nvPr>
        </p:nvSpPr>
        <p:spPr>
          <a:xfrm>
            <a:off x="381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endParaRPr sz="1400"/>
          </a:p>
        </p:txBody>
      </p:sp>
      <p:sp>
        <p:nvSpPr>
          <p:cNvPr id="1048588" name="Footer Placeholder 1048587"/>
          <p:cNvSpPr>
            <a:spLocks noGrp="1"/>
          </p:cNvSpPr>
          <p:nvPr>
            <p:ph type="ftr" sz="quarter" idx="3"/>
          </p:nvPr>
        </p:nvSpPr>
        <p:spPr>
          <a:xfrm>
            <a:off x="3124200" y="6323012"/>
            <a:ext cx="28956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ctr"/>
            <a:endParaRPr sz="1400"/>
          </a:p>
        </p:txBody>
      </p:sp>
      <p:sp>
        <p:nvSpPr>
          <p:cNvPr id="1048589" name="Slide Number Placeholder 1048588"/>
          <p:cNvSpPr>
            <a:spLocks noGrp="1"/>
          </p:cNvSpPr>
          <p:nvPr>
            <p:ph type="sldNum" sz="quarter" idx="4"/>
          </p:nvPr>
        </p:nvSpPr>
        <p:spPr>
          <a:xfrm>
            <a:off x="6858000" y="6323012"/>
            <a:ext cx="1905000" cy="457200"/>
          </a:xfrm>
          <a:prstGeom prst="rect">
            <a:avLst/>
          </a:prstGeom>
          <a:noFill/>
          <a:ln>
            <a:noFill/>
          </a:ln>
        </p:spPr>
        <p:txBody>
          <a:bodyPr vert="horz" wrap="none" lIns="92075" tIns="46038" rIns="92075" bIns="46038" anchor="ct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a:lstStyle>
          <a:p>
            <a:pPr lvl="0" algn="r"/>
            <a:fld id="{566ABCEB-ACFC-4714-9973-3DA970169C29}" type="slidenum">
              <a:rPr sz="1400"/>
              <a:pPr lvl="0" algn="r"/>
              <a:t>‹#›</a:t>
            </a:fld>
            <a:endParaRPr sz="1400"/>
          </a:p>
        </p:txBody>
      </p:sp>
    </p:spTree>
  </p:cSld>
  <p:clrMap bg1="lt1" tx1="dk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ftr="0" dt="0"/>
  <p:txStyles>
    <p:title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p:titleStyle>
    <p:body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p:bodyStyle>
    <p:other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itchFamily="18" charset="0"/>
          <a:sym typeface="Times New Roman" pitchFamily="18"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048613"/>
          <p:cNvSpPr>
            <a:spLocks noGrp="1"/>
          </p:cNvSpPr>
          <p:nvPr>
            <p:ph type="ctrTitle"/>
          </p:nvPr>
        </p:nvSpPr>
        <p:spPr>
          <a:xfrm>
            <a:off x="447822" y="2133599"/>
            <a:ext cx="8498894" cy="1205447"/>
          </a:xfrm>
          <a:prstGeom prst="rect">
            <a:avLst/>
          </a:prstGeom>
          <a:noFill/>
          <a:ln>
            <a:noFill/>
          </a:ln>
        </p:spPr>
        <p:txBody>
          <a:bodyPr vert="horz" lIns="91440" tIns="45720" rIns="91440" bIns="45720" anchor="t"/>
          <a:lstStyle>
            <a:lvl1pPr algn="l">
              <a:defRPr sz="4400"/>
            </a:lvl1pPr>
          </a:lstStyle>
          <a:p>
            <a:r>
              <a:rPr sz="4400"/>
              <a:t>Formulas, Ranges, and Functions</a:t>
            </a:r>
          </a:p>
        </p:txBody>
      </p:sp>
      <p:sp>
        <p:nvSpPr>
          <p:cNvPr id="1048615" name="Subtitle 1048614"/>
          <p:cNvSpPr>
            <a:spLocks noGrp="1"/>
          </p:cNvSpPr>
          <p:nvPr>
            <p:ph type="subTitle" idx="1"/>
          </p:nvPr>
        </p:nvSpPr>
        <p:spPr>
          <a:xfrm>
            <a:off x="743292" y="3846360"/>
            <a:ext cx="8019707" cy="186864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FontTx/>
              <a:buNone/>
            </a:lvl2pPr>
            <a:lvl3pPr marL="914400" algn="ctr">
              <a:buFontTx/>
              <a:buNone/>
            </a:lvl3pPr>
            <a:lvl4pPr marL="1371600" algn="ctr">
              <a:buFontTx/>
              <a:buNone/>
            </a:lvl4pPr>
            <a:lvl5pPr marL="1828800" algn="ctr">
              <a:buFontTx/>
              <a:buNone/>
            </a:lvl5pPr>
          </a:lstStyle>
          <a:p>
            <a:r>
              <a:rPr lang="en-US" altLang="en-US" b="1" dirty="0" smtClean="0">
                <a:effectLst>
                  <a:outerShdw blurRad="38100" dist="38100" dir="2700000" algn="tl">
                    <a:srgbClr val="000000"/>
                  </a:outerShdw>
                </a:effectLst>
              </a:rPr>
              <a:t>STAFF NAME : R.ABIRAMAKRISHNAN..</a:t>
            </a:r>
          </a:p>
          <a:p>
            <a:pPr lvl="0" indent="0" algn="l" latinLnBrk="0">
              <a:spcBef>
                <a:spcPct val="0"/>
              </a:spcBef>
              <a:buClrTx/>
              <a:buSzTx/>
              <a:defRPr/>
            </a:pPr>
            <a:r>
              <a:rPr lang="en-US" b="1" dirty="0" smtClean="0">
                <a:solidFill>
                  <a:srgbClr val="990000"/>
                </a:solidFill>
                <a:effectLst>
                  <a:outerShdw blurRad="38100" dist="38100" dir="2700000" algn="tl">
                    <a:srgbClr val="000000"/>
                  </a:outerShdw>
                </a:effectLst>
              </a:rPr>
              <a:t>ASSISTANT </a:t>
            </a:r>
            <a:r>
              <a:rPr lang="en-US" b="1" dirty="0" smtClean="0">
                <a:solidFill>
                  <a:srgbClr val="990000"/>
                </a:solidFill>
                <a:effectLst>
                  <a:outerShdw blurRad="38100" dist="38100" dir="2700000" algn="tl">
                    <a:srgbClr val="000000"/>
                  </a:outerShdw>
                </a:effectLst>
              </a:rPr>
              <a:t>PROFESSOR</a:t>
            </a:r>
          </a:p>
          <a:p>
            <a:pPr lvl="0" indent="0" algn="l" latinLnBrk="0">
              <a:spcBef>
                <a:spcPct val="0"/>
              </a:spcBef>
              <a:buClrTx/>
              <a:buSzTx/>
              <a:defRPr/>
            </a:pPr>
            <a:r>
              <a:rPr lang="en-US" b="1" dirty="0" smtClean="0">
                <a:effectLst>
                  <a:outerShdw blurRad="38100" dist="38100" dir="2700000" algn="tl">
                    <a:srgbClr val="000000"/>
                  </a:outerShdw>
                </a:effectLst>
              </a:rPr>
              <a:t>PG DEPARTMENT OF COMMERCE CA,</a:t>
            </a:r>
          </a:p>
          <a:p>
            <a:pPr lvl="0" indent="0" algn="l" latinLnBrk="0">
              <a:spcBef>
                <a:spcPct val="0"/>
              </a:spcBef>
              <a:buClrTx/>
              <a:buSzTx/>
              <a:defRPr/>
            </a:pPr>
            <a:r>
              <a:rPr lang="en-US" b="1" dirty="0" smtClean="0">
                <a:solidFill>
                  <a:srgbClr val="990000"/>
                </a:solidFill>
                <a:effectLst>
                  <a:outerShdw blurRad="38100" dist="38100" dir="2700000" algn="tl">
                    <a:srgbClr val="000000"/>
                  </a:outerShdw>
                </a:effectLst>
              </a:rPr>
              <a:t>HKRH </a:t>
            </a:r>
            <a:r>
              <a:rPr lang="en-US" b="1" dirty="0" smtClean="0">
                <a:solidFill>
                  <a:srgbClr val="990000"/>
                </a:solidFill>
                <a:effectLst>
                  <a:outerShdw blurRad="38100" dist="38100" dir="2700000" algn="tl">
                    <a:srgbClr val="000000"/>
                  </a:outerShdw>
                </a:effectLst>
              </a:rPr>
              <a:t>COLLEGE,UTHAMAPALAYAM</a:t>
            </a:r>
            <a:endParaRPr lang="en-US" b="1" dirty="0" smtClean="0">
              <a:solidFill>
                <a:srgbClr val="990000"/>
              </a:solidFill>
              <a:effectLst>
                <a:outerShdw blurRad="38100" dist="38100" dir="2700000" algn="tl">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048635"/>
          <p:cNvSpPr>
            <a:spLocks noGrp="1"/>
          </p:cNvSpPr>
          <p:nvPr>
            <p:ph type="title"/>
          </p:nvPr>
        </p:nvSpPr>
        <p:spPr>
          <a:xfrm>
            <a:off x="838200" y="4572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pPr lvl="0"/>
            <a:r>
              <a:rPr lang="en-US" sz="3200"/>
              <a:t>Comparison operators compare two values and then produce the logical value TRUE or FALSE.</a:t>
            </a:r>
            <a:r>
              <a:t/>
            </a:r>
            <a:br/>
            <a:endParaRPr/>
          </a:p>
        </p:txBody>
      </p:sp>
      <p:sp>
        <p:nvSpPr>
          <p:cNvPr id="1048637" name="Text Placeholder 1048636"/>
          <p:cNvSpPr>
            <a:spLocks noGrp="1"/>
          </p:cNvSpPr>
          <p:nvPr>
            <p:ph type="body" sz="half" idx="1"/>
          </p:nvPr>
        </p:nvSpPr>
        <p:spPr>
          <a:xfrm>
            <a:off x="533400" y="1752600"/>
            <a:ext cx="41148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pPr lvl="0"/>
            <a:r>
              <a:rPr lang="en-US" altLang="en-US" b="1"/>
              <a:t>Comparison operator</a:t>
            </a:r>
          </a:p>
          <a:p>
            <a:pPr lvl="0"/>
            <a:r>
              <a:rPr lang="en-US" altLang="en-US"/>
              <a:t>= (equal sign)	</a:t>
            </a:r>
          </a:p>
          <a:p>
            <a:pPr lvl="0"/>
            <a:r>
              <a:rPr lang="en-US" altLang="en-US"/>
              <a:t>&gt; (greater than sign)	</a:t>
            </a:r>
          </a:p>
          <a:p>
            <a:pPr lvl="0"/>
            <a:r>
              <a:rPr lang="en-US" altLang="en-US"/>
              <a:t>&lt; (less than sign)	</a:t>
            </a:r>
          </a:p>
          <a:p>
            <a:pPr lvl="0"/>
            <a:r>
              <a:rPr lang="en-US" altLang="en-US"/>
              <a:t>&gt;= (greater than or equal to sign)	</a:t>
            </a:r>
          </a:p>
          <a:p>
            <a:pPr lvl="0"/>
            <a:r>
              <a:rPr lang="en-US" altLang="en-US"/>
              <a:t>&lt;= (less than or equal to sign)	</a:t>
            </a:r>
          </a:p>
          <a:p>
            <a:pPr lvl="0"/>
            <a:r>
              <a:rPr lang="en-US" altLang="en-US"/>
              <a:t>&lt;&gt; (not equal to sign)	</a:t>
            </a:r>
          </a:p>
        </p:txBody>
      </p:sp>
      <p:sp>
        <p:nvSpPr>
          <p:cNvPr id="1048638" name="Text Placeholder 1048637"/>
          <p:cNvSpPr>
            <a:spLocks noGrp="1"/>
          </p:cNvSpPr>
          <p:nvPr>
            <p:ph type="body" sz="half" idx="2"/>
          </p:nvPr>
        </p:nvSpPr>
        <p:spPr>
          <a:xfrm>
            <a:off x="4800600" y="1752600"/>
            <a:ext cx="43434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pPr lvl="0" algn="ctr"/>
            <a:r>
              <a:rPr lang="en-US" b="1"/>
              <a:t>Meaning &amp; Example</a:t>
            </a:r>
          </a:p>
          <a:p>
            <a:pPr lvl="0"/>
            <a:r>
              <a:rPr lang="en-US"/>
              <a:t>Equal to		A1=B1</a:t>
            </a:r>
          </a:p>
          <a:p>
            <a:pPr lvl="0"/>
            <a:r>
              <a:rPr lang="en-US"/>
              <a:t>Greater than  	A1&gt;B1</a:t>
            </a:r>
          </a:p>
          <a:p>
            <a:pPr lvl="0"/>
            <a:r>
              <a:rPr lang="en-US"/>
              <a:t>Less than		A1&lt;B1</a:t>
            </a:r>
          </a:p>
          <a:p>
            <a:pPr lvl="0"/>
            <a:r>
              <a:rPr lang="en-US"/>
              <a:t>Greater than or equal to			A1&gt;=B1</a:t>
            </a:r>
          </a:p>
          <a:p>
            <a:pPr lvl="0"/>
            <a:r>
              <a:rPr lang="en-US"/>
              <a:t>Less than or equal to				A1&lt;=B1</a:t>
            </a:r>
          </a:p>
          <a:p>
            <a:pPr lvl="0"/>
            <a:r>
              <a:rPr lang="en-US"/>
              <a:t>Not equal to	A1&lt;&gt;B1</a:t>
            </a:r>
          </a:p>
          <a:p>
            <a:pPr lvl="0"/>
            <a:endParaRPr lang="en-US"/>
          </a:p>
          <a:p>
            <a:pPr lvl="0"/>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048638"/>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40" name="Text Placeholder 1048639"/>
          <p:cNvSpPr>
            <a:spLocks noGrp="1"/>
          </p:cNvSpPr>
          <p:nvPr>
            <p:ph type="body" idx="1"/>
          </p:nvPr>
        </p:nvSpPr>
        <p:spPr>
          <a:xfrm>
            <a:off x="838200" y="1600200"/>
            <a:ext cx="7772400" cy="4495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a:t>The comparison operators are often used with certain built-in functions like IF to produce a numeric result.</a:t>
            </a:r>
          </a:p>
          <a:p>
            <a:pPr lvl="0"/>
            <a:r>
              <a:rPr lang="en-US"/>
              <a:t>For example,</a:t>
            </a:r>
          </a:p>
          <a:p>
            <a:pPr lvl="0">
              <a:buNone/>
            </a:pPr>
            <a:r>
              <a:rPr lang="en-US"/>
              <a:t>		IF(A1&gt;B1,5,0)</a:t>
            </a:r>
          </a:p>
          <a:p>
            <a:pPr lvl="0">
              <a:buNone/>
            </a:pPr>
            <a:r>
              <a:rPr lang="en-US"/>
              <a:t>	would yield 5 if the value in cell A1 is greater than the value in cell B1 and 0 otherwise.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Title 1048640"/>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pPr lvl="0" algn="ctr"/>
            <a:r>
              <a:rPr lang="en-US"/>
              <a:t>Range References</a:t>
            </a:r>
          </a:p>
        </p:txBody>
      </p:sp>
      <p:sp>
        <p:nvSpPr>
          <p:cNvPr id="1048642" name="Text Placeholder 1048641"/>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Formulas can refer to individual cells or ranges of cells, or to names or labels that represent cells or ranges.</a:t>
            </a:r>
          </a:p>
          <a:p>
            <a:r>
              <a:t>Ranges of cells are most often used as arguments to functions that can be applied to a variable number of cells, and they are also used when specifying what values are to be plotted in a chart.</a:t>
            </a:r>
          </a:p>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048642"/>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Some range reference examples</a:t>
            </a:r>
          </a:p>
        </p:txBody>
      </p:sp>
      <p:sp>
        <p:nvSpPr>
          <p:cNvPr id="1048644" name="Text Placeholder 1048643"/>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SUM(B5:E10) adds up the values in all the cells in the rectangular area of the chart from column B through column E and from row 5 through row 10.</a:t>
            </a:r>
          </a:p>
          <a:p>
            <a:r>
              <a:t>B5:B10 is the range reference, referring to a total of 24 cells: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048644"/>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pic>
        <p:nvPicPr>
          <p:cNvPr id="2097152" name="Text Placeholder 2097151"/>
          <p:cNvPicPr>
            <a:picLocks noGrp="1"/>
          </p:cNvPicPr>
          <p:nvPr>
            <p:ph type="body" idx="1"/>
          </p:nvPr>
        </p:nvPicPr>
        <p:blipFill>
          <a:blip r:embed="rId2"/>
          <a:srcRect/>
          <a:stretch>
            <a:fillRect/>
          </a:stretch>
        </p:blipFill>
        <p:spPr>
          <a:xfrm>
            <a:off x="457200" y="304800"/>
            <a:ext cx="8382000" cy="6096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048645"/>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47" name="Text Placeholder 1048646"/>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a:t>This is what is called a </a:t>
            </a:r>
            <a:r>
              <a:rPr lang="en-US" i="1"/>
              <a:t>contiguous</a:t>
            </a:r>
            <a:r>
              <a:rPr lang="en-US"/>
              <a:t> range, which represents a rectangular set of cells within the worksheet.</a:t>
            </a:r>
          </a:p>
          <a:p>
            <a:pPr lvl="0"/>
            <a:r>
              <a:rPr lang="en-US"/>
              <a:t>Other examples of contiguous ranges are D7:H7 (all within one row) and C14:C25 (all within one column).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048647"/>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49" name="Text Placeholder 1048648"/>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a:t>Consider SUM(B5:E10,G1:G7)</a:t>
            </a:r>
          </a:p>
          <a:p>
            <a:pPr lvl="0"/>
            <a:r>
              <a:rPr lang="en-US"/>
              <a:t>Here, a total of 24+7=31 numbers are to be summed.</a:t>
            </a:r>
          </a:p>
          <a:p>
            <a:pPr lvl="0"/>
            <a:r>
              <a:rPr lang="en-US"/>
              <a:t>B5:E10,G1:G7 is considered a range reference as well, but this is called a </a:t>
            </a:r>
            <a:r>
              <a:rPr lang="en-US" i="1"/>
              <a:t>non-contiguous</a:t>
            </a:r>
            <a:r>
              <a:rPr lang="en-US"/>
              <a:t> range:</a:t>
            </a:r>
          </a:p>
          <a:p>
            <a:pPr lvl="0"/>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048649"/>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pic>
        <p:nvPicPr>
          <p:cNvPr id="2097153" name="Text Placeholder 2097152"/>
          <p:cNvPicPr>
            <a:picLocks noGrp="1"/>
          </p:cNvPicPr>
          <p:nvPr>
            <p:ph type="body" idx="1"/>
          </p:nvPr>
        </p:nvPicPr>
        <p:blipFill>
          <a:blip r:embed="rId2"/>
          <a:srcRect/>
          <a:stretch>
            <a:fillRect/>
          </a:stretch>
        </p:blipFill>
        <p:spPr>
          <a:xfrm>
            <a:off x="457200" y="381000"/>
            <a:ext cx="8153400" cy="6096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52" name="Text Placeholder 1048651"/>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a:t>The main reference operators are then</a:t>
            </a:r>
          </a:p>
          <a:p>
            <a:pPr lvl="1"/>
            <a:r>
              <a:rPr lang="en-US"/>
              <a:t>: (colon) – used to specify a contiguous range of cells</a:t>
            </a:r>
          </a:p>
          <a:p>
            <a:pPr lvl="1"/>
            <a:r>
              <a:rPr lang="en-US"/>
              <a:t>, (comma) – used to represent the union of two or more contiguous ranges</a:t>
            </a:r>
          </a:p>
          <a:p>
            <a:pPr lvl="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048652"/>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54" name="Text Placeholder 1048653"/>
          <p:cNvSpPr>
            <a:spLocks noGrp="1"/>
          </p:cNvSpPr>
          <p:nvPr>
            <p:ph type="body" idx="1"/>
          </p:nvPr>
        </p:nvSpPr>
        <p:spPr>
          <a:xfrm>
            <a:off x="838200" y="1600200"/>
            <a:ext cx="7772400" cy="42672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lnSpc>
                <a:spcPct val="90000"/>
              </a:lnSpc>
            </a:pPr>
            <a:r>
              <a:rPr lang="en-US"/>
              <a:t>Another reference operator is the single space, used to represent the intersection of two ranges.</a:t>
            </a:r>
          </a:p>
          <a:p>
            <a:pPr lvl="0">
              <a:lnSpc>
                <a:spcPct val="90000"/>
              </a:lnSpc>
            </a:pPr>
            <a:r>
              <a:rPr lang="en-US"/>
              <a:t>This is most often used when rows and columns are given names.</a:t>
            </a:r>
          </a:p>
          <a:p>
            <a:pPr lvl="0">
              <a:lnSpc>
                <a:spcPct val="90000"/>
              </a:lnSpc>
            </a:pPr>
            <a:r>
              <a:rPr lang="en-US"/>
              <a:t>E.g., in our earlier grade book example, Adams Final would specify the cell at the intersection of the Adams row and the Final column.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5"/>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pPr lvl="0" algn="ctr"/>
            <a:r>
              <a:rPr lang="en-US"/>
              <a:t>Formulas</a:t>
            </a:r>
          </a:p>
        </p:txBody>
      </p:sp>
      <p:sp>
        <p:nvSpPr>
          <p:cNvPr id="1048617" name="Text Placeholder 1048616"/>
          <p:cNvSpPr>
            <a:spLocks noGrp="1"/>
          </p:cNvSpPr>
          <p:nvPr>
            <p:ph type="body" idx="1"/>
          </p:nvPr>
        </p:nvSpPr>
        <p:spPr>
          <a:xfrm>
            <a:off x="609600" y="1600200"/>
            <a:ext cx="8001000" cy="42672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Formulas perform operations such as addition, multiplication, and comparison on worksheet values. </a:t>
            </a:r>
          </a:p>
          <a:p>
            <a:r>
              <a:t>Formulas can refer to other cells on the same worksheet, cells on other worksheets in the same workbook, or even cells on worksheets in other workbooks.</a:t>
            </a:r>
          </a:p>
          <a:p>
            <a:r>
              <a:t>Formulas may make use of built-in functions.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Tip on entering cell and range references in formulas</a:t>
            </a:r>
          </a:p>
        </p:txBody>
      </p:sp>
      <p:sp>
        <p:nvSpPr>
          <p:cNvPr id="1048656" name="Text Placeholder 1048655"/>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When you’re entering a formula, instead of typing a cell reference like B4 in the formula, click in cell B4 and the reference will be created for you automatically.</a:t>
            </a:r>
          </a:p>
          <a:p>
            <a:r>
              <a:t>To get a contiguous range reference, click and drag from one corner of the range to the opposite corner.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58" name="Text Placeholder 1048657"/>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To get a non-contiguous range reference, click and drag to select the first contiguous sub-range, then hold the shift key down while clicking and dragging to select all the remaining contiguous sub-ranges.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048658"/>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pPr lvl="0" algn="ctr"/>
            <a:r>
              <a:rPr lang="en-US"/>
              <a:t>Functions</a:t>
            </a:r>
          </a:p>
        </p:txBody>
      </p:sp>
      <p:sp>
        <p:nvSpPr>
          <p:cNvPr id="1048660" name="Text Placeholder 1048659"/>
          <p:cNvSpPr>
            <a:spLocks noGrp="1"/>
          </p:cNvSpPr>
          <p:nvPr>
            <p:ph type="body" idx="1"/>
          </p:nvPr>
        </p:nvSpPr>
        <p:spPr>
          <a:xfrm>
            <a:off x="838200" y="1752600"/>
            <a:ext cx="7772400" cy="44196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Microsoft Excel contains many predefined functions that can be used in formulas.</a:t>
            </a:r>
          </a:p>
          <a:p>
            <a:r>
              <a:t>Functions can be used to perform simple or complex calculations.</a:t>
            </a:r>
          </a:p>
          <a:p>
            <a:r>
              <a:t>To enter a function, you can either type it in directly, or select it from the dialog box that appears when you click the Paste Function button on the standard toolbar: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048660"/>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pic>
        <p:nvPicPr>
          <p:cNvPr id="2097154" name="Text Placeholder 2097153"/>
          <p:cNvPicPr>
            <a:picLocks noGrp="1"/>
          </p:cNvPicPr>
          <p:nvPr>
            <p:ph type="body" idx="1"/>
          </p:nvPr>
        </p:nvPicPr>
        <p:blipFill>
          <a:blip r:embed="rId2"/>
          <a:srcRect/>
          <a:stretch>
            <a:fillRect/>
          </a:stretch>
        </p:blipFill>
        <p:spPr>
          <a:xfrm>
            <a:off x="609600" y="381000"/>
            <a:ext cx="8001000" cy="58674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itle 1048661"/>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63" name="Text Placeholder 1048662"/>
          <p:cNvSpPr>
            <a:spLocks noGrp="1"/>
          </p:cNvSpPr>
          <p:nvPr>
            <p:ph type="body" idx="1"/>
          </p:nvPr>
        </p:nvSpPr>
        <p:spPr>
          <a:xfrm>
            <a:off x="838200" y="1524000"/>
            <a:ext cx="7772400" cy="47244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The most common function in worksheets is the SUM function, which is used to add ranges of cells.</a:t>
            </a:r>
          </a:p>
          <a:p>
            <a:r>
              <a:t>In fact, it is so commonly used that it has its own button, the AutoSum button, on the standard toolbar.</a:t>
            </a:r>
          </a:p>
          <a:p>
            <a:endParaRPr/>
          </a:p>
          <a:p>
            <a:endParaRPr/>
          </a:p>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048663"/>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65" name="Text Placeholder 1048664"/>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Although SUM(B3:B5) yields the same value as B3+B4+B5, it is generally much better to use the SUM function because the range reference B3:B5 adapts automatically to changes like inserting additional rows within the range.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Title 1048665"/>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Using functions to calculate values</a:t>
            </a:r>
          </a:p>
        </p:txBody>
      </p:sp>
      <p:sp>
        <p:nvSpPr>
          <p:cNvPr id="1048667" name="Text Placeholder 1048666"/>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sz="2800"/>
              <a:t>Functions are predefined formulas that perform calculations by using specific values, called arguments, in a particular order, called the syntax. </a:t>
            </a:r>
          </a:p>
          <a:p>
            <a:pPr lvl="0"/>
            <a:r>
              <a:rPr lang="en-US" sz="2800"/>
              <a:t>For example, the SUM function adds values or ranges of cells, and the PMT function calculates the loan payments based on an interest rate, the length of the loan, and the principal amount of the loan.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Title 1048667"/>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Syntax of a function</a:t>
            </a:r>
          </a:p>
        </p:txBody>
      </p:sp>
      <p:sp>
        <p:nvSpPr>
          <p:cNvPr id="1048669" name="Text Placeholder 1048668"/>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The syntax of a function begins with the function name, followed by an opening parenthesis, the arguments for the function separated by commas, and a closing parenthesis. </a:t>
            </a:r>
          </a:p>
          <a:p>
            <a:r>
              <a:t>If the function starts a formula, don’t forget to type an equal sign (=) before the function name.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itle 1048669"/>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71" name="Text Placeholder 1048670"/>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a:t>As you create a formula that contains a function, the Formula Palette can help you.</a:t>
            </a:r>
          </a:p>
          <a:p>
            <a:pPr lvl="0"/>
            <a:r>
              <a:rPr lang="en-US"/>
              <a:t>This is a dialog box that comes up after you select a function from the Paste Function dialog box and click OK.</a:t>
            </a:r>
          </a:p>
          <a:p>
            <a:pPr lvl="0">
              <a:buNone/>
            </a:pPr>
            <a:endParaRPr lang="en-US"/>
          </a:p>
          <a:p>
            <a:pPr lvl="0"/>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Title 1048671"/>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73" name="Text Placeholder 1048672"/>
          <p:cNvSpPr>
            <a:spLocks noGrp="1"/>
          </p:cNvSpPr>
          <p:nvPr>
            <p:ph type="body" sz="half" idx="1"/>
          </p:nvPr>
        </p:nvSpPr>
        <p:spPr>
          <a:xfrm>
            <a:off x="838200" y="1752600"/>
            <a:ext cx="38100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pPr lvl="0"/>
            <a:r>
              <a:rPr lang="en-US"/>
              <a:t>Arguments to functions can be </a:t>
            </a:r>
          </a:p>
          <a:p>
            <a:pPr lvl="1"/>
            <a:r>
              <a:rPr lang="en-US"/>
              <a:t>numbers, </a:t>
            </a:r>
          </a:p>
          <a:p>
            <a:pPr lvl="1"/>
            <a:r>
              <a:rPr lang="en-US"/>
              <a:t>text, </a:t>
            </a:r>
          </a:p>
          <a:p>
            <a:pPr lvl="1"/>
            <a:r>
              <a:rPr lang="en-US"/>
              <a:t>logical values such as TRUE or FALSE, </a:t>
            </a:r>
          </a:p>
          <a:p>
            <a:pPr lvl="1"/>
            <a:r>
              <a:rPr lang="en-US"/>
              <a:t>arrays, </a:t>
            </a:r>
          </a:p>
          <a:p>
            <a:pPr lvl="1"/>
            <a:r>
              <a:rPr lang="en-US"/>
              <a:t>error values such as #N/A, </a:t>
            </a:r>
          </a:p>
        </p:txBody>
      </p:sp>
      <p:sp>
        <p:nvSpPr>
          <p:cNvPr id="1048674" name="Text Placeholder 1048673"/>
          <p:cNvSpPr>
            <a:spLocks noGrp="1"/>
          </p:cNvSpPr>
          <p:nvPr>
            <p:ph type="body" sz="half" idx="2"/>
          </p:nvPr>
        </p:nvSpPr>
        <p:spPr>
          <a:xfrm>
            <a:off x="4800600" y="1752600"/>
            <a:ext cx="38100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pPr lvl="1"/>
            <a:endParaRPr/>
          </a:p>
          <a:p>
            <a:pPr lvl="1"/>
            <a:r>
              <a:rPr lang="en-US"/>
              <a:t>cell references,</a:t>
            </a:r>
          </a:p>
          <a:p>
            <a:pPr lvl="1"/>
            <a:r>
              <a:rPr lang="en-US"/>
              <a:t>constants, </a:t>
            </a:r>
          </a:p>
          <a:p>
            <a:pPr lvl="1"/>
            <a:r>
              <a:rPr lang="en-US"/>
              <a:t>formulas, or </a:t>
            </a:r>
          </a:p>
          <a:p>
            <a:pPr lvl="1"/>
            <a:r>
              <a:rPr lang="en-US"/>
              <a:t>other functions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048617"/>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19" name="Text Placeholder 1048618"/>
          <p:cNvSpPr>
            <a:spLocks noGrp="1"/>
          </p:cNvSpPr>
          <p:nvPr>
            <p:ph type="body" idx="1"/>
          </p:nvPr>
        </p:nvSpPr>
        <p:spPr>
          <a:xfrm>
            <a:off x="838200" y="2024521"/>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Excel knows you are entering a formula in a cell because every formula starts with an = sign.</a:t>
            </a:r>
          </a:p>
          <a:p>
            <a:r>
              <a:t>If you forget the = sign, what you enter will be treated as text (unless it can be interpreted as a number in some format).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Title 1048674"/>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rPr lang="en-US" altLang="en-US"/>
              <a:t>Functions within functions, or nesting</a:t>
            </a:r>
            <a:r>
              <a:t/>
            </a:r>
            <a:br/>
            <a:endParaRPr lang="en-US" altLang="en-US"/>
          </a:p>
        </p:txBody>
      </p:sp>
      <p:sp>
        <p:nvSpPr>
          <p:cNvPr id="1048676" name="Text Placeholder 1048675"/>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lnSpc>
                <a:spcPct val="90000"/>
              </a:lnSpc>
            </a:pPr>
            <a:r>
              <a:rPr lang="en-US"/>
              <a:t>Functions can be used as arguments for other functions. </a:t>
            </a:r>
          </a:p>
          <a:p>
            <a:pPr lvl="0">
              <a:lnSpc>
                <a:spcPct val="90000"/>
              </a:lnSpc>
            </a:pPr>
            <a:r>
              <a:rPr lang="en-US"/>
              <a:t>When a function is used as an argument, or nested, it must return the same </a:t>
            </a:r>
            <a:r>
              <a:rPr lang="en-US" u="sng"/>
              <a:t>type</a:t>
            </a:r>
            <a:r>
              <a:rPr lang="en-US"/>
              <a:t> of value that the argument uses. </a:t>
            </a:r>
          </a:p>
          <a:p>
            <a:pPr lvl="0">
              <a:lnSpc>
                <a:spcPct val="90000"/>
              </a:lnSpc>
            </a:pPr>
            <a:r>
              <a:rPr lang="en-US"/>
              <a:t>If a nested function does not return the correct type of value, Microsoft Excel will display a #VALUE! error value.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048676"/>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78" name="Text Placeholder 1048677"/>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lnSpc>
                <a:spcPct val="90000"/>
              </a:lnSpc>
            </a:pPr>
            <a:r>
              <a:rPr lang="en-US"/>
              <a:t>A formula can contain up to </a:t>
            </a:r>
            <a:r>
              <a:rPr lang="en-US" u="sng"/>
              <a:t>seven</a:t>
            </a:r>
            <a:r>
              <a:rPr lang="en-US"/>
              <a:t> levels of nested functions. </a:t>
            </a:r>
          </a:p>
          <a:p>
            <a:pPr lvl="0">
              <a:lnSpc>
                <a:spcPct val="90000"/>
              </a:lnSpc>
            </a:pPr>
            <a:r>
              <a:rPr lang="en-US"/>
              <a:t>When Function B is used as an argument in Function A, Function B is a second-level function. </a:t>
            </a:r>
          </a:p>
          <a:p>
            <a:pPr lvl="0">
              <a:lnSpc>
                <a:spcPct val="90000"/>
              </a:lnSpc>
            </a:pPr>
            <a:r>
              <a:rPr lang="en-US"/>
              <a:t>If Function B contains Function C as an argument, Function C would be a third-level function.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048678"/>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80" name="Text Placeholder 1048679"/>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There are over 400 built-in functions in Excel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Title 1048680"/>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Categories of functions</a:t>
            </a:r>
          </a:p>
        </p:txBody>
      </p:sp>
      <p:sp>
        <p:nvSpPr>
          <p:cNvPr id="1048682" name="Text Placeholder 1048681"/>
          <p:cNvSpPr>
            <a:spLocks noGrp="1"/>
          </p:cNvSpPr>
          <p:nvPr>
            <p:ph type="body" sz="half" idx="1"/>
          </p:nvPr>
        </p:nvSpPr>
        <p:spPr>
          <a:xfrm>
            <a:off x="838200" y="1752600"/>
            <a:ext cx="38100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r>
              <a:t>Financial</a:t>
            </a:r>
          </a:p>
          <a:p>
            <a:r>
              <a:t>Date and time</a:t>
            </a:r>
          </a:p>
          <a:p>
            <a:r>
              <a:t>Math and trig</a:t>
            </a:r>
          </a:p>
          <a:p>
            <a:r>
              <a:t>Statistical</a:t>
            </a:r>
          </a:p>
          <a:p>
            <a:r>
              <a:t>Lookup and reference</a:t>
            </a:r>
          </a:p>
        </p:txBody>
      </p:sp>
      <p:sp>
        <p:nvSpPr>
          <p:cNvPr id="1048683" name="Text Placeholder 1048682"/>
          <p:cNvSpPr>
            <a:spLocks noGrp="1"/>
          </p:cNvSpPr>
          <p:nvPr>
            <p:ph type="body" sz="half" idx="2"/>
          </p:nvPr>
        </p:nvSpPr>
        <p:spPr>
          <a:xfrm>
            <a:off x="4800600" y="1752600"/>
            <a:ext cx="38100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r>
              <a:t>Database</a:t>
            </a:r>
          </a:p>
          <a:p>
            <a:r>
              <a:t>Text</a:t>
            </a:r>
          </a:p>
          <a:p>
            <a:r>
              <a:t>Logical</a:t>
            </a:r>
          </a:p>
          <a:p>
            <a:r>
              <a:t>Information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Title 1048683"/>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Examples of financial functions</a:t>
            </a:r>
          </a:p>
        </p:txBody>
      </p:sp>
      <p:sp>
        <p:nvSpPr>
          <p:cNvPr id="1048685" name="Text Placeholder 1048684"/>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IPMT--returns the interest payment for a given period for an investment based on periodic, constant payments and a constant interest rate.</a:t>
            </a:r>
          </a:p>
          <a:p>
            <a:r>
              <a:t>PMT--calculates the payment on a loan based on constant payments and a constant interest rate.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048685"/>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Some Date and Time Functions</a:t>
            </a:r>
          </a:p>
        </p:txBody>
      </p:sp>
      <p:sp>
        <p:nvSpPr>
          <p:cNvPr id="1048687" name="Text Placeholder 1048686"/>
          <p:cNvSpPr>
            <a:spLocks noGrp="1"/>
          </p:cNvSpPr>
          <p:nvPr>
            <p:ph type="body" idx="1"/>
          </p:nvPr>
        </p:nvSpPr>
        <p:spPr>
          <a:xfrm>
            <a:off x="838200" y="1600200"/>
            <a:ext cx="77724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sz="2800"/>
              <a:t>NOW--returns the serial number of the current date and time. </a:t>
            </a:r>
          </a:p>
          <a:p>
            <a:pPr lvl="0"/>
            <a:r>
              <a:rPr lang="en-US" sz="2800"/>
              <a:t>TODAY--returns a number that represents the current date in MS Excel date-time code.</a:t>
            </a:r>
          </a:p>
          <a:p>
            <a:pPr lvl="0"/>
            <a:r>
              <a:rPr lang="en-US" sz="2800"/>
              <a:t>Neither one takes an argument; so they  look like NOW() and TODAY().</a:t>
            </a:r>
          </a:p>
          <a:p>
            <a:pPr lvl="0"/>
            <a:r>
              <a:rPr lang="en-US" sz="2800"/>
              <a:t>The result of NOW() might be 10/9/00 10:30.</a:t>
            </a:r>
          </a:p>
          <a:p>
            <a:pPr lvl="0"/>
            <a:r>
              <a:rPr lang="en-US" sz="2800"/>
              <a:t>The result of TODAY() could be 10/9/00.</a:t>
            </a:r>
          </a:p>
          <a:p>
            <a:pPr lvl="0"/>
            <a:r>
              <a:rPr lang="en-US" sz="2800"/>
              <a:t>These will always be updated each time the workbook is opened or closed.</a:t>
            </a:r>
          </a:p>
          <a:p>
            <a:pPr lvl="0"/>
            <a:endParaRPr 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048687"/>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Sample Math and Trig functions</a:t>
            </a:r>
          </a:p>
        </p:txBody>
      </p:sp>
      <p:sp>
        <p:nvSpPr>
          <p:cNvPr id="1048689" name="Text Placeholder 1048688"/>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COS(num)--returns the cosine of an angle.</a:t>
            </a:r>
          </a:p>
          <a:p>
            <a:r>
              <a:t>FLOOR(number, significance)--rounds a number down, toward zero, to the nearest multiple of significance.</a:t>
            </a:r>
          </a:p>
          <a:p>
            <a:r>
              <a:t>SUM(num 1, num 2,…)--adds all the numbers in a range of cells.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Some Statistical Functions</a:t>
            </a:r>
          </a:p>
        </p:txBody>
      </p:sp>
      <p:sp>
        <p:nvSpPr>
          <p:cNvPr id="1048599" name="Text Placeholder 1048598"/>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AVERAGE(num1, num2,…)--returns the average (arithmetic mean) of its arguments.</a:t>
            </a:r>
          </a:p>
          <a:p>
            <a:r>
              <a:t>COUNT(value1, value2,…)--counts how many cell contain numbers among all the cells in the list of arguments.</a:t>
            </a:r>
          </a:p>
          <a:p>
            <a:r>
              <a:t>MAX(num1, num2,…)--returns the largest value in a set of values.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Some Lookup and Reference Functions</a:t>
            </a:r>
          </a:p>
        </p:txBody>
      </p:sp>
      <p:sp>
        <p:nvSpPr>
          <p:cNvPr id="1048597" name="Text Placeholder 1048596"/>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LOOKUP(…)--returns a value either from a one-row or a one-column range.</a:t>
            </a:r>
          </a:p>
          <a:p>
            <a:r>
              <a:t>TRANSPOSE(array)--returns a vertical range of cells as a horizontal range, or vice versa.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Sample Database Functions</a:t>
            </a:r>
          </a:p>
        </p:txBody>
      </p:sp>
      <p:sp>
        <p:nvSpPr>
          <p:cNvPr id="1048595" name="Text Placeholder 1048594"/>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DCOUNT(database,field,criteria)--counts the cells containing numbers in the field (column) of records in the database that match the specified criteria.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048619"/>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21" name="Text Placeholder 1048620"/>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a:t>The following example adds the value of cell B4 to 25 and then divides the result by the sum of cells D5, E5, and F5.</a:t>
            </a:r>
          </a:p>
          <a:p>
            <a:pPr lvl="0"/>
            <a:endParaRPr lang="en-US"/>
          </a:p>
          <a:p>
            <a:pPr lvl="0">
              <a:buNone/>
            </a:pPr>
            <a:r>
              <a:rPr lang="en-US"/>
              <a:t>		= (B4+25)/SUM(D5:F5)</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Some Logical Functions</a:t>
            </a:r>
          </a:p>
        </p:txBody>
      </p:sp>
      <p:sp>
        <p:nvSpPr>
          <p:cNvPr id="1048591" name="Text Placeholder 1048590"/>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AND(logical1,logical2,...)--returns TRUE if all its arguments are TRUE; returns FALSE if any argument is FALSE.</a:t>
            </a:r>
          </a:p>
          <a:p>
            <a:r>
              <a:t>NOT(logical)--reverses the logic of its argument; returns TRUE for a FALSE argument and FALSE for a TRUE argument.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048621"/>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23" name="Text Placeholder 1048622"/>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r>
              <a:rPr lang="en-US"/>
              <a:t>This example illustrates the use of</a:t>
            </a:r>
          </a:p>
          <a:p>
            <a:pPr lvl="1"/>
            <a:r>
              <a:rPr lang="en-US"/>
              <a:t>The cell reference B4</a:t>
            </a:r>
          </a:p>
          <a:p>
            <a:pPr lvl="1"/>
            <a:r>
              <a:rPr lang="en-US"/>
              <a:t>The numerical constant 25</a:t>
            </a:r>
          </a:p>
          <a:p>
            <a:pPr lvl="1"/>
            <a:r>
              <a:rPr lang="en-US"/>
              <a:t>Arithmetic operators + and /</a:t>
            </a:r>
          </a:p>
          <a:p>
            <a:pPr lvl="1"/>
            <a:r>
              <a:rPr lang="en-US"/>
              <a:t>The use of parentheses to specify order of calculation</a:t>
            </a:r>
          </a:p>
          <a:p>
            <a:pPr lvl="1"/>
            <a:r>
              <a:rPr lang="en-US"/>
              <a:t>The built-in SUM function</a:t>
            </a:r>
          </a:p>
          <a:p>
            <a:pPr lvl="1"/>
            <a:r>
              <a:rPr lang="en-US"/>
              <a:t>A </a:t>
            </a:r>
            <a:r>
              <a:rPr lang="en-US" i="1"/>
              <a:t>range reference</a:t>
            </a:r>
            <a:r>
              <a:rPr lang="en-US"/>
              <a:t> D5:F5</a:t>
            </a:r>
          </a:p>
          <a:p>
            <a:pPr lvl="1"/>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048623"/>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About formula syntax</a:t>
            </a:r>
          </a:p>
        </p:txBody>
      </p:sp>
      <p:sp>
        <p:nvSpPr>
          <p:cNvPr id="1048625" name="Text Placeholder 1048624"/>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lnSpc>
                <a:spcPct val="90000"/>
              </a:lnSpc>
            </a:pPr>
            <a:r>
              <a:rPr lang="en-US"/>
              <a:t>Formulas calculate values in an order based on usual mathematical conventions. </a:t>
            </a:r>
          </a:p>
          <a:p>
            <a:pPr lvl="0">
              <a:lnSpc>
                <a:spcPct val="90000"/>
              </a:lnSpc>
            </a:pPr>
            <a:r>
              <a:rPr lang="en-US"/>
              <a:t>You can always add parentheses to control the order of calculation.</a:t>
            </a:r>
          </a:p>
          <a:p>
            <a:pPr lvl="0">
              <a:lnSpc>
                <a:spcPct val="90000"/>
              </a:lnSpc>
            </a:pPr>
            <a:r>
              <a:rPr lang="en-US"/>
              <a:t>For example, 4+3*2 is interpreted as 4+(3*2), which is 10.</a:t>
            </a:r>
          </a:p>
          <a:p>
            <a:pPr lvl="0">
              <a:lnSpc>
                <a:spcPct val="90000"/>
              </a:lnSpc>
            </a:pPr>
            <a:r>
              <a:rPr lang="en-US"/>
              <a:t>If you want the addition done first, use (4+3)*2, which is 14.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048625"/>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r>
              <a:t>Calculation operators in formulas</a:t>
            </a:r>
          </a:p>
        </p:txBody>
      </p:sp>
      <p:sp>
        <p:nvSpPr>
          <p:cNvPr id="1048627" name="Text Placeholder 1048626"/>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pPr lvl="0">
              <a:lnSpc>
                <a:spcPct val="90000"/>
              </a:lnSpc>
            </a:pPr>
            <a:r>
              <a:rPr lang="en-US"/>
              <a:t>Operators specify the type of calculation that you want to perform on the elements of a formula. </a:t>
            </a:r>
          </a:p>
          <a:p>
            <a:pPr lvl="0">
              <a:lnSpc>
                <a:spcPct val="90000"/>
              </a:lnSpc>
            </a:pPr>
            <a:r>
              <a:rPr lang="en-US"/>
              <a:t>Microsoft Excel includes four different types of calculation operators: arithmetic, comparison, text, and reference.</a:t>
            </a:r>
          </a:p>
          <a:p>
            <a:pPr lvl="0">
              <a:lnSpc>
                <a:spcPct val="90000"/>
              </a:lnSpc>
            </a:pPr>
            <a:r>
              <a:rPr lang="en-US"/>
              <a:t>Reference operators are used in range references, and we examine them later.</a:t>
            </a:r>
          </a:p>
          <a:p>
            <a:pPr lvl="0">
              <a:lnSpc>
                <a:spcPct val="90000"/>
              </a:lnSpc>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048627"/>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29" name="Text Placeholder 1048628"/>
          <p:cNvSpPr>
            <a:spLocks noGrp="1"/>
          </p:cNvSpPr>
          <p:nvPr>
            <p:ph type="body" idx="1"/>
          </p:nvPr>
        </p:nvSpPr>
        <p:spPr>
          <a:xfrm>
            <a:off x="838200" y="1752600"/>
            <a:ext cx="7772400" cy="41148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Clr>
                <a:schemeClr val="dk2"/>
              </a:buClr>
              <a:buSzPct val="75000"/>
              <a:buFont typeface="Monotype Sorts" pitchFamily="2" charset="2"/>
              <a:buChar char="n"/>
              <a:defRPr sz="3200" b="0" i="0" u="none" baseline="0">
                <a:solidFill>
                  <a:schemeClr val="dk1"/>
                </a:solidFill>
                <a:latin typeface="Times New Roman" pitchFamily="18" charset="0"/>
                <a:sym typeface="Times New Roman" pitchFamily="18" charset="0"/>
              </a:defRPr>
            </a:lvl1pPr>
            <a:lvl2pPr marL="742950" indent="-285750" algn="l" rtl="0" fontAlgn="base" latinLnBrk="1">
              <a:lnSpc>
                <a:spcPct val="100000"/>
              </a:lnSpc>
              <a:spcBef>
                <a:spcPct val="20000"/>
              </a:spcBef>
              <a:spcAft>
                <a:spcPct val="0"/>
              </a:spcAft>
              <a:buClr>
                <a:schemeClr val="dk2"/>
              </a:buClr>
              <a:buSzPct val="75000"/>
              <a:buFontTx/>
              <a:buChar char="–"/>
              <a:defRPr sz="2800" b="0" i="0" u="none" baseline="0">
                <a:solidFill>
                  <a:schemeClr val="dk1"/>
                </a:solidFill>
                <a:latin typeface="Times New Roman" pitchFamily="18" charset="0"/>
                <a:sym typeface="Times New Roman" pitchFamily="18" charset="0"/>
              </a:defRPr>
            </a:lvl2pPr>
            <a:lvl3pPr marL="1143000" indent="-228600" algn="l" rtl="0" fontAlgn="base" latinLnBrk="1">
              <a:lnSpc>
                <a:spcPct val="100000"/>
              </a:lnSpc>
              <a:spcBef>
                <a:spcPct val="20000"/>
              </a:spcBef>
              <a:spcAft>
                <a:spcPct val="0"/>
              </a:spcAft>
              <a:buClr>
                <a:schemeClr val="dk2"/>
              </a:buClr>
              <a:buSzPct val="75000"/>
              <a:buFont typeface="Monotype Sorts" pitchFamily="2" charset="2"/>
              <a:buChar char="n"/>
              <a:defRPr sz="2400" b="0" i="0" u="none" baseline="0">
                <a:solidFill>
                  <a:schemeClr val="dk1"/>
                </a:solidFill>
                <a:latin typeface="Times New Roman" pitchFamily="18" charset="0"/>
                <a:sym typeface="Times New Roman" pitchFamily="18" charset="0"/>
              </a:defRPr>
            </a:lvl3pPr>
            <a:lvl4pPr marL="16002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4pPr>
            <a:lvl5pPr marL="2057400" indent="-228600" algn="l" rtl="0" fontAlgn="base" latinLnBrk="1">
              <a:lnSpc>
                <a:spcPct val="100000"/>
              </a:lnSpc>
              <a:spcBef>
                <a:spcPct val="20000"/>
              </a:spcBef>
              <a:spcAft>
                <a:spcPct val="0"/>
              </a:spcAft>
              <a:buClr>
                <a:schemeClr val="dk2"/>
              </a:buClr>
              <a:buSzPct val="75000"/>
              <a:buFontTx/>
              <a:buChar char="•"/>
              <a:defRPr sz="2000" b="0" i="0" u="none" baseline="0">
                <a:solidFill>
                  <a:schemeClr val="dk1"/>
                </a:solidFill>
                <a:latin typeface="Times New Roman" pitchFamily="18" charset="0"/>
                <a:sym typeface="Times New Roman" pitchFamily="18" charset="0"/>
              </a:defRPr>
            </a:lvl5pPr>
          </a:lstStyle>
          <a:p>
            <a:r>
              <a:t>Arithmetic operators perform basic mathematical operations such as addition, subtraction, or multiplication; combine numbers; and produce numeric results.</a:t>
            </a:r>
          </a:p>
          <a:p>
            <a:endParaRPr/>
          </a:p>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048629"/>
          <p:cNvSpPr>
            <a:spLocks noGrp="1"/>
          </p:cNvSpPr>
          <p:nvPr>
            <p:ph type="title"/>
          </p:nvPr>
        </p:nvSpPr>
        <p:spPr>
          <a:xfrm>
            <a:off x="838200" y="342900"/>
            <a:ext cx="7772400" cy="11049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4400" b="0" i="0" u="none" baseline="0">
                <a:solidFill>
                  <a:schemeClr val="lt2"/>
                </a:solidFill>
                <a:latin typeface="Times New Roman" pitchFamily="18" charset="0"/>
                <a:sym typeface="Times New Roman" pitchFamily="18" charset="0"/>
              </a:defRPr>
            </a:lvl1pPr>
          </a:lstStyle>
          <a:p>
            <a:endParaRPr lang="en-US" altLang="en-US"/>
          </a:p>
        </p:txBody>
      </p:sp>
      <p:sp>
        <p:nvSpPr>
          <p:cNvPr id="1048631" name="Text Placeholder 1048630"/>
          <p:cNvSpPr>
            <a:spLocks noGrp="1"/>
          </p:cNvSpPr>
          <p:nvPr>
            <p:ph type="body" sz="half" idx="1"/>
          </p:nvPr>
        </p:nvSpPr>
        <p:spPr>
          <a:xfrm>
            <a:off x="838200" y="1752600"/>
            <a:ext cx="38100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pPr lvl="0" algn="ctr"/>
            <a:r>
              <a:rPr lang="en-US" b="1"/>
              <a:t>Arithmetic operator</a:t>
            </a:r>
          </a:p>
          <a:p>
            <a:pPr lvl="0"/>
            <a:endParaRPr/>
          </a:p>
          <a:p>
            <a:pPr lvl="0"/>
            <a:r>
              <a:rPr lang="en-US"/>
              <a:t>+ (plus sign)	</a:t>
            </a:r>
          </a:p>
          <a:p>
            <a:pPr lvl="0"/>
            <a:r>
              <a:rPr lang="en-US"/>
              <a:t>– (minus sign)	</a:t>
            </a:r>
          </a:p>
          <a:p>
            <a:pPr lvl="0"/>
            <a:endParaRPr lang="en-US"/>
          </a:p>
          <a:p>
            <a:pPr lvl="0"/>
            <a:r>
              <a:rPr lang="en-US"/>
              <a:t>* (asterisk) 	</a:t>
            </a:r>
          </a:p>
          <a:p>
            <a:pPr lvl="0"/>
            <a:r>
              <a:rPr lang="en-US"/>
              <a:t>/ (forward slash)	</a:t>
            </a:r>
          </a:p>
          <a:p>
            <a:pPr lvl="0"/>
            <a:r>
              <a:rPr lang="en-US"/>
              <a:t>% (percent sign)	</a:t>
            </a:r>
          </a:p>
          <a:p>
            <a:pPr lvl="0"/>
            <a:r>
              <a:rPr lang="en-US"/>
              <a:t>^ (caret)	 </a:t>
            </a:r>
          </a:p>
        </p:txBody>
      </p:sp>
      <p:sp>
        <p:nvSpPr>
          <p:cNvPr id="1048632" name="Text Placeholder 1048631"/>
          <p:cNvSpPr>
            <a:spLocks noGrp="1"/>
          </p:cNvSpPr>
          <p:nvPr>
            <p:ph type="body" sz="half" idx="2"/>
          </p:nvPr>
        </p:nvSpPr>
        <p:spPr>
          <a:xfrm>
            <a:off x="4800600" y="1828800"/>
            <a:ext cx="3810000" cy="4114800"/>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Clr>
                <a:schemeClr val="dk2"/>
              </a:buClr>
              <a:buFont typeface="Monotype Sorts" pitchFamily="2" charset="2"/>
              <a:buChar char="n"/>
              <a:defRPr sz="2800">
                <a:solidFill>
                  <a:schemeClr val="dk1"/>
                </a:solidFill>
              </a:defRPr>
            </a:lvl1pPr>
            <a:lvl2pPr marL="742950" indent="-285750">
              <a:lnSpc>
                <a:spcPct val="100000"/>
              </a:lnSpc>
              <a:spcBef>
                <a:spcPct val="20000"/>
              </a:spcBef>
              <a:spcAft>
                <a:spcPct val="0"/>
              </a:spcAft>
              <a:buClr>
                <a:schemeClr val="dk2"/>
              </a:buClr>
              <a:buFont typeface="Monotype Sorts" pitchFamily="2" charset="2"/>
              <a:buChar char="–"/>
              <a:defRPr sz="2400">
                <a:solidFill>
                  <a:schemeClr val="dk1"/>
                </a:solidFill>
              </a:defRPr>
            </a:lvl2pPr>
            <a:lvl3pPr marL="1143000" indent="-228600">
              <a:lnSpc>
                <a:spcPct val="100000"/>
              </a:lnSpc>
              <a:spcBef>
                <a:spcPct val="20000"/>
              </a:spcBef>
              <a:spcAft>
                <a:spcPct val="0"/>
              </a:spcAft>
              <a:buClr>
                <a:schemeClr val="dk2"/>
              </a:buClr>
              <a:buFont typeface="Monotype Sorts" pitchFamily="2" charset="2"/>
              <a:buChar char="n"/>
              <a:defRPr sz="2000">
                <a:solidFill>
                  <a:schemeClr val="dk1"/>
                </a:solidFill>
              </a:defRPr>
            </a:lvl3pPr>
            <a:lvl4pPr marL="1600200" indent="-228600">
              <a:lnSpc>
                <a:spcPct val="100000"/>
              </a:lnSpc>
              <a:spcBef>
                <a:spcPct val="20000"/>
              </a:spcBef>
              <a:spcAft>
                <a:spcPct val="0"/>
              </a:spcAft>
              <a:buClr>
                <a:schemeClr val="dk2"/>
              </a:buClr>
              <a:buFont typeface="Monotype Sorts" pitchFamily="2" charset="2"/>
              <a:buChar char="–"/>
              <a:defRPr sz="1800">
                <a:solidFill>
                  <a:schemeClr val="dk1"/>
                </a:solidFill>
              </a:defRPr>
            </a:lvl4pPr>
            <a:lvl5pPr marL="2057400" indent="-228600">
              <a:lnSpc>
                <a:spcPct val="100000"/>
              </a:lnSpc>
              <a:spcBef>
                <a:spcPct val="20000"/>
              </a:spcBef>
              <a:spcAft>
                <a:spcPct val="0"/>
              </a:spcAft>
              <a:buClr>
                <a:schemeClr val="dk2"/>
              </a:buClr>
              <a:buFont typeface="Monotype Sorts" pitchFamily="2" charset="2"/>
              <a:buChar char="•"/>
              <a:defRPr sz="1800">
                <a:solidFill>
                  <a:schemeClr val="dk1"/>
                </a:solidFill>
              </a:defRPr>
            </a:lvl5pPr>
          </a:lstStyle>
          <a:p>
            <a:pPr lvl="0"/>
            <a:r>
              <a:rPr lang="en-US" b="1"/>
              <a:t>Meaning and Example</a:t>
            </a:r>
          </a:p>
          <a:p>
            <a:pPr lvl="0"/>
            <a:r>
              <a:rPr lang="en-US"/>
              <a:t>Addition	3+3</a:t>
            </a:r>
          </a:p>
          <a:p>
            <a:pPr lvl="0"/>
            <a:r>
              <a:rPr lang="en-US"/>
              <a:t>Subtraction 3-1 or Negation -1</a:t>
            </a:r>
          </a:p>
          <a:p>
            <a:pPr lvl="0"/>
            <a:r>
              <a:rPr lang="en-US"/>
              <a:t>Multiplication	3*3</a:t>
            </a:r>
          </a:p>
          <a:p>
            <a:pPr lvl="0"/>
            <a:r>
              <a:rPr lang="en-US"/>
              <a:t>Division	3/3</a:t>
            </a:r>
          </a:p>
          <a:p>
            <a:pPr lvl="0"/>
            <a:r>
              <a:rPr lang="en-US"/>
              <a:t>Percent	20%</a:t>
            </a:r>
          </a:p>
          <a:p>
            <a:pPr lvl="0"/>
            <a:r>
              <a:rPr lang="en-US"/>
              <a:t>Exponentiation	3^2</a:t>
            </a:r>
          </a:p>
          <a:p>
            <a:pPr lvl="0"/>
            <a:endParaRPr lang="en-US"/>
          </a:p>
          <a:p>
            <a:pPr lvl="0"/>
            <a:endParaRPr lang="en-US"/>
          </a:p>
          <a:p>
            <a:pPr lvl="0"/>
            <a:endParaRPr lang="en-US"/>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B2B2B2"/>
      </a:dk2>
      <a:lt2>
        <a:srgbClr val="000000"/>
      </a:lt2>
      <a:accent1>
        <a:srgbClr val="6600FF"/>
      </a:accent1>
      <a:accent2>
        <a:srgbClr val="CC00FF"/>
      </a:accent2>
      <a:accent3>
        <a:srgbClr val="FFFFFF"/>
      </a:accent3>
      <a:accent4>
        <a:srgbClr val="000000"/>
      </a:accent4>
      <a:accent5>
        <a:srgbClr val="B9AAFF"/>
      </a:accent5>
      <a:accent6>
        <a:srgbClr val="B700E5"/>
      </a:accent6>
      <a:hlink>
        <a:srgbClr val="00CC99"/>
      </a:hlink>
      <a:folHlink>
        <a:srgbClr val="0099C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B2B2B2"/>
        </a:dk2>
        <a:lt2>
          <a:srgbClr val="000000"/>
        </a:lt2>
        <a:accent1>
          <a:srgbClr val="6600FF"/>
        </a:accent1>
        <a:accent2>
          <a:srgbClr val="CC00FF"/>
        </a:accent2>
        <a:accent3>
          <a:srgbClr val="FFFFFF"/>
        </a:accent3>
        <a:accent4>
          <a:srgbClr val="000000"/>
        </a:accent4>
        <a:accent5>
          <a:srgbClr val="B9AAFF"/>
        </a:accent5>
        <a:accent6>
          <a:srgbClr val="B700E5"/>
        </a:accent6>
        <a:hlink>
          <a:srgbClr val="00CC99"/>
        </a:hlink>
        <a:folHlink>
          <a:srgbClr val="0099CC"/>
        </a:folHlink>
      </a:clrScheme>
    </a:extraClrScheme>
    <a:extraClrScheme>
      <a:clrScheme name="Default Color Scheme 2">
        <a:dk1>
          <a:srgbClr val="000000"/>
        </a:dk1>
        <a:lt1>
          <a:srgbClr val="FFFFFF"/>
        </a:lt1>
        <a:dk2>
          <a:srgbClr val="B2B2B2"/>
        </a:dk2>
        <a:lt2>
          <a:srgbClr val="000000"/>
        </a:lt2>
        <a:accent1>
          <a:srgbClr val="99CCFF"/>
        </a:accent1>
        <a:accent2>
          <a:srgbClr val="CCCCFF"/>
        </a:accent2>
        <a:accent3>
          <a:srgbClr val="FFFFFF"/>
        </a:accent3>
        <a:accent4>
          <a:srgbClr val="000000"/>
        </a:accent4>
        <a:accent5>
          <a:srgbClr val="CAE2FF"/>
        </a:accent5>
        <a:accent6>
          <a:srgbClr val="B7B7E5"/>
        </a:accent6>
        <a:hlink>
          <a:srgbClr val="FF99CC"/>
        </a:hlink>
        <a:folHlink>
          <a:srgbClr val="CBCBCB"/>
        </a:folHlink>
      </a:clrScheme>
    </a:extraClrScheme>
    <a:extraClrScheme>
      <a:clrScheme name="Default Color Scheme 3">
        <a:dk1>
          <a:srgbClr val="000000"/>
        </a:dk1>
        <a:lt1>
          <a:srgbClr val="FFFFFF"/>
        </a:lt1>
        <a:dk2>
          <a:srgbClr val="B2B2B2"/>
        </a:dk2>
        <a:lt2>
          <a:srgbClr val="000000"/>
        </a:lt2>
        <a:accent1>
          <a:srgbClr val="EAEAEA"/>
        </a:accent1>
        <a:accent2>
          <a:srgbClr val="5F5F5F"/>
        </a:accent2>
        <a:accent3>
          <a:srgbClr val="FFFFFF"/>
        </a:accent3>
        <a:accent4>
          <a:srgbClr val="000000"/>
        </a:accent4>
        <a:accent5>
          <a:srgbClr val="F2F2F2"/>
        </a:accent5>
        <a:accent6>
          <a:srgbClr val="555555"/>
        </a:accent6>
        <a:hlink>
          <a:srgbClr val="969696"/>
        </a:hlink>
        <a:folHlink>
          <a:srgbClr val="CBCBCB"/>
        </a:folHlink>
      </a:clrScheme>
    </a:extraClrScheme>
    <a:extraClrScheme>
      <a:clrScheme name="Default Color Scheme 4">
        <a:dk1>
          <a:srgbClr val="000000"/>
        </a:dk1>
        <a:lt1>
          <a:srgbClr val="FFFFFF"/>
        </a:lt1>
        <a:dk2>
          <a:srgbClr val="B2B2B2"/>
        </a:dk2>
        <a:lt2>
          <a:srgbClr val="000000"/>
        </a:lt2>
        <a:accent1>
          <a:srgbClr val="FF0033"/>
        </a:accent1>
        <a:accent2>
          <a:srgbClr val="CC6600"/>
        </a:accent2>
        <a:accent3>
          <a:srgbClr val="FFFFFF"/>
        </a:accent3>
        <a:accent4>
          <a:srgbClr val="000000"/>
        </a:accent4>
        <a:accent5>
          <a:srgbClr val="FFAAAD"/>
        </a:accent5>
        <a:accent6>
          <a:srgbClr val="B75B00"/>
        </a:accent6>
        <a:hlink>
          <a:srgbClr val="999933"/>
        </a:hlink>
        <a:folHlink>
          <a:srgbClr val="A50021"/>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B2B2B2"/>
    </a:dk2>
    <a:lt2>
      <a:srgbClr val="000000"/>
    </a:lt2>
    <a:accent1>
      <a:srgbClr val="6600FF"/>
    </a:accent1>
    <a:accent2>
      <a:srgbClr val="CC00FF"/>
    </a:accent2>
    <a:accent3>
      <a:srgbClr val="FFFFFF"/>
    </a:accent3>
    <a:accent4>
      <a:srgbClr val="000000"/>
    </a:accent4>
    <a:accent5>
      <a:srgbClr val="B9AAFF"/>
    </a:accent5>
    <a:accent6>
      <a:srgbClr val="B700E5"/>
    </a:accent6>
    <a:hlink>
      <a:srgbClr val="00CC99"/>
    </a:hlink>
    <a:folHlink>
      <a:srgbClr val="0099CC"/>
    </a:folHlink>
  </a:clrScheme>
</a:themeOverride>
</file>

<file path=docProps/app.xml><?xml version="1.0" encoding="utf-8"?>
<Properties xmlns="http://schemas.openxmlformats.org/officeDocument/2006/extended-properties" xmlns:vt="http://schemas.openxmlformats.org/officeDocument/2006/docPropsVTypes">
  <TotalTime>0</TotalTime>
  <Words>1574</Words>
  <PresentationFormat>On-screen Show (4:3)</PresentationFormat>
  <Paragraphs>159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主题</vt:lpstr>
      <vt:lpstr>Formulas, Ranges, and Functions</vt:lpstr>
      <vt:lpstr>Formulas</vt:lpstr>
      <vt:lpstr>Slide 3</vt:lpstr>
      <vt:lpstr>Slide 4</vt:lpstr>
      <vt:lpstr>Slide 5</vt:lpstr>
      <vt:lpstr>About formula syntax</vt:lpstr>
      <vt:lpstr>Calculation operators in formulas</vt:lpstr>
      <vt:lpstr>Slide 8</vt:lpstr>
      <vt:lpstr>Slide 9</vt:lpstr>
      <vt:lpstr>Comparison operators compare two values and then produce the logical value TRUE or FALSE. </vt:lpstr>
      <vt:lpstr>Slide 11</vt:lpstr>
      <vt:lpstr>Range References</vt:lpstr>
      <vt:lpstr>Some range reference examples</vt:lpstr>
      <vt:lpstr>Slide 14</vt:lpstr>
      <vt:lpstr>Slide 15</vt:lpstr>
      <vt:lpstr>Slide 16</vt:lpstr>
      <vt:lpstr>Slide 17</vt:lpstr>
      <vt:lpstr>Slide 18</vt:lpstr>
      <vt:lpstr>Slide 19</vt:lpstr>
      <vt:lpstr>Tip on entering cell and range references in formulas</vt:lpstr>
      <vt:lpstr>Slide 21</vt:lpstr>
      <vt:lpstr>Functions</vt:lpstr>
      <vt:lpstr>Slide 23</vt:lpstr>
      <vt:lpstr>Slide 24</vt:lpstr>
      <vt:lpstr>Slide 25</vt:lpstr>
      <vt:lpstr>Using functions to calculate values</vt:lpstr>
      <vt:lpstr>Syntax of a function</vt:lpstr>
      <vt:lpstr>Slide 28</vt:lpstr>
      <vt:lpstr>Slide 29</vt:lpstr>
      <vt:lpstr>Functions within functions, or nesting </vt:lpstr>
      <vt:lpstr>Slide 31</vt:lpstr>
      <vt:lpstr>Slide 32</vt:lpstr>
      <vt:lpstr>Categories of functions</vt:lpstr>
      <vt:lpstr>Examples of financial functions</vt:lpstr>
      <vt:lpstr>Some Date and Time Functions</vt:lpstr>
      <vt:lpstr>Sample Math and Trig functions</vt:lpstr>
      <vt:lpstr>Some Statistical Functions</vt:lpstr>
      <vt:lpstr>Some Lookup and Reference Functions</vt:lpstr>
      <vt:lpstr>Sample Database Functions</vt:lpstr>
      <vt:lpstr>Some Logical Functions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Formulas</dc:title>
  <dc:creator>Raoul N. Smith</dc:creator>
  <cp:lastModifiedBy>Dept-CA</cp:lastModifiedBy>
  <cp:revision>1</cp:revision>
  <dcterms:created xsi:type="dcterms:W3CDTF">1998-07-30T09:34:00Z</dcterms:created>
  <dcterms:modified xsi:type="dcterms:W3CDTF">2021-01-27T08:28:19Z</dcterms:modified>
</cp:coreProperties>
</file>