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0">
  <p:sldMasterIdLst>
    <p:sldMasterId id="2147483709" r:id="rId1"/>
  </p:sldMasterIdLst>
  <p:notesMasterIdLst>
    <p:notesMasterId r:id="rId2"/>
  </p:notesMasterIdLst>
  <p:handoutMasterIdLst>
    <p:handoutMasterId r:id="rId3"/>
  </p:handoutMasterIdLst>
  <p:sldIdLst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55" r:id="rId25"/>
    <p:sldId id="456" r:id="rId26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slideViewPr>
    <p:cSldViewPr showGuides="0" snapToGrid="1" snapToObjects="0">
      <p:cViewPr varScale="1">
        <p:scale>
          <a:sx n="50" d="100"/>
          <a:sy n="50" d="100"/>
        </p:scale>
        <p:origin x="-912" y="-90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tableStyles" Target="tableStyle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4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8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54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sz="1200"/>
          </a:p>
        </p:txBody>
      </p:sp>
      <p:sp>
        <p:nvSpPr>
          <p:cNvPr id="1048855" name=""/>
          <p:cNvSpPr/>
          <p:nvPr>
            <p:ph type="dt" sz="quarter" idx="1"/>
          </p:nvPr>
        </p:nvSpPr>
        <p:spPr>
          <a:xfrm rot="0">
            <a:off x="388620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lvl="0"/>
            <a:r>
              <a:rPr sz="1200" lang="en-US"/>
              <a:t>Exploring MS Visual Basic 6</a:t>
            </a:r>
            <a:endParaRPr sz="1200" lang="en-US"/>
          </a:p>
        </p:txBody>
      </p:sp>
      <p:sp>
        <p:nvSpPr>
          <p:cNvPr id="1048856" name=""/>
          <p:cNvSpPr/>
          <p:nvPr>
            <p:ph type="ftr" sz="quarter" idx="2"/>
          </p:nvPr>
        </p:nvSpPr>
        <p:spPr>
          <a:xfrm rot="0">
            <a:off x="0" y="8686800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sz="1200" lang="en-US"/>
              <a:t>Copyright 1999 Prentice-Hall, Inc.</a:t>
            </a:r>
          </a:p>
        </p:txBody>
      </p:sp>
      <p:sp>
        <p:nvSpPr>
          <p:cNvPr id="1048857" name=""/>
          <p:cNvSpPr/>
          <p:nvPr>
            <p:ph type="sldNum" sz="quarter" idx="3"/>
          </p:nvPr>
        </p:nvSpPr>
        <p:spPr>
          <a:xfrm rot="0">
            <a:off x="3886200" y="8686800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lvl="0"/>
            <a:fld id="{566ABCEB-ACFC-4714-9973-3DA970169C29}" type="slidenum">
              <a:rPr sz="1200"/>
              <a:pPr algn="r" lvl="0"/>
            </a:fld>
            <a:endParaRPr sz="1200"/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48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sz="1200" lang="en-US"/>
              <a:t>Chapter 1 - Introduction to Visual Basic</a:t>
            </a:r>
            <a:endParaRPr sz="1200" lang="en-US"/>
          </a:p>
        </p:txBody>
      </p:sp>
      <p:sp>
        <p:nvSpPr>
          <p:cNvPr id="1048849" name=""/>
          <p:cNvSpPr/>
          <p:nvPr>
            <p:ph type="dt" sz="full" idx="1"/>
          </p:nvPr>
        </p:nvSpPr>
        <p:spPr>
          <a:xfrm rot="0">
            <a:off x="388620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lvl="0"/>
            <a:r>
              <a:rPr sz="1200" lang="en-US"/>
              <a:t>Exploring Visual Basic 6.0</a:t>
            </a:r>
            <a:endParaRPr sz="1200" lang="en-US"/>
          </a:p>
        </p:txBody>
      </p:sp>
      <p:sp>
        <p:nvSpPr>
          <p:cNvPr id="1048850" name="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solidFill>
            <a:srgbClr val="FFFFFF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851" name=""/>
          <p:cNvSpPr/>
          <p:nvPr>
            <p:ph type="body" sz="quarter" idx="3"/>
          </p:nvPr>
        </p:nvSpPr>
        <p:spPr>
          <a:xfrm rot="0">
            <a:off x="914400" y="4343400"/>
            <a:ext cx="50292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852" name=""/>
          <p:cNvSpPr/>
          <p:nvPr>
            <p:ph type="ftr" sz="quarter" idx="4"/>
          </p:nvPr>
        </p:nvSpPr>
        <p:spPr>
          <a:xfrm rot="0">
            <a:off x="0" y="8686800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sz="1200" lang="en-US"/>
              <a:t>Copyright 1999 Prentice-Hall, Inc.</a:t>
            </a:r>
          </a:p>
        </p:txBody>
      </p:sp>
      <p:sp>
        <p:nvSpPr>
          <p:cNvPr id="1048853" name=""/>
          <p:cNvSpPr/>
          <p:nvPr>
            <p:ph type="sldNum" sz="quarter" idx="5"/>
          </p:nvPr>
        </p:nvSpPr>
        <p:spPr>
          <a:xfrm rot="0">
            <a:off x="3886200" y="8686800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lvl="0"/>
            <a:fld id="{566ABCEB-ACFC-4714-9973-3DA970169C29}" type="slidenum">
              <a:rPr sz="1200"/>
              <a:pPr algn="r" lvl="0"/>
            </a:fld>
            <a:endParaRPr sz="1200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sym typeface="Times New Roman" pitchFamily="18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sym typeface="Times New Roman" pitchFamily="18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sym typeface="Times New Roman" pitchFamily="18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sym typeface="Times New Roman" pitchFamily="18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sym typeface="Times New Roman" pitchFamily="18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2" name=""/>
          <p:cNvSpPr/>
          <p:nvPr>
            <p:ph type="sldImg" sz="full" idx="0"/>
          </p:nvPr>
        </p:nvSpPr>
        <p:spPr>
          <a:xfrm rot="0">
            <a:off x="1143000" y="685800"/>
            <a:ext cx="4572000" cy="3429000"/>
          </a:xfrm>
          <a:prstGeom prst="rect"/>
        </p:spPr>
        <p:txBody>
          <a:bodyPr anchor="t" bIns="45720" lIns="91440" rIns="91440" tIns="45720" vert="horz"/>
          <a:p/>
        </p:txBody>
      </p:sp>
      <p:sp>
        <p:nvSpPr>
          <p:cNvPr id="1048643" name=""/>
          <p:cNvSpPr/>
          <p:nvPr>
            <p:ph type="body" sz="full" idx="1"/>
          </p:nvPr>
        </p:nvSpPr>
        <p:spPr>
          <a:xfrm rot="0">
            <a:off x="914400" y="4343400"/>
            <a:ext cx="5029200" cy="4114800"/>
          </a:xfrm>
          <a:prstGeom prst="rect"/>
        </p:spPr>
        <p:txBody>
          <a:bodyPr anchor="t" bIns="45720" lIns="91440" rIns="91440" tIns="45720" vert="horz"/>
          <a:p>
            <a:endParaRPr altLang="en-US"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4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4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4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0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31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5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5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3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3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8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40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4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FFFFCC"/>
        </a:solidFill>
      </p:bgPr>
    </p:bg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</a:fld>
            <a:endParaRPr b="1" sz="1200">
              <a:latin typeface="Arial" pitchFamily="34" charset="0"/>
            </a:endParaRPr>
          </a:p>
        </p:txBody>
      </p:sp>
      <p:grpSp>
        <p:nvGrpSpPr>
          <p:cNvPr id="25" name=""/>
          <p:cNvGrpSpPr/>
          <p:nvPr/>
        </p:nvGrpSpPr>
        <p:grpSpPr>
          <a:xfrm rot="0">
            <a:off x="0" y="0"/>
            <a:ext cx="685800" cy="6858000"/>
            <a:chOff x="0" y="0"/>
            <a:chExt cx="432" cy="4320"/>
          </a:xfrm>
        </p:grpSpPr>
        <p:sp>
          <p:nvSpPr>
            <p:cNvPr id="1048581" name=""/>
            <p:cNvSpPr/>
            <p:nvPr/>
          </p:nvSpPr>
          <p:spPr>
            <a:xfrm rot="0">
              <a:off x="0" y="2496"/>
              <a:ext cx="432" cy="1008"/>
            </a:xfrm>
            <a:prstGeom prst="rect"/>
            <a:gradFill rotWithShape="0">
              <a:gsLst>
                <a:gs pos="0">
                  <a:srgbClr val="00CC00">
                    <a:alpha val="100000"/>
                  </a:srgbClr>
                </a:gs>
                <a:gs pos="100000">
                  <a:srgbClr val="3399FF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82" name=""/>
            <p:cNvSpPr/>
            <p:nvPr/>
          </p:nvSpPr>
          <p:spPr>
            <a:xfrm rot="0">
              <a:off x="0" y="528"/>
              <a:ext cx="432" cy="1008"/>
            </a:xfrm>
            <a:prstGeom prst="rect"/>
            <a:gradFill rotWithShape="0">
              <a:gsLst>
                <a:gs pos="0">
                  <a:srgbClr val="000066">
                    <a:alpha val="100000"/>
                  </a:srgbClr>
                </a:gs>
                <a:gs pos="100000">
                  <a:srgbClr val="80008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83" name=""/>
            <p:cNvSpPr/>
            <p:nvPr/>
          </p:nvSpPr>
          <p:spPr>
            <a:xfrm rot="0">
              <a:off x="0" y="3168"/>
              <a:ext cx="432" cy="1152"/>
            </a:xfrm>
            <a:prstGeom prst="rect"/>
            <a:gradFill rotWithShape="0">
              <a:gsLst>
                <a:gs pos="0">
                  <a:srgbClr val="0099FF">
                    <a:alpha val="100000"/>
                  </a:srgbClr>
                </a:gs>
                <a:gs pos="100000">
                  <a:srgbClr val="80008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84" name=""/>
            <p:cNvSpPr/>
            <p:nvPr/>
          </p:nvSpPr>
          <p:spPr>
            <a:xfrm rot="0">
              <a:off x="0" y="1536"/>
              <a:ext cx="432" cy="1152"/>
            </a:xfrm>
            <a:prstGeom prst="rect"/>
            <a:gradFill rotWithShape="0">
              <a:gsLst>
                <a:gs pos="0">
                  <a:srgbClr val="800080">
                    <a:alpha val="100000"/>
                  </a:srgbClr>
                </a:gs>
                <a:gs pos="100000">
                  <a:srgbClr val="00CC0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85" name=""/>
            <p:cNvSpPr/>
            <p:nvPr/>
          </p:nvSpPr>
          <p:spPr>
            <a:xfrm rot="0">
              <a:off x="0" y="0"/>
              <a:ext cx="432" cy="576"/>
            </a:xfrm>
            <a:prstGeom prst="rect"/>
            <a:gradFill rotWithShape="0">
              <a:gsLst>
                <a:gs pos="0">
                  <a:srgbClr val="003366">
                    <a:alpha val="100000"/>
                  </a:srgbClr>
                </a:gs>
                <a:gs pos="50000">
                  <a:srgbClr val="003399">
                    <a:alpha val="100000"/>
                  </a:srgbClr>
                </a:gs>
                <a:gs pos="100000">
                  <a:srgbClr val="003366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</p:grpSp>
    </p:spTree>
  </p:cSld>
  <p:clrMap accent1="accent1" accent2="accent2" accent3="accent3" accent4="accent4" accent5="accent5" accent6="accent6" bg1="lt1" bg2="dk2" tx1="dk1" tx2="lt2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dt="0" ftr="1" hdr="0" sldNum="0"/>
  <p:txStyles>
    <p:titleStyle>
      <a:lvl1pPr algn="ctr" fontAlgn="base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1" sz="4000" i="0" u="none">
          <a:solidFill>
            <a:srgbClr val="003300"/>
          </a:solidFill>
          <a:latin typeface="Comic Sans MS" pitchFamily="66" charset="0"/>
          <a:sym typeface="Times New Roman" pitchFamily="18" charset="0"/>
        </a:defRPr>
      </a:lvl1pPr>
    </p:titleStyle>
    <p:bodyStyle>
      <a:lvl1pPr algn="l" fontAlgn="base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itchFamily="2" charset="2"/>
        <a:buChar char="Ø"/>
        <a:defRPr baseline="0" b="0" sz="3200" i="0" u="none">
          <a:solidFill>
            <a:srgbClr val="000099"/>
          </a:solidFill>
          <a:latin typeface="Comic Sans MS" pitchFamily="66" charset="0"/>
          <a:sym typeface="Times New Roman" pitchFamily="18" charset="0"/>
        </a:defRPr>
      </a:lvl1pPr>
      <a:lvl2pPr algn="l" fontAlgn="base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n"/>
        <a:defRPr baseline="0" b="0" sz="2800" i="0" u="none">
          <a:solidFill>
            <a:srgbClr val="003399"/>
          </a:solidFill>
          <a:latin typeface="Comic Sans MS" pitchFamily="66" charset="0"/>
          <a:sym typeface="Times New Roman" pitchFamily="18" charset="0"/>
        </a:defRPr>
      </a:lvl2pPr>
      <a:lvl3pPr algn="l" fontAlgn="base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u"/>
        <a:defRPr baseline="0" b="0" sz="2400" i="0" u="none">
          <a:solidFill>
            <a:srgbClr val="003399"/>
          </a:solidFill>
          <a:latin typeface="Comic Sans MS" pitchFamily="66" charset="0"/>
          <a:sym typeface="Times New Roman" pitchFamily="18" charset="0"/>
        </a:defRPr>
      </a:lvl3pPr>
      <a:lvl4pPr algn="l" fontAlgn="base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SzPct val="105000"/>
        <a:buFont typeface="Wingdings" pitchFamily="2" charset="2"/>
        <a:buChar char="w"/>
        <a:defRPr baseline="0" b="1" sz="2000" i="0" u="none">
          <a:solidFill>
            <a:srgbClr val="003399"/>
          </a:solidFill>
          <a:latin typeface="Comic Sans MS" pitchFamily="66" charset="0"/>
          <a:sym typeface="Times New Roman" pitchFamily="18" charset="0"/>
        </a:defRPr>
      </a:lvl4pPr>
      <a:lvl5pPr algn="l" fontAlgn="base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baseline="0" b="1" sz="2000" i="0" u="none">
          <a:solidFill>
            <a:srgbClr val="003399"/>
          </a:solidFill>
          <a:latin typeface="Comic Sans MS" pitchFamily="66" charset="0"/>
          <a:sym typeface="Times New Roman" pitchFamily="18" charset="0"/>
        </a:defRPr>
      </a:lvl5pPr>
    </p:bodyStyle>
    <p:otherStyle>
      <a:lvl1pPr algn="l" fontAlgn="base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1pPr>
      <a:lvl2pPr algn="l" fontAlgn="base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2pPr>
      <a:lvl3pPr algn="l" fontAlgn="base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3pPr>
      <a:lvl4pPr algn="l" fontAlgn="base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4pPr>
      <a:lvl5pPr algn="l" fontAlgn="base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0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35" name=""/>
          <p:cNvGrpSpPr/>
          <p:nvPr/>
        </p:nvGrpSpPr>
        <p:grpSpPr>
          <a:xfrm rot="0">
            <a:off x="0" y="-3175"/>
            <a:ext cx="9144000" cy="687387"/>
            <a:chOff x="0" y="-2"/>
            <a:chExt cx="5760" cy="433"/>
          </a:xfrm>
        </p:grpSpPr>
        <p:sp>
          <p:nvSpPr>
            <p:cNvPr id="1048624" name=""/>
            <p:cNvSpPr/>
            <p:nvPr/>
          </p:nvSpPr>
          <p:spPr>
            <a:xfrm rot="16200000">
              <a:off x="3743" y="-289"/>
              <a:ext cx="432" cy="1008"/>
            </a:xfrm>
            <a:prstGeom prst="rect"/>
            <a:gradFill rotWithShape="0">
              <a:gsLst>
                <a:gs pos="0">
                  <a:srgbClr val="00CC00">
                    <a:alpha val="100000"/>
                  </a:srgbClr>
                </a:gs>
                <a:gs pos="100000">
                  <a:srgbClr val="3399FF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25" name=""/>
            <p:cNvSpPr/>
            <p:nvPr/>
          </p:nvSpPr>
          <p:spPr>
            <a:xfrm rot="16200000">
              <a:off x="1704" y="-362"/>
              <a:ext cx="432" cy="1152"/>
            </a:xfrm>
            <a:prstGeom prst="rect"/>
            <a:gradFill rotWithShape="0">
              <a:gsLst>
                <a:gs pos="0">
                  <a:srgbClr val="000066">
                    <a:alpha val="100000"/>
                  </a:srgbClr>
                </a:gs>
                <a:gs pos="100000">
                  <a:srgbClr val="80008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26" name=""/>
            <p:cNvSpPr/>
            <p:nvPr/>
          </p:nvSpPr>
          <p:spPr>
            <a:xfrm rot="16200000">
              <a:off x="4727" y="-601"/>
              <a:ext cx="432" cy="1633"/>
            </a:xfrm>
            <a:prstGeom prst="rect"/>
            <a:gradFill rotWithShape="0">
              <a:gsLst>
                <a:gs pos="0">
                  <a:srgbClr val="0099FF">
                    <a:alpha val="100000"/>
                  </a:srgbClr>
                </a:gs>
                <a:gs pos="100000">
                  <a:srgbClr val="80008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27" name=""/>
            <p:cNvSpPr/>
            <p:nvPr/>
          </p:nvSpPr>
          <p:spPr>
            <a:xfrm rot="16200000">
              <a:off x="2855" y="-361"/>
              <a:ext cx="432" cy="1152"/>
            </a:xfrm>
            <a:prstGeom prst="rect"/>
            <a:gradFill rotWithShape="0">
              <a:gsLst>
                <a:gs pos="0">
                  <a:srgbClr val="800080">
                    <a:alpha val="100000"/>
                  </a:srgbClr>
                </a:gs>
                <a:gs pos="100000">
                  <a:srgbClr val="00CC0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28" name=""/>
            <p:cNvSpPr/>
            <p:nvPr/>
          </p:nvSpPr>
          <p:spPr>
            <a:xfrm rot="16200000">
              <a:off x="456" y="-458"/>
              <a:ext cx="432" cy="1344"/>
            </a:xfrm>
            <a:prstGeom prst="rect"/>
            <a:gradFill rotWithShape="0">
              <a:gsLst>
                <a:gs pos="0">
                  <a:srgbClr val="003366">
                    <a:alpha val="100000"/>
                  </a:srgbClr>
                </a:gs>
                <a:gs pos="50000">
                  <a:srgbClr val="003399">
                    <a:alpha val="100000"/>
                  </a:srgbClr>
                </a:gs>
                <a:gs pos="100000">
                  <a:srgbClr val="003366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</p:grpSp>
      <p:sp>
        <p:nvSpPr>
          <p:cNvPr id="1048629" name=""/>
          <p:cNvSpPr/>
          <p:nvPr>
            <p:ph type="ctrTitle" sz="full" idx="0"/>
          </p:nvPr>
        </p:nvSpPr>
        <p:spPr>
          <a:xfrm rot="0">
            <a:off x="284457" y="1850014"/>
            <a:ext cx="8173743" cy="24457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>
              <a:defRPr sz="4000"/>
            </a:lvl1pPr>
          </a:lstStyle>
          <a:p>
            <a:r>
              <a:rPr sz="3700" lang="en-US"/>
              <a:t>V</a:t>
            </a:r>
            <a:r>
              <a:rPr sz="3700" lang="en-US"/>
              <a:t>I</a:t>
            </a:r>
            <a:r>
              <a:rPr sz="3700" lang="en-US"/>
              <a:t>S</a:t>
            </a:r>
            <a:r>
              <a:rPr sz="3700" lang="en-US"/>
              <a:t>U</a:t>
            </a:r>
            <a:r>
              <a:rPr sz="3700" lang="en-US"/>
              <a:t>A</a:t>
            </a:r>
            <a:r>
              <a:rPr sz="3700" lang="en-US"/>
              <a:t>L</a:t>
            </a:r>
            <a:r>
              <a:rPr sz="3700" lang="en-US"/>
              <a:t> </a:t>
            </a:r>
            <a:r>
              <a:rPr sz="3700" lang="en-US"/>
              <a:t>B</a:t>
            </a:r>
            <a:r>
              <a:rPr sz="3700" lang="en-US"/>
              <a:t>A</a:t>
            </a:r>
            <a:r>
              <a:rPr sz="3700" lang="en-US"/>
              <a:t>S</a:t>
            </a:r>
            <a:r>
              <a:rPr sz="3700" lang="en-US"/>
              <a:t>I</a:t>
            </a:r>
            <a:r>
              <a:rPr sz="3700" lang="en-US"/>
              <a:t>C</a:t>
            </a:r>
            <a:br>
              <a:rPr sz="3700" lang="en-US"/>
            </a:br>
            <a:r>
              <a:rPr sz="3700" lang="en-US"/>
              <a:t>C</a:t>
            </a:r>
            <a:r>
              <a:rPr sz="3700" lang="en-US"/>
              <a:t>l</a:t>
            </a:r>
            <a:r>
              <a:rPr sz="3700" lang="en-US"/>
              <a:t>a</a:t>
            </a:r>
            <a:r>
              <a:rPr sz="3700" lang="en-US"/>
              <a:t>s</a:t>
            </a:r>
            <a:r>
              <a:rPr sz="3700" lang="en-US"/>
              <a:t>s</a:t>
            </a:r>
            <a:r>
              <a:rPr sz="3700" lang="en-US"/>
              <a:t> </a:t>
            </a:r>
            <a:r>
              <a:rPr sz="3700" lang="en-US"/>
              <a:t>:</a:t>
            </a:r>
            <a:r>
              <a:rPr sz="3700" lang="en-US"/>
              <a:t> </a:t>
            </a:r>
            <a:r>
              <a:rPr sz="3700" lang="en-US"/>
              <a:t>I</a:t>
            </a:r>
            <a:r>
              <a:rPr sz="3700" lang="en-US"/>
              <a:t>I</a:t>
            </a:r>
            <a:r>
              <a:rPr sz="3700" lang="en-US"/>
              <a:t> </a:t>
            </a:r>
            <a:r>
              <a:rPr sz="3700" lang="en-US"/>
              <a:t>B</a:t>
            </a:r>
            <a:r>
              <a:rPr sz="3700" lang="en-US"/>
              <a:t>.</a:t>
            </a:r>
            <a:r>
              <a:rPr sz="3700" lang="en-US"/>
              <a:t>C</a:t>
            </a:r>
            <a:r>
              <a:rPr sz="3700" lang="en-US"/>
              <a:t>O</a:t>
            </a:r>
            <a:r>
              <a:rPr sz="3700" lang="en-US"/>
              <a:t>M</a:t>
            </a:r>
            <a:r>
              <a:rPr sz="3700" lang="en-US"/>
              <a:t> </a:t>
            </a:r>
            <a:r>
              <a:rPr sz="3700" lang="en-US"/>
              <a:t>C</a:t>
            </a:r>
            <a:r>
              <a:rPr sz="3700" lang="en-US"/>
              <a:t>A</a:t>
            </a:r>
            <a:br>
              <a:rPr sz="3700" lang="en-US"/>
            </a:br>
            <a:r>
              <a:rPr sz="3700" lang="en-US"/>
              <a:t>P</a:t>
            </a:r>
            <a:r>
              <a:rPr sz="3700" lang="en-US"/>
              <a:t>G</a:t>
            </a:r>
            <a:r>
              <a:rPr sz="3700" lang="en-US"/>
              <a:t> </a:t>
            </a:r>
            <a:r>
              <a:rPr sz="3700" lang="en-US"/>
              <a:t>D</a:t>
            </a:r>
            <a:r>
              <a:rPr sz="3700" lang="en-US"/>
              <a:t>E</a:t>
            </a:r>
            <a:r>
              <a:rPr sz="3700" lang="en-US"/>
              <a:t>P</a:t>
            </a:r>
            <a:r>
              <a:rPr sz="3700" lang="en-US"/>
              <a:t>A</a:t>
            </a:r>
            <a:r>
              <a:rPr sz="3700" lang="en-US"/>
              <a:t>R</a:t>
            </a:r>
            <a:r>
              <a:rPr sz="3700" lang="en-US"/>
              <a:t>T</a:t>
            </a:r>
            <a:r>
              <a:rPr sz="3700" lang="en-US"/>
              <a:t>M</a:t>
            </a:r>
            <a:r>
              <a:rPr sz="3700" lang="en-US"/>
              <a:t>E</a:t>
            </a:r>
            <a:r>
              <a:rPr sz="3700" lang="en-US"/>
              <a:t>N</a:t>
            </a:r>
            <a:r>
              <a:rPr sz="3700" lang="en-US"/>
              <a:t>T</a:t>
            </a:r>
            <a:r>
              <a:rPr sz="3700" lang="en-US"/>
              <a:t> </a:t>
            </a:r>
            <a:r>
              <a:rPr sz="3700" lang="en-US"/>
              <a:t>O</a:t>
            </a:r>
            <a:r>
              <a:rPr sz="3700" lang="en-US"/>
              <a:t>F</a:t>
            </a:r>
            <a:r>
              <a:rPr sz="3700" lang="en-US"/>
              <a:t> </a:t>
            </a:r>
            <a:r>
              <a:rPr sz="3700" lang="en-US"/>
              <a:t>C</a:t>
            </a:r>
            <a:r>
              <a:rPr sz="3700" lang="en-US"/>
              <a:t>O</a:t>
            </a:r>
            <a:r>
              <a:rPr sz="3700" lang="en-US"/>
              <a:t>M</a:t>
            </a:r>
            <a:r>
              <a:rPr sz="3700" lang="en-US"/>
              <a:t>M</a:t>
            </a:r>
            <a:r>
              <a:rPr sz="3700" lang="en-US"/>
              <a:t>E</a:t>
            </a:r>
            <a:r>
              <a:rPr sz="3700" lang="en-US"/>
              <a:t>R</a:t>
            </a:r>
            <a:r>
              <a:rPr sz="3700" lang="en-US"/>
              <a:t>C</a:t>
            </a:r>
            <a:r>
              <a:rPr sz="3700" lang="en-US"/>
              <a:t>E</a:t>
            </a:r>
            <a:r>
              <a:rPr sz="3700" lang="en-US"/>
              <a:t> </a:t>
            </a:r>
            <a:r>
              <a:rPr sz="3700" lang="en-US"/>
              <a:t>C</a:t>
            </a:r>
            <a:r>
              <a:rPr sz="3700" lang="en-US"/>
              <a:t>A</a:t>
            </a:r>
            <a:br>
              <a:rPr sz="3700" lang="en-US"/>
            </a:br>
            <a:r>
              <a:rPr sz="3700" lang="en-US"/>
              <a:t>Staff</a:t>
            </a:r>
            <a:r>
              <a:rPr sz="3700" lang="en-US"/>
              <a:t> </a:t>
            </a:r>
            <a:r>
              <a:rPr sz="3700" lang="en-US"/>
              <a:t>N</a:t>
            </a:r>
            <a:r>
              <a:rPr sz="3700" lang="en-US"/>
              <a:t>a</a:t>
            </a:r>
            <a:r>
              <a:rPr sz="3700" lang="en-US"/>
              <a:t>m</a:t>
            </a:r>
            <a:r>
              <a:rPr sz="3700" lang="en-US"/>
              <a:t>e</a:t>
            </a:r>
            <a:r>
              <a:rPr sz="3700" lang="en-US"/>
              <a:t>:</a:t>
            </a:r>
            <a:r>
              <a:rPr sz="3700" lang="en-US"/>
              <a:t> </a:t>
            </a:r>
            <a:r>
              <a:rPr sz="3700" lang="en-US"/>
              <a:t>R</a:t>
            </a:r>
            <a:r>
              <a:rPr sz="3700" lang="en-US"/>
              <a:t>.</a:t>
            </a:r>
            <a:r>
              <a:rPr sz="3700" lang="en-US"/>
              <a:t>A</a:t>
            </a:r>
            <a:r>
              <a:rPr sz="3700" lang="en-US"/>
              <a:t>B</a:t>
            </a:r>
            <a:r>
              <a:rPr sz="3700" lang="en-US"/>
              <a:t>I</a:t>
            </a:r>
            <a:r>
              <a:rPr sz="3700" lang="en-US"/>
              <a:t>R</a:t>
            </a:r>
            <a:r>
              <a:rPr sz="3700" lang="en-US"/>
              <a:t>A</a:t>
            </a:r>
            <a:r>
              <a:rPr sz="3700" lang="en-US"/>
              <a:t>M</a:t>
            </a:r>
            <a:r>
              <a:rPr sz="3700" lang="en-US"/>
              <a:t>A</a:t>
            </a:r>
            <a:r>
              <a:rPr sz="3700" lang="en-US"/>
              <a:t>K</a:t>
            </a:r>
            <a:r>
              <a:rPr sz="3700" lang="en-US"/>
              <a:t>R</a:t>
            </a:r>
            <a:r>
              <a:rPr sz="3700" lang="en-US"/>
              <a:t>I</a:t>
            </a:r>
            <a:r>
              <a:rPr sz="3700" lang="en-US"/>
              <a:t>S</a:t>
            </a:r>
            <a:r>
              <a:rPr sz="3700" lang="en-US"/>
              <a:t>H</a:t>
            </a:r>
            <a:r>
              <a:rPr sz="3700" lang="en-US"/>
              <a:t>N</a:t>
            </a:r>
            <a:r>
              <a:rPr sz="3700" lang="en-US"/>
              <a:t>A</a:t>
            </a:r>
            <a:r>
              <a:rPr sz="3700" lang="en-US"/>
              <a:t>N</a:t>
            </a:r>
            <a:r>
              <a:rPr sz="3700" lang="en-US"/>
              <a:t> </a:t>
            </a:r>
            <a:endParaRPr altLang="en-US" sz="3700" lang="zh-CN"/>
          </a:p>
        </p:txBody>
      </p:sp>
      <p:grpSp>
        <p:nvGrpSpPr>
          <p:cNvPr id="36" name=""/>
          <p:cNvGrpSpPr/>
          <p:nvPr/>
        </p:nvGrpSpPr>
        <p:grpSpPr>
          <a:xfrm rot="0">
            <a:off x="8458200" y="0"/>
            <a:ext cx="685800" cy="6858000"/>
            <a:chOff x="0" y="0"/>
            <a:chExt cx="432" cy="4320"/>
          </a:xfrm>
        </p:grpSpPr>
        <p:sp>
          <p:nvSpPr>
            <p:cNvPr id="1048630" name=""/>
            <p:cNvSpPr/>
            <p:nvPr/>
          </p:nvSpPr>
          <p:spPr>
            <a:xfrm rot="0">
              <a:off x="0" y="2496"/>
              <a:ext cx="432" cy="1008"/>
            </a:xfrm>
            <a:prstGeom prst="rect"/>
            <a:gradFill rotWithShape="0">
              <a:gsLst>
                <a:gs pos="0">
                  <a:srgbClr val="00CC00">
                    <a:alpha val="100000"/>
                  </a:srgbClr>
                </a:gs>
                <a:gs pos="100000">
                  <a:srgbClr val="3399FF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1" name=""/>
            <p:cNvSpPr/>
            <p:nvPr/>
          </p:nvSpPr>
          <p:spPr>
            <a:xfrm rot="0">
              <a:off x="0" y="528"/>
              <a:ext cx="432" cy="1008"/>
            </a:xfrm>
            <a:prstGeom prst="rect"/>
            <a:gradFill rotWithShape="0">
              <a:gsLst>
                <a:gs pos="0">
                  <a:srgbClr val="000066">
                    <a:alpha val="100000"/>
                  </a:srgbClr>
                </a:gs>
                <a:gs pos="100000">
                  <a:srgbClr val="80008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2" name=""/>
            <p:cNvSpPr/>
            <p:nvPr/>
          </p:nvSpPr>
          <p:spPr>
            <a:xfrm rot="0">
              <a:off x="0" y="3168"/>
              <a:ext cx="432" cy="1152"/>
            </a:xfrm>
            <a:prstGeom prst="rect"/>
            <a:gradFill rotWithShape="0">
              <a:gsLst>
                <a:gs pos="0">
                  <a:srgbClr val="0099FF">
                    <a:alpha val="100000"/>
                  </a:srgbClr>
                </a:gs>
                <a:gs pos="100000">
                  <a:srgbClr val="80008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3" name=""/>
            <p:cNvSpPr/>
            <p:nvPr/>
          </p:nvSpPr>
          <p:spPr>
            <a:xfrm rot="0">
              <a:off x="0" y="1536"/>
              <a:ext cx="432" cy="1152"/>
            </a:xfrm>
            <a:prstGeom prst="rect"/>
            <a:gradFill rotWithShape="0">
              <a:gsLst>
                <a:gs pos="0">
                  <a:srgbClr val="800080">
                    <a:alpha val="100000"/>
                  </a:srgbClr>
                </a:gs>
                <a:gs pos="100000">
                  <a:srgbClr val="00CC00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4" name=""/>
            <p:cNvSpPr/>
            <p:nvPr/>
          </p:nvSpPr>
          <p:spPr>
            <a:xfrm rot="0">
              <a:off x="0" y="0"/>
              <a:ext cx="432" cy="576"/>
            </a:xfrm>
            <a:prstGeom prst="rect"/>
            <a:gradFill rotWithShape="0">
              <a:gsLst>
                <a:gs pos="0">
                  <a:srgbClr val="003366">
                    <a:alpha val="100000"/>
                  </a:srgbClr>
                </a:gs>
                <a:gs pos="50000">
                  <a:srgbClr val="003399">
                    <a:alpha val="100000"/>
                  </a:srgbClr>
                </a:gs>
                <a:gs pos="100000">
                  <a:srgbClr val="003366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</p:grp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>
            <a:lum bright="-10000" contrast="50000"/>
          </a:blip>
          <a:srcRect l="0" t="0" r="0" b="0"/>
          <a:stretch>
            <a:fillRect/>
          </a:stretch>
        </p:blipFill>
        <p:spPr>
          <a:xfrm rot="0">
            <a:off x="3246961" y="4292349"/>
            <a:ext cx="1628251" cy="2261749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zoom dir="ou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45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10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18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Intrinsic Controls</a:t>
            </a:r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200525" y="1709737"/>
            <a:ext cx="996950" cy="4614862"/>
          </a:xfrm>
          <a:prstGeom prst="rect"/>
          <a:noFill/>
          <a:ln>
            <a:noFill/>
          </a:ln>
          <a:effectLst>
            <a:outerShdw algn="ctr" dir="2699999" dist="107763" kx="0" sx="100000" sy="100000">
              <a:srgbClr val="808080">
                <a:alpha val="100000"/>
              </a:srgbClr>
            </a:outerShdw>
          </a:effectLst>
        </p:spPr>
      </p:pic>
      <p:sp>
        <p:nvSpPr>
          <p:cNvPr id="1048719" name=""/>
          <p:cNvSpPr/>
          <p:nvPr/>
        </p:nvSpPr>
        <p:spPr>
          <a:xfrm rot="0">
            <a:off x="5997575" y="3921125"/>
            <a:ext cx="2917825" cy="358140"/>
          </a:xfrm>
          <a:prstGeom prst="callout1">
            <a:avLst>
              <a:gd name="adj1" fmla="val 16824"/>
              <a:gd name="adj2" fmla="val -2611"/>
              <a:gd name="adj3" fmla="val 77338"/>
              <a:gd name="adj4" fmla="val -37977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Vertical scroll bar </a:t>
            </a:r>
          </a:p>
        </p:txBody>
      </p:sp>
      <p:sp>
        <p:nvSpPr>
          <p:cNvPr id="1048720" name=""/>
          <p:cNvSpPr/>
          <p:nvPr/>
        </p:nvSpPr>
        <p:spPr>
          <a:xfrm rot="0">
            <a:off x="914400" y="3763962"/>
            <a:ext cx="2438400" cy="358141"/>
          </a:xfrm>
          <a:prstGeom prst="callout1">
            <a:avLst>
              <a:gd name="adj1" fmla="val 28236"/>
              <a:gd name="adj2" fmla="val 103125"/>
              <a:gd name="adj3" fmla="val 105491"/>
              <a:gd name="adj4" fmla="val 137500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Horizontal scroll bar </a:t>
            </a:r>
          </a:p>
        </p:txBody>
      </p:sp>
      <p:sp>
        <p:nvSpPr>
          <p:cNvPr id="1048721" name=""/>
          <p:cNvSpPr/>
          <p:nvPr/>
        </p:nvSpPr>
        <p:spPr>
          <a:xfrm rot="0">
            <a:off x="6172200" y="2286000"/>
            <a:ext cx="2220912" cy="358141"/>
          </a:xfrm>
          <a:prstGeom prst="callout1">
            <a:avLst>
              <a:gd name="adj1" fmla="val 28236"/>
              <a:gd name="adj2" fmla="val -3431"/>
              <a:gd name="adj3" fmla="val 125884"/>
              <a:gd name="adj4" fmla="val -56255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Text box </a:t>
            </a:r>
          </a:p>
        </p:txBody>
      </p:sp>
      <p:sp>
        <p:nvSpPr>
          <p:cNvPr id="1048722" name=""/>
          <p:cNvSpPr/>
          <p:nvPr/>
        </p:nvSpPr>
        <p:spPr>
          <a:xfrm rot="0">
            <a:off x="6096000" y="1828800"/>
            <a:ext cx="2220912" cy="358141"/>
          </a:xfrm>
          <a:prstGeom prst="callout1">
            <a:avLst>
              <a:gd name="adj1" fmla="val 28236"/>
              <a:gd name="adj2" fmla="val -3431"/>
              <a:gd name="adj3" fmla="val 144704"/>
              <a:gd name="adj4" fmla="val -51106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Picture box </a:t>
            </a:r>
          </a:p>
        </p:txBody>
      </p:sp>
      <p:sp>
        <p:nvSpPr>
          <p:cNvPr id="1048723" name=""/>
          <p:cNvSpPr/>
          <p:nvPr/>
        </p:nvSpPr>
        <p:spPr>
          <a:xfrm rot="0">
            <a:off x="6019800" y="2743200"/>
            <a:ext cx="2220912" cy="358141"/>
          </a:xfrm>
          <a:prstGeom prst="callout1">
            <a:avLst>
              <a:gd name="adj1" fmla="val 28236"/>
              <a:gd name="adj2" fmla="val -3431"/>
              <a:gd name="adj3" fmla="val 100782"/>
              <a:gd name="adj4" fmla="val -51106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Command button </a:t>
            </a:r>
          </a:p>
        </p:txBody>
      </p:sp>
      <p:sp>
        <p:nvSpPr>
          <p:cNvPr id="1048724" name=""/>
          <p:cNvSpPr/>
          <p:nvPr/>
        </p:nvSpPr>
        <p:spPr>
          <a:xfrm rot="0">
            <a:off x="5867400" y="4343400"/>
            <a:ext cx="2220912" cy="358140"/>
          </a:xfrm>
          <a:prstGeom prst="callout1">
            <a:avLst>
              <a:gd name="adj1" fmla="val 28236"/>
              <a:gd name="adj2" fmla="val -3431"/>
              <a:gd name="adj3" fmla="val 45491"/>
              <a:gd name="adj4" fmla="val -41958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Drive list</a:t>
            </a:r>
          </a:p>
        </p:txBody>
      </p:sp>
      <p:sp>
        <p:nvSpPr>
          <p:cNvPr id="1048725" name=""/>
          <p:cNvSpPr/>
          <p:nvPr/>
        </p:nvSpPr>
        <p:spPr>
          <a:xfrm rot="0">
            <a:off x="5791200" y="4724400"/>
            <a:ext cx="2220912" cy="358140"/>
          </a:xfrm>
          <a:prstGeom prst="callout1">
            <a:avLst>
              <a:gd name="adj1" fmla="val 28236"/>
              <a:gd name="adj2" fmla="val -3431"/>
              <a:gd name="adj3" fmla="val 40000"/>
              <a:gd name="adj4" fmla="val -37954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File list box </a:t>
            </a:r>
          </a:p>
        </p:txBody>
      </p:sp>
      <p:sp>
        <p:nvSpPr>
          <p:cNvPr id="1048726" name=""/>
          <p:cNvSpPr/>
          <p:nvPr/>
        </p:nvSpPr>
        <p:spPr>
          <a:xfrm rot="0">
            <a:off x="5943600" y="5257800"/>
            <a:ext cx="2373312" cy="358140"/>
          </a:xfrm>
          <a:prstGeom prst="callout1">
            <a:avLst>
              <a:gd name="adj1" fmla="val 28236"/>
              <a:gd name="adj2" fmla="val -3213"/>
              <a:gd name="adj3" fmla="val 8236"/>
              <a:gd name="adj4" fmla="val -43681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Line </a:t>
            </a:r>
          </a:p>
        </p:txBody>
      </p:sp>
      <p:sp>
        <p:nvSpPr>
          <p:cNvPr id="1048727" name=""/>
          <p:cNvSpPr/>
          <p:nvPr/>
        </p:nvSpPr>
        <p:spPr>
          <a:xfrm rot="0">
            <a:off x="5867400" y="5791200"/>
            <a:ext cx="2220912" cy="358140"/>
          </a:xfrm>
          <a:prstGeom prst="callout1">
            <a:avLst>
              <a:gd name="adj1" fmla="val 28236"/>
              <a:gd name="adj2" fmla="val -3431"/>
              <a:gd name="adj3" fmla="val -54509"/>
              <a:gd name="adj4" fmla="val -40384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Data</a:t>
            </a:r>
          </a:p>
        </p:txBody>
      </p:sp>
      <p:sp>
        <p:nvSpPr>
          <p:cNvPr id="1048728" name=""/>
          <p:cNvSpPr/>
          <p:nvPr/>
        </p:nvSpPr>
        <p:spPr>
          <a:xfrm rot="0">
            <a:off x="6248400" y="3132137"/>
            <a:ext cx="1916112" cy="358141"/>
          </a:xfrm>
          <a:prstGeom prst="callout1">
            <a:avLst>
              <a:gd name="adj1" fmla="val 28236"/>
              <a:gd name="adj2" fmla="val -3977"/>
              <a:gd name="adj3" fmla="val 82745"/>
              <a:gd name="adj4" fmla="val -69926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Option button </a:t>
            </a:r>
          </a:p>
        </p:txBody>
      </p:sp>
      <p:sp>
        <p:nvSpPr>
          <p:cNvPr id="1048729" name=""/>
          <p:cNvSpPr/>
          <p:nvPr/>
        </p:nvSpPr>
        <p:spPr>
          <a:xfrm rot="0">
            <a:off x="1600200" y="1752600"/>
            <a:ext cx="1611312" cy="358141"/>
          </a:xfrm>
          <a:prstGeom prst="callout1">
            <a:avLst>
              <a:gd name="adj1" fmla="val 28236"/>
              <a:gd name="adj2" fmla="val 104727"/>
              <a:gd name="adj3" fmla="val 158037"/>
              <a:gd name="adj4" fmla="val 163940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Pointer tool </a:t>
            </a:r>
          </a:p>
        </p:txBody>
      </p:sp>
      <p:sp>
        <p:nvSpPr>
          <p:cNvPr id="1048730" name=""/>
          <p:cNvSpPr/>
          <p:nvPr/>
        </p:nvSpPr>
        <p:spPr>
          <a:xfrm rot="0">
            <a:off x="6172200" y="3581400"/>
            <a:ext cx="2220912" cy="358140"/>
          </a:xfrm>
          <a:prstGeom prst="callout1">
            <a:avLst>
              <a:gd name="adj1" fmla="val 28236"/>
              <a:gd name="adj2" fmla="val -3431"/>
              <a:gd name="adj3" fmla="val 63921"/>
              <a:gd name="adj4" fmla="val -55468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List box </a:t>
            </a:r>
          </a:p>
        </p:txBody>
      </p:sp>
      <p:sp>
        <p:nvSpPr>
          <p:cNvPr id="1048731" name=""/>
          <p:cNvSpPr/>
          <p:nvPr/>
        </p:nvSpPr>
        <p:spPr>
          <a:xfrm rot="0">
            <a:off x="2133600" y="2286000"/>
            <a:ext cx="849312" cy="358141"/>
          </a:xfrm>
          <a:prstGeom prst="callout1">
            <a:avLst>
              <a:gd name="adj1" fmla="val 28236"/>
              <a:gd name="adj2" fmla="val 108972"/>
              <a:gd name="adj3" fmla="val 125491"/>
              <a:gd name="adj4" fmla="val 249347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Label </a:t>
            </a:r>
          </a:p>
        </p:txBody>
      </p:sp>
      <p:sp>
        <p:nvSpPr>
          <p:cNvPr id="1048732" name=""/>
          <p:cNvSpPr/>
          <p:nvPr/>
        </p:nvSpPr>
        <p:spPr>
          <a:xfrm rot="0">
            <a:off x="2057400" y="2620962"/>
            <a:ext cx="1001712" cy="358140"/>
          </a:xfrm>
          <a:prstGeom prst="callout1">
            <a:avLst>
              <a:gd name="adj1" fmla="val 28236"/>
              <a:gd name="adj2" fmla="val 107606"/>
              <a:gd name="adj3" fmla="val 127843"/>
              <a:gd name="adj4" fmla="val 222347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Frame </a:t>
            </a:r>
          </a:p>
        </p:txBody>
      </p:sp>
      <p:sp>
        <p:nvSpPr>
          <p:cNvPr id="1048733" name=""/>
          <p:cNvSpPr/>
          <p:nvPr/>
        </p:nvSpPr>
        <p:spPr>
          <a:xfrm rot="0">
            <a:off x="1905000" y="3048000"/>
            <a:ext cx="1382712" cy="358140"/>
          </a:xfrm>
          <a:prstGeom prst="callout1">
            <a:avLst>
              <a:gd name="adj1" fmla="val 28236"/>
              <a:gd name="adj2" fmla="val 105509"/>
              <a:gd name="adj3" fmla="val 106273"/>
              <a:gd name="adj4" fmla="val 175889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Check box </a:t>
            </a:r>
          </a:p>
        </p:txBody>
      </p:sp>
      <p:sp>
        <p:nvSpPr>
          <p:cNvPr id="1048734" name=""/>
          <p:cNvSpPr/>
          <p:nvPr/>
        </p:nvSpPr>
        <p:spPr>
          <a:xfrm rot="0">
            <a:off x="1676400" y="3382962"/>
            <a:ext cx="1535112" cy="358141"/>
          </a:xfrm>
          <a:prstGeom prst="callout1">
            <a:avLst>
              <a:gd name="adj1" fmla="val 28236"/>
              <a:gd name="adj2" fmla="val 104963"/>
              <a:gd name="adj3" fmla="val 114509"/>
              <a:gd name="adj4" fmla="val 171667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Combo box </a:t>
            </a:r>
          </a:p>
        </p:txBody>
      </p:sp>
      <p:sp>
        <p:nvSpPr>
          <p:cNvPr id="1048735" name=""/>
          <p:cNvSpPr/>
          <p:nvPr/>
        </p:nvSpPr>
        <p:spPr>
          <a:xfrm rot="0">
            <a:off x="2133600" y="4114800"/>
            <a:ext cx="1077912" cy="358140"/>
          </a:xfrm>
          <a:prstGeom prst="callout1">
            <a:avLst>
              <a:gd name="adj1" fmla="val 28236"/>
              <a:gd name="adj2" fmla="val 107069"/>
              <a:gd name="adj3" fmla="val 115685"/>
              <a:gd name="adj4" fmla="val 200884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Timer </a:t>
            </a:r>
          </a:p>
        </p:txBody>
      </p:sp>
      <p:sp>
        <p:nvSpPr>
          <p:cNvPr id="1048736" name=""/>
          <p:cNvSpPr/>
          <p:nvPr/>
        </p:nvSpPr>
        <p:spPr>
          <a:xfrm rot="0">
            <a:off x="1143000" y="4495800"/>
            <a:ext cx="2144712" cy="358140"/>
          </a:xfrm>
          <a:prstGeom prst="callout1">
            <a:avLst>
              <a:gd name="adj1" fmla="val 16824"/>
              <a:gd name="adj2" fmla="val 103551"/>
              <a:gd name="adj3" fmla="val 106310"/>
              <a:gd name="adj4" fmla="val 148926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Directory list box </a:t>
            </a:r>
          </a:p>
        </p:txBody>
      </p:sp>
      <p:sp>
        <p:nvSpPr>
          <p:cNvPr id="1048737" name=""/>
          <p:cNvSpPr/>
          <p:nvPr/>
        </p:nvSpPr>
        <p:spPr>
          <a:xfrm rot="0">
            <a:off x="2362200" y="4876800"/>
            <a:ext cx="1001712" cy="358140"/>
          </a:xfrm>
          <a:prstGeom prst="callout1">
            <a:avLst>
              <a:gd name="adj1" fmla="val 28236"/>
              <a:gd name="adj2" fmla="val 107606"/>
              <a:gd name="adj3" fmla="val 93727"/>
              <a:gd name="adj4" fmla="val 190810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Shape </a:t>
            </a:r>
          </a:p>
        </p:txBody>
      </p:sp>
      <p:sp>
        <p:nvSpPr>
          <p:cNvPr id="1048738" name=""/>
          <p:cNvSpPr/>
          <p:nvPr/>
        </p:nvSpPr>
        <p:spPr>
          <a:xfrm rot="0">
            <a:off x="2057400" y="5334000"/>
            <a:ext cx="1001712" cy="358140"/>
          </a:xfrm>
          <a:prstGeom prst="callout1">
            <a:avLst>
              <a:gd name="adj1" fmla="val 28236"/>
              <a:gd name="adj2" fmla="val 107606"/>
              <a:gd name="adj3" fmla="val 76472"/>
              <a:gd name="adj4" fmla="val 223773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Image </a:t>
            </a:r>
          </a:p>
        </p:txBody>
      </p:sp>
      <p:sp>
        <p:nvSpPr>
          <p:cNvPr id="1048739" name=""/>
          <p:cNvSpPr/>
          <p:nvPr/>
        </p:nvSpPr>
        <p:spPr>
          <a:xfrm rot="0">
            <a:off x="1066800" y="5791200"/>
            <a:ext cx="1828800" cy="358140"/>
          </a:xfrm>
          <a:prstGeom prst="callout1">
            <a:avLst>
              <a:gd name="adj1" fmla="val 16824"/>
              <a:gd name="adj2" fmla="val 104167"/>
              <a:gd name="adj3" fmla="val 29907"/>
              <a:gd name="adj4" fmla="val 176301"/>
            </a:avLst>
          </a:prstGeom>
          <a:solidFill>
            <a:srgbClr val="FFFFCC"/>
          </a:solidFill>
          <a:ln w="38100" cap="flat" cmpd="sng">
            <a:solidFill>
              <a:srgbClr val="CC33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800" lang="en-US">
                <a:latin typeface="Arial" pitchFamily="34" charset="0"/>
              </a:rPr>
              <a:t>OLE container </a:t>
            </a:r>
          </a:p>
        </p:txBody>
      </p:sp>
      <p:sp>
        <p:nvSpPr>
          <p:cNvPr id="1048740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zoom dir="ou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57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11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47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Intrinsic Controls...</a:t>
            </a:r>
          </a:p>
        </p:txBody>
      </p:sp>
      <p:sp>
        <p:nvSpPr>
          <p:cNvPr id="1048748" name=""/>
          <p:cNvSpPr/>
          <p:nvPr>
            <p:ph type="body" sz="half" idx="1"/>
          </p:nvPr>
        </p:nvSpPr>
        <p:spPr>
          <a:xfrm rot="0">
            <a:off x="914400" y="1752600"/>
            <a:ext cx="7543800" cy="4343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Ø"/>
              <a:defRPr sz="2800">
                <a:solidFill>
                  <a:srgbClr val="000099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n"/>
              <a:defRPr sz="2400">
                <a:solidFill>
                  <a:srgbClr val="003399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u"/>
              <a:defRPr sz="2000">
                <a:solidFill>
                  <a:srgbClr val="003399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1800">
                <a:solidFill>
                  <a:srgbClr val="003399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»"/>
              <a:defRPr sz="1800">
                <a:solidFill>
                  <a:srgbClr val="003399"/>
                </a:solidFill>
              </a:defRPr>
            </a:lvl5pPr>
          </a:lstStyle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Pointer</a:t>
            </a:r>
            <a:r>
              <a:rPr altLang="en-US" sz="2400" lang="en-US"/>
              <a:t> - use to move or change the size of a control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Picture box</a:t>
            </a:r>
            <a:r>
              <a:rPr altLang="en-US" sz="2400" lang="en-US"/>
              <a:t> - use to display graphics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Image</a:t>
            </a:r>
            <a:r>
              <a:rPr altLang="en-US" sz="2400" lang="en-US"/>
              <a:t> - use to display a graphic, uses fewer resources than a picture box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Label</a:t>
            </a:r>
            <a:r>
              <a:rPr altLang="en-US" b="1" sz="2400" lang="en-US"/>
              <a:t> </a:t>
            </a:r>
            <a:r>
              <a:rPr altLang="en-US" sz="2400" lang="en-US"/>
              <a:t>- use for text that the user cannot change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Text box</a:t>
            </a:r>
            <a:r>
              <a:rPr altLang="en-US" sz="2400" lang="en-US"/>
              <a:t> - use for text that the user can enter or change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Frame</a:t>
            </a:r>
            <a:r>
              <a:rPr altLang="en-US" sz="2400" lang="en-US"/>
              <a:t> - use to group controls together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Command button</a:t>
            </a:r>
            <a:r>
              <a:rPr altLang="en-US" sz="2400" lang="en-US"/>
              <a:t> - use to create a clickable</a:t>
            </a:r>
            <a:r>
              <a:rPr altLang="en-US" sz="2400" lang="en-US"/>
              <a:t> button</a:t>
            </a:r>
          </a:p>
          <a:p>
            <a:pPr lvl="0">
              <a:buNone/>
            </a:pPr>
            <a:endParaRPr altLang="en-US" sz="2400" lang="en-US"/>
          </a:p>
        </p:txBody>
      </p:sp>
      <p:sp>
        <p:nvSpPr>
          <p:cNvPr id="1048749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66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12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59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Intrinsic Controls...</a:t>
            </a:r>
          </a:p>
        </p:txBody>
      </p:sp>
      <p:sp>
        <p:nvSpPr>
          <p:cNvPr id="1048760" name=""/>
          <p:cNvSpPr/>
          <p:nvPr>
            <p:ph type="body" sz="half" idx="1"/>
          </p:nvPr>
        </p:nvSpPr>
        <p:spPr>
          <a:xfrm rot="0">
            <a:off x="685800" y="1676400"/>
            <a:ext cx="7696200" cy="441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Ø"/>
              <a:defRPr sz="2800">
                <a:solidFill>
                  <a:srgbClr val="000099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n"/>
              <a:defRPr sz="2400">
                <a:solidFill>
                  <a:srgbClr val="003399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u"/>
              <a:defRPr sz="2000">
                <a:solidFill>
                  <a:srgbClr val="003399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1800">
                <a:solidFill>
                  <a:srgbClr val="003399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»"/>
              <a:defRPr sz="1800">
                <a:solidFill>
                  <a:srgbClr val="003399"/>
                </a:solidFill>
              </a:defRPr>
            </a:lvl5pPr>
          </a:lstStyle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Check box</a:t>
            </a:r>
            <a:r>
              <a:rPr altLang="en-US" sz="2400" lang="en-US"/>
              <a:t> - use for choices where more than one choice can be selected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Option button</a:t>
            </a:r>
            <a:r>
              <a:rPr altLang="en-US" sz="2400" lang="en-US"/>
              <a:t> - use for choices where choices are mutually exclusive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Combo box</a:t>
            </a:r>
            <a:r>
              <a:rPr altLang="en-US" sz="2400" lang="en-US"/>
              <a:t> - user can either select an item from the list or enter a value 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List box</a:t>
            </a:r>
            <a:r>
              <a:rPr altLang="en-US" sz="2400" lang="en-US">
                <a:solidFill>
                  <a:srgbClr val="990099"/>
                </a:solidFill>
              </a:rPr>
              <a:t> - </a:t>
            </a:r>
            <a:r>
              <a:rPr altLang="en-US" sz="2400" lang="en-US"/>
              <a:t>use to display a list of items where only one choice is allowed</a:t>
            </a:r>
          </a:p>
          <a:p>
            <a:pPr lvl="0">
              <a:buNone/>
            </a:pPr>
            <a:r>
              <a:rPr altLang="en-US" b="1" sz="2400" lang="en-US">
                <a:solidFill>
                  <a:schemeClr val="hlink"/>
                </a:solidFill>
              </a:rPr>
              <a:t>Horizontal or Vertical Scroll bars</a:t>
            </a:r>
            <a:r>
              <a:rPr altLang="en-US" sz="2400" lang="en-US"/>
              <a:t>  - use to quickly navigated through a long list of items or a large amount of information</a:t>
            </a:r>
          </a:p>
          <a:p>
            <a:pPr lvl="0">
              <a:buNone/>
            </a:pPr>
            <a:endParaRPr altLang="en-US" sz="2400" lang="en-US"/>
          </a:p>
        </p:txBody>
      </p:sp>
      <p:sp>
        <p:nvSpPr>
          <p:cNvPr id="1048761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75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13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68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Intrinsic Controls...</a:t>
            </a:r>
          </a:p>
        </p:txBody>
      </p:sp>
      <p:sp>
        <p:nvSpPr>
          <p:cNvPr id="1048769" name=""/>
          <p:cNvSpPr/>
          <p:nvPr>
            <p:ph type="body" sz="full" idx="1"/>
          </p:nvPr>
        </p:nvSpPr>
        <p:spPr>
          <a:xfrm rot="0">
            <a:off x="990600" y="1828800"/>
            <a:ext cx="7467600" cy="426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Timer</a:t>
            </a:r>
            <a:r>
              <a:rPr b="1" sz="2400" lang="en-US"/>
              <a:t> </a:t>
            </a:r>
            <a:r>
              <a:rPr sz="2400" lang="en-US"/>
              <a:t>- use like a stopwatch to trigger events</a:t>
            </a:r>
          </a:p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Drive list box</a:t>
            </a:r>
            <a:r>
              <a:rPr sz="2400" lang="en-US"/>
              <a:t> - displays list of disk drives</a:t>
            </a:r>
          </a:p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Directory list box</a:t>
            </a:r>
            <a:r>
              <a:rPr sz="2400" lang="en-US"/>
              <a:t> - displays list of folders</a:t>
            </a:r>
          </a:p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File List box</a:t>
            </a:r>
            <a:r>
              <a:rPr sz="2400" lang="en-US"/>
              <a:t> - displays a list of files</a:t>
            </a:r>
          </a:p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Shape</a:t>
            </a:r>
            <a:r>
              <a:rPr sz="2400" lang="en-US"/>
              <a:t> - use to draw a rectangle, square, oval or circle</a:t>
            </a:r>
          </a:p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Line </a:t>
            </a:r>
            <a:r>
              <a:rPr sz="2400" lang="en-US"/>
              <a:t>- use to draw a variety of lines</a:t>
            </a:r>
          </a:p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OLE Container</a:t>
            </a:r>
            <a:r>
              <a:rPr sz="2400" lang="en-US"/>
              <a:t> - use to link or embed OLE objects</a:t>
            </a:r>
          </a:p>
          <a:p>
            <a:pPr lvl="0">
              <a:buNone/>
            </a:pPr>
            <a:r>
              <a:rPr b="1" sz="2400" lang="en-US">
                <a:solidFill>
                  <a:schemeClr val="hlink"/>
                </a:solidFill>
              </a:rPr>
              <a:t>Data</a:t>
            </a:r>
            <a:r>
              <a:rPr b="1" sz="2400" lang="en-US"/>
              <a:t> </a:t>
            </a:r>
            <a:r>
              <a:rPr sz="2400" lang="en-US"/>
              <a:t>- use to create applications from many types of databases</a:t>
            </a:r>
          </a:p>
          <a:p>
            <a:pPr lvl="0">
              <a:buNone/>
            </a:pPr>
            <a:endParaRPr sz="2400" lang="en-US"/>
          </a:p>
          <a:p>
            <a:pPr lvl="0">
              <a:buNone/>
            </a:pPr>
            <a:endParaRPr sz="2800"/>
          </a:p>
        </p:txBody>
      </p:sp>
      <p:sp>
        <p:nvSpPr>
          <p:cNvPr id="1048770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84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14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77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ActiveX Controls</a:t>
            </a:r>
          </a:p>
        </p:txBody>
      </p:sp>
      <p:sp>
        <p:nvSpPr>
          <p:cNvPr id="1048778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altLang="en-US" b="1" sz="2800" lang="en-US">
                <a:solidFill>
                  <a:schemeClr val="hlink"/>
                </a:solidFill>
              </a:rPr>
              <a:t>ActiveX Controls...</a:t>
            </a:r>
          </a:p>
          <a:p>
            <a:pPr lvl="1"/>
            <a:r>
              <a:rPr altLang="en-US" sz="2400" lang="en-US"/>
              <a:t>controls that are stored in individual files</a:t>
            </a:r>
          </a:p>
          <a:p>
            <a:pPr lvl="1"/>
            <a:r>
              <a:rPr altLang="en-US" sz="2400" lang="en-US"/>
              <a:t>have a file extension of .ocx </a:t>
            </a:r>
          </a:p>
          <a:p>
            <a:pPr lvl="1"/>
            <a:r>
              <a:rPr altLang="en-US" sz="2400" lang="en-US"/>
              <a:t>include controls such as the data-bound list box, toolbars, and the tabbed dialog</a:t>
            </a:r>
          </a:p>
          <a:p>
            <a:pPr lvl="1"/>
            <a:r>
              <a:rPr altLang="en-US" sz="2400" lang="en-US"/>
              <a:t>called Custom Controls in older versions of Visual Basic (.</a:t>
            </a:r>
            <a:r>
              <a:rPr altLang="en-US" sz="2400" lang="en-US"/>
              <a:t>vbx </a:t>
            </a:r>
            <a:r>
              <a:rPr altLang="en-US" sz="2400" lang="en-US"/>
              <a:t>extension)</a:t>
            </a:r>
          </a:p>
        </p:txBody>
      </p:sp>
      <p:sp>
        <p:nvSpPr>
          <p:cNvPr id="1048779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93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15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86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rPr altLang="en-US" lang="en-US"/>
              <a:t>Insertable </a:t>
            </a:r>
            <a:r>
              <a:rPr altLang="en-US" lang="en-US"/>
              <a:t>Objects</a:t>
            </a:r>
          </a:p>
        </p:txBody>
      </p:sp>
      <p:sp>
        <p:nvSpPr>
          <p:cNvPr id="1048787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altLang="en-US" b="1" lang="en-US">
                <a:solidFill>
                  <a:schemeClr val="hlink"/>
                </a:solidFill>
              </a:rPr>
              <a:t>Insertable </a:t>
            </a:r>
            <a:r>
              <a:rPr altLang="en-US" b="1" lang="en-US">
                <a:solidFill>
                  <a:schemeClr val="hlink"/>
                </a:solidFill>
              </a:rPr>
              <a:t>Objects...</a:t>
            </a:r>
          </a:p>
          <a:p>
            <a:pPr lvl="1"/>
            <a:r>
              <a:rPr altLang="en-US" lang="en-US"/>
              <a:t>objects from another application that can be embedded or linked to your application</a:t>
            </a:r>
          </a:p>
          <a:p>
            <a:pPr lvl="1"/>
            <a:r>
              <a:rPr altLang="en-US" lang="en-US"/>
              <a:t>can be added to the toolbox</a:t>
            </a:r>
          </a:p>
        </p:txBody>
      </p:sp>
      <p:sp>
        <p:nvSpPr>
          <p:cNvPr id="1048788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802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16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95" name=""/>
          <p:cNvSpPr/>
          <p:nvPr>
            <p:ph type="title" sz="full" idx="0"/>
          </p:nvPr>
        </p:nvSpPr>
        <p:spPr>
          <a:xfrm rot="0">
            <a:off x="685800" y="304800"/>
            <a:ext cx="7696200" cy="1143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Standard Menus for </a:t>
            </a:r>
            <a:br/>
            <a:r>
              <a:t>Windows Applications</a:t>
            </a:r>
          </a:p>
        </p:txBody>
      </p:sp>
      <p:sp>
        <p:nvSpPr>
          <p:cNvPr id="1048796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lang="en-US"/>
              <a:t>Standard Menu Titles for Office applications</a:t>
            </a:r>
          </a:p>
          <a:p>
            <a:pPr lvl="1"/>
            <a:r>
              <a:rPr lang="en-US"/>
              <a:t>File, Edit, View, Format, Tools, App-Specific, Window, Help</a:t>
            </a:r>
          </a:p>
          <a:p>
            <a:pPr lvl="0">
              <a:buNone/>
            </a:pPr>
            <a:r>
              <a:rPr lang="en-US"/>
              <a:t>See </a:t>
            </a:r>
            <a:r>
              <a:rPr b="1" lang="en-US">
                <a:solidFill>
                  <a:schemeClr val="hlink"/>
                </a:solidFill>
              </a:rPr>
              <a:t>Table D.2</a:t>
            </a:r>
            <a:r>
              <a:rPr lang="en-US"/>
              <a:t> (page 427) for Standard menu items for Office applications</a:t>
            </a:r>
          </a:p>
        </p:txBody>
      </p:sp>
      <p:sp>
        <p:nvSpPr>
          <p:cNvPr id="1048797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D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811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17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804" name=""/>
          <p:cNvSpPr/>
          <p:nvPr>
            <p:ph type="title" sz="full" idx="0"/>
          </p:nvPr>
        </p:nvSpPr>
        <p:spPr>
          <a:xfrm rot="0">
            <a:off x="685800" y="228600"/>
            <a:ext cx="7696200" cy="1219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rPr altLang="en-US" lang="en-US"/>
              <a:t>PH</a:t>
            </a:r>
            <a:r>
              <a:rPr altLang="en-US" lang="en-US"/>
              <a:t>/</a:t>
            </a:r>
            <a:r>
              <a:rPr altLang="en-US" lang="en-US"/>
              <a:t>CBT </a:t>
            </a:r>
            <a:r>
              <a:rPr altLang="en-US" lang="en-US"/>
              <a:t>Systems </a:t>
            </a:r>
            <a:br/>
            <a:r>
              <a:rPr altLang="en-US" lang="en-US"/>
              <a:t>CD-ROM Tutorial</a:t>
            </a:r>
          </a:p>
        </p:txBody>
      </p:sp>
      <p:sp>
        <p:nvSpPr>
          <p:cNvPr id="1048805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/>
            <a:r>
              <a:rPr altLang="en-US" sz="2800" lang="en-US"/>
              <a:t>CBT </a:t>
            </a:r>
            <a:r>
              <a:rPr altLang="en-US" sz="2800" lang="en-US"/>
              <a:t>Systems - leading developer of computer-based interactive tutorials</a:t>
            </a:r>
          </a:p>
          <a:p>
            <a:pPr lvl="0"/>
            <a:r>
              <a:rPr altLang="en-US" sz="2800" lang="en-US"/>
              <a:t>Partnership between </a:t>
            </a:r>
            <a:r>
              <a:rPr altLang="en-US" sz="2800" lang="en-US"/>
              <a:t>CBT </a:t>
            </a:r>
            <a:r>
              <a:rPr altLang="en-US" sz="2800" lang="en-US"/>
              <a:t>Systems and Prentice Hall</a:t>
            </a:r>
          </a:p>
          <a:p>
            <a:pPr lvl="0"/>
            <a:r>
              <a:rPr altLang="en-US" sz="2800" lang="en-US"/>
              <a:t>Visual Basic tutorial CD-ROM may be ordered with this textbook</a:t>
            </a:r>
          </a:p>
          <a:p>
            <a:pPr lvl="0"/>
            <a:r>
              <a:rPr altLang="en-US" sz="2800" lang="en-US"/>
              <a:t>See Table E.1, E.2, &amp; E.3 (pages 430 - 436) for tutorial topics</a:t>
            </a:r>
          </a:p>
        </p:txBody>
      </p:sp>
      <p:sp>
        <p:nvSpPr>
          <p:cNvPr id="1048806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E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82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18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813" name=""/>
          <p:cNvSpPr/>
          <p:nvPr>
            <p:ph type="title" sz="full" idx="0"/>
          </p:nvPr>
        </p:nvSpPr>
        <p:spPr>
          <a:xfrm rot="0">
            <a:off x="685800" y="304800"/>
            <a:ext cx="7696200" cy="1143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What’s New with </a:t>
            </a:r>
            <a:br/>
            <a:r>
              <a:t>Visual Basic 6.0</a:t>
            </a:r>
          </a:p>
        </p:txBody>
      </p:sp>
      <p:sp>
        <p:nvSpPr>
          <p:cNvPr id="1048814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r>
              <a:rPr altLang="en-US" lang="en-US"/>
              <a:t>MSDN </a:t>
            </a:r>
            <a:r>
              <a:rPr altLang="en-US" lang="en-US"/>
              <a:t>Library</a:t>
            </a:r>
          </a:p>
          <a:p>
            <a:r>
              <a:rPr altLang="en-US" lang="en-US"/>
              <a:t>New and Improved Wizards</a:t>
            </a:r>
          </a:p>
          <a:p>
            <a:r>
              <a:rPr altLang="en-US" lang="en-US"/>
              <a:t>File System Object (</a:t>
            </a:r>
            <a:r>
              <a:rPr altLang="en-US" lang="en-US"/>
              <a:t>FSO</a:t>
            </a:r>
            <a:r>
              <a:rPr altLang="en-US" lang="en-US"/>
              <a:t>) Model</a:t>
            </a:r>
          </a:p>
          <a:p>
            <a:r>
              <a:rPr altLang="en-US" lang="en-US"/>
              <a:t>Data and Database Enhancements</a:t>
            </a:r>
          </a:p>
          <a:p>
            <a:endParaRPr altLang="en-US" lang="en-US"/>
          </a:p>
        </p:txBody>
      </p:sp>
      <p:sp>
        <p:nvSpPr>
          <p:cNvPr id="1048815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F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828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19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822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rPr altLang="en-US" lang="en-US"/>
              <a:t>MSDN </a:t>
            </a:r>
            <a:r>
              <a:rPr altLang="en-US" lang="en-US"/>
              <a:t>Library</a:t>
            </a:r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447800" y="1600200"/>
            <a:ext cx="6096000" cy="4572000"/>
          </a:xfrm>
          <a:prstGeom prst="rect"/>
          <a:noFill/>
          <a:ln>
            <a:noFill/>
          </a:ln>
          <a:effectLst>
            <a:outerShdw algn="ctr" dir="2699999" dist="107763" kx="0" sx="100000" sy="100000">
              <a:srgbClr val="808080">
                <a:alpha val="100000"/>
              </a:srgbClr>
            </a:outerShdw>
          </a:effectLst>
        </p:spPr>
      </p:pic>
      <p:sp>
        <p:nvSpPr>
          <p:cNvPr id="1048823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F</a:t>
            </a:r>
          </a:p>
        </p:txBody>
      </p:sp>
    </p:spTree>
  </p:cSld>
  <p:clrMapOvr>
    <a:masterClrMapping/>
  </p:clrMapOvr>
  <p:transition spd="fast" advClick="1">
    <p:zoom dir="ou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50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2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44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List of Appendices</a:t>
            </a:r>
          </a:p>
        </p:txBody>
      </p:sp>
      <p:sp>
        <p:nvSpPr>
          <p:cNvPr id="1048645" name=""/>
          <p:cNvSpPr/>
          <p:nvPr>
            <p:ph type="body" sz="full" idx="1"/>
          </p:nvPr>
        </p:nvSpPr>
        <p:spPr>
          <a:xfrm rot="0">
            <a:off x="609600" y="16764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altLang="en-US" sz="2800" lang="en-US"/>
              <a:t>A. Visual Basic Reserved Words</a:t>
            </a:r>
          </a:p>
          <a:p>
            <a:pPr lvl="0">
              <a:buNone/>
            </a:pPr>
            <a:r>
              <a:rPr altLang="en-US" sz="2800" lang="en-US"/>
              <a:t>B. Object-Naming Conventions for Visual Basic</a:t>
            </a:r>
          </a:p>
          <a:p>
            <a:pPr lvl="0">
              <a:buNone/>
            </a:pPr>
            <a:r>
              <a:rPr altLang="en-US" sz="2800" lang="en-US"/>
              <a:t>C. The Toolbox, Toolbars, and Controls</a:t>
            </a:r>
          </a:p>
          <a:p>
            <a:pPr lvl="0">
              <a:buNone/>
            </a:pPr>
            <a:r>
              <a:rPr altLang="en-US" sz="2800" lang="en-US"/>
              <a:t>D. Standard Menus for Windows Applications</a:t>
            </a:r>
          </a:p>
          <a:p>
            <a:pPr lvl="0">
              <a:buNone/>
            </a:pPr>
            <a:r>
              <a:rPr altLang="en-US" sz="2800" lang="en-US"/>
              <a:t>E. </a:t>
            </a:r>
            <a:r>
              <a:rPr altLang="en-US" sz="2800" lang="en-US"/>
              <a:t>PH</a:t>
            </a:r>
            <a:r>
              <a:rPr altLang="en-US" sz="2800" lang="en-US"/>
              <a:t>/</a:t>
            </a:r>
            <a:r>
              <a:rPr altLang="en-US" sz="2800" lang="en-US"/>
              <a:t>CBT </a:t>
            </a:r>
            <a:r>
              <a:rPr altLang="en-US" sz="2800" lang="en-US"/>
              <a:t>Systems CD-ROM Tutorial</a:t>
            </a:r>
          </a:p>
          <a:p>
            <a:pPr lvl="0">
              <a:buNone/>
            </a:pPr>
            <a:r>
              <a:rPr altLang="en-US" sz="2800" lang="en-US"/>
              <a:t>F. What’s New with Visual Basic 6.0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22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20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15" name=""/>
          <p:cNvSpPr/>
          <p:nvPr>
            <p:ph type="title" sz="full" idx="0"/>
          </p:nvPr>
        </p:nvSpPr>
        <p:spPr>
          <a:xfrm rot="0">
            <a:off x="1447800" y="304800"/>
            <a:ext cx="6934200" cy="1143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New and Improved Wizards</a:t>
            </a:r>
          </a:p>
        </p:txBody>
      </p:sp>
      <p:sp>
        <p:nvSpPr>
          <p:cNvPr id="1048616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b="1" lang="en-US">
                <a:solidFill>
                  <a:schemeClr val="hlink"/>
                </a:solidFill>
              </a:rPr>
              <a:t>Package and Deployment Wizard</a:t>
            </a:r>
            <a:r>
              <a:rPr lang="en-US"/>
              <a:t> - replaces Setup Wizard in VB 5.0</a:t>
            </a:r>
          </a:p>
          <a:p>
            <a:pPr lvl="0">
              <a:buNone/>
            </a:pPr>
            <a:r>
              <a:rPr b="1" lang="en-US">
                <a:solidFill>
                  <a:schemeClr val="hlink"/>
                </a:solidFill>
              </a:rPr>
              <a:t>Application Wizard</a:t>
            </a:r>
            <a:r>
              <a:rPr lang="en-US"/>
              <a:t> - improved wizard can save profiles for later use</a:t>
            </a:r>
          </a:p>
          <a:p>
            <a:pPr lvl="0">
              <a:buNone/>
            </a:pPr>
            <a:r>
              <a:rPr b="1" lang="en-US">
                <a:solidFill>
                  <a:schemeClr val="hlink"/>
                </a:solidFill>
              </a:rPr>
              <a:t>Toolbar Wizard</a:t>
            </a:r>
            <a:r>
              <a:rPr lang="en-US"/>
              <a:t> - automatically starts when you add a toolbar to a form with the Application Wizard</a:t>
            </a:r>
          </a:p>
        </p:txBody>
      </p:sp>
      <p:sp>
        <p:nvSpPr>
          <p:cNvPr id="1048617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F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13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21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06" name=""/>
          <p:cNvSpPr/>
          <p:nvPr>
            <p:ph type="title" sz="full" idx="0"/>
          </p:nvPr>
        </p:nvSpPr>
        <p:spPr>
          <a:xfrm rot="0">
            <a:off x="685800" y="228600"/>
            <a:ext cx="7848600" cy="1219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rPr altLang="en-US" lang="en-US"/>
              <a:t>File System Object </a:t>
            </a:r>
            <a:br/>
            <a:r>
              <a:rPr altLang="en-US" lang="en-US"/>
              <a:t>(</a:t>
            </a:r>
            <a:r>
              <a:rPr altLang="en-US" lang="en-US"/>
              <a:t>FSO</a:t>
            </a:r>
            <a:r>
              <a:rPr altLang="en-US" lang="en-US"/>
              <a:t>) Model</a:t>
            </a:r>
          </a:p>
        </p:txBody>
      </p:sp>
      <p:sp>
        <p:nvSpPr>
          <p:cNvPr id="1048607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/>
            <a:r>
              <a:rPr altLang="en-US" sz="2800" lang="en-US"/>
              <a:t>Provides an object-based tool for working with drives, folders, and files</a:t>
            </a:r>
          </a:p>
          <a:p>
            <a:pPr lvl="0"/>
            <a:r>
              <a:rPr altLang="en-US" sz="2800" lang="en-US"/>
              <a:t>Easier to process sequential access of text files</a:t>
            </a:r>
          </a:p>
          <a:p>
            <a:pPr lvl="1"/>
            <a:r>
              <a:rPr altLang="en-US" sz="2400" lang="en-US"/>
              <a:t>Drive object</a:t>
            </a:r>
          </a:p>
          <a:p>
            <a:pPr lvl="1"/>
            <a:r>
              <a:rPr altLang="en-US" sz="2400" lang="en-US"/>
              <a:t>Folder object</a:t>
            </a:r>
          </a:p>
          <a:p>
            <a:pPr lvl="1"/>
            <a:r>
              <a:rPr altLang="en-US" sz="2400" lang="en-US"/>
              <a:t>File object</a:t>
            </a:r>
          </a:p>
          <a:p>
            <a:pPr lvl="1"/>
            <a:r>
              <a:rPr altLang="en-US" sz="2400" lang="en-US"/>
              <a:t>FileSystem </a:t>
            </a:r>
            <a:r>
              <a:rPr altLang="en-US" sz="2400" lang="en-US"/>
              <a:t>object</a:t>
            </a:r>
          </a:p>
          <a:p>
            <a:pPr lvl="1"/>
            <a:r>
              <a:rPr altLang="en-US" sz="2400" lang="en-US"/>
              <a:t>TextStream </a:t>
            </a:r>
            <a:r>
              <a:rPr altLang="en-US" sz="2400" lang="en-US"/>
              <a:t>object</a:t>
            </a:r>
          </a:p>
        </p:txBody>
      </p:sp>
      <p:sp>
        <p:nvSpPr>
          <p:cNvPr id="1048608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F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04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22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595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/>
            <a:r>
              <a:rPr altLang="en-US" sz="2800" lang="en-US"/>
              <a:t>New version of existing controls</a:t>
            </a:r>
          </a:p>
          <a:p>
            <a:pPr lvl="1"/>
            <a:r>
              <a:rPr altLang="en-US" sz="2400" lang="en-US"/>
              <a:t>Data Grid control</a:t>
            </a:r>
          </a:p>
          <a:p>
            <a:pPr lvl="1"/>
            <a:r>
              <a:rPr altLang="en-US" sz="2400" lang="en-US"/>
              <a:t>Data List control</a:t>
            </a:r>
          </a:p>
          <a:p>
            <a:pPr lvl="1"/>
            <a:r>
              <a:rPr altLang="en-US" sz="2400" lang="en-US"/>
              <a:t>Data Combo control</a:t>
            </a:r>
          </a:p>
          <a:p>
            <a:pPr lvl="1"/>
            <a:r>
              <a:rPr altLang="en-US" sz="2400" lang="en-US"/>
              <a:t>Microsoft FlexGrid</a:t>
            </a:r>
          </a:p>
          <a:p>
            <a:pPr lvl="0"/>
            <a:r>
              <a:rPr altLang="en-US" sz="2800" lang="en-US"/>
              <a:t>Hierarchical </a:t>
            </a:r>
            <a:r>
              <a:rPr altLang="en-US" sz="2800" lang="en-US"/>
              <a:t>FlexGrid </a:t>
            </a:r>
          </a:p>
          <a:p>
            <a:pPr lvl="0"/>
            <a:r>
              <a:rPr altLang="en-US" sz="2800" lang="en-US"/>
              <a:t>Data Environment Designer</a:t>
            </a:r>
          </a:p>
          <a:p>
            <a:pPr lvl="0"/>
            <a:r>
              <a:rPr altLang="en-US" sz="2800" lang="en-US"/>
              <a:t>Visual Database Tools</a:t>
            </a:r>
          </a:p>
          <a:p>
            <a:pPr lvl="0"/>
            <a:endParaRPr altLang="en-US" lang="en-US"/>
          </a:p>
        </p:txBody>
      </p:sp>
      <p:sp>
        <p:nvSpPr>
          <p:cNvPr id="1048596" name=""/>
          <p:cNvSpPr/>
          <p:nvPr>
            <p:ph type="title" sz="full" idx="0"/>
          </p:nvPr>
        </p:nvSpPr>
        <p:spPr>
          <a:xfrm rot="0">
            <a:off x="685800" y="304800"/>
            <a:ext cx="7848600" cy="1143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Data and Database Enhancement</a:t>
            </a:r>
          </a:p>
        </p:txBody>
      </p:sp>
      <p:sp>
        <p:nvSpPr>
          <p:cNvPr id="1048597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F</a:t>
            </a:r>
          </a:p>
        </p:txBody>
      </p:sp>
      <p:grpSp>
        <p:nvGrpSpPr>
          <p:cNvPr id="31" name=""/>
          <p:cNvGrpSpPr/>
          <p:nvPr/>
        </p:nvGrpSpPr>
        <p:grpSpPr>
          <a:xfrm rot="0">
            <a:off x="5715000" y="2743200"/>
            <a:ext cx="3048000" cy="1752600"/>
            <a:chOff x="3600" y="1728"/>
            <a:chExt cx="1920" cy="1104"/>
          </a:xfrm>
        </p:grpSpPr>
        <p:sp>
          <p:nvSpPr>
            <p:cNvPr id="1048598" name=""/>
            <p:cNvSpPr/>
            <p:nvPr/>
          </p:nvSpPr>
          <p:spPr>
            <a:xfrm rot="0">
              <a:off x="5088" y="1728"/>
              <a:ext cx="384" cy="432"/>
            </a:xfrm>
            <a:prstGeom prst="rect"/>
            <a:solidFill>
              <a:srgbClr val="00CC00"/>
            </a:soli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100000"/>
                </a:schemeClr>
              </a:outerShdw>
            </a:effectLst>
          </p:spPr>
        </p:sp>
        <p:pic>
          <p:nvPicPr>
            <p:cNvPr id="2097152" name="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3696" y="1788"/>
              <a:ext cx="1686" cy="300"/>
            </a:xfrm>
            <a:prstGeom prst="rect"/>
            <a:noFill/>
            <a:ln>
              <a:noFill/>
            </a:ln>
            <a:effectLst>
              <a:outerShdw algn="ctr" dir="2699999" dist="107763" kx="0" sx="100000" sy="100000">
                <a:srgbClr val="808080">
                  <a:alpha val="100000"/>
                </a:srgbClr>
              </a:outerShdw>
            </a:effectLst>
          </p:spPr>
        </p:pic>
        <p:sp>
          <p:nvSpPr>
            <p:cNvPr id="1048599" name=""/>
            <p:cNvSpPr/>
            <p:nvPr/>
          </p:nvSpPr>
          <p:spPr>
            <a:xfrm rot="0">
              <a:off x="3600" y="2256"/>
              <a:ext cx="1920" cy="576"/>
            </a:xfrm>
            <a:prstGeom prst="rect"/>
            <a:solidFill>
              <a:srgbClr val="FFFFCC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algn="ctr" lvl="0"/>
              <a:r>
                <a:rPr b="1" sz="2000" lang="en-US">
                  <a:latin typeface="Arial" pitchFamily="34" charset="0"/>
                </a:rPr>
                <a:t>New Data View button </a:t>
              </a:r>
              <a:br/>
              <a:r>
                <a:rPr b="1" sz="2000" lang="en-US">
                  <a:latin typeface="Arial" pitchFamily="34" charset="0"/>
                </a:rPr>
                <a:t>(not available in </a:t>
              </a:r>
              <a:br/>
              <a:r>
                <a:rPr b="1" sz="2000" lang="en-US">
                  <a:latin typeface="Arial" pitchFamily="34" charset="0"/>
                </a:rPr>
                <a:t>Learning Edition)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593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23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586" name=""/>
          <p:cNvSpPr/>
          <p:nvPr>
            <p:ph type="title" sz="full" idx="0"/>
          </p:nvPr>
        </p:nvSpPr>
        <p:spPr>
          <a:xfrm rot="0">
            <a:off x="1981200" y="1676400"/>
            <a:ext cx="6477000" cy="2286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pPr lvl="0"/>
            <a:r>
              <a:rPr sz="7200" lang="en-US"/>
              <a:t>The End</a:t>
            </a:r>
            <a:br>
              <a:rPr sz="7200" lang="en-US"/>
            </a:br>
            <a:r>
              <a:rPr sz="7200" lang="en-US"/>
              <a:t>T</a:t>
            </a:r>
            <a:r>
              <a:rPr sz="7200" lang="en-US"/>
              <a:t>h</a:t>
            </a:r>
            <a:r>
              <a:rPr sz="7200" lang="en-US"/>
              <a:t>a</a:t>
            </a:r>
            <a:r>
              <a:rPr sz="7200" lang="en-US"/>
              <a:t>n</a:t>
            </a:r>
            <a:r>
              <a:rPr sz="7200" lang="en-US"/>
              <a:t>k</a:t>
            </a:r>
            <a:r>
              <a:rPr sz="7200" lang="en-US"/>
              <a:t> </a:t>
            </a:r>
            <a:r>
              <a:rPr sz="7200" lang="en-US"/>
              <a:t>y</a:t>
            </a:r>
            <a:r>
              <a:rPr sz="7200" lang="en-US"/>
              <a:t>o</a:t>
            </a:r>
            <a:r>
              <a:rPr sz="7200" lang="en-US"/>
              <a:t>u</a:t>
            </a:r>
            <a:r>
              <a:rPr sz="7200" lang="en-US"/>
              <a:t>.</a:t>
            </a:r>
            <a:r>
              <a:rPr sz="7200" lang="en-US"/>
              <a:t>.</a:t>
            </a:r>
            <a:r>
              <a:rPr sz="7200" lang="en-US"/>
              <a:t>.</a:t>
            </a:r>
            <a:r>
              <a:rPr sz="7200" lang="en-US"/>
              <a:t> </a:t>
            </a:r>
            <a:endParaRPr altLang="en-US" 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59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3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52" name=""/>
          <p:cNvSpPr/>
          <p:nvPr>
            <p:ph type="title" sz="full" idx="0"/>
          </p:nvPr>
        </p:nvSpPr>
        <p:spPr>
          <a:xfrm rot="0">
            <a:off x="1447800" y="457200"/>
            <a:ext cx="7696200" cy="9906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Visual Basic Reserved Words</a:t>
            </a:r>
          </a:p>
        </p:txBody>
      </p:sp>
      <p:sp>
        <p:nvSpPr>
          <p:cNvPr id="1048653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b="1" lang="en-US">
                <a:solidFill>
                  <a:schemeClr val="hlink"/>
                </a:solidFill>
              </a:rPr>
              <a:t>Keywords...</a:t>
            </a:r>
          </a:p>
          <a:p>
            <a:pPr lvl="1">
              <a:buNone/>
            </a:pPr>
            <a:r>
              <a:rPr lang="en-US"/>
              <a:t> are words and symbols recognized by Visual Basic as part of the programming language</a:t>
            </a:r>
          </a:p>
          <a:p>
            <a:pPr lvl="1">
              <a:buNone/>
            </a:pPr>
            <a:r>
              <a:rPr lang="en-US"/>
              <a:t>are reserved by Visual Basic and should not be used as a variable or constant names in your code</a:t>
            </a:r>
          </a:p>
        </p:txBody>
      </p:sp>
      <p:sp>
        <p:nvSpPr>
          <p:cNvPr id="1048654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A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68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4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61" name=""/>
          <p:cNvSpPr/>
          <p:nvPr>
            <p:ph type="title" sz="full" idx="0"/>
          </p:nvPr>
        </p:nvSpPr>
        <p:spPr>
          <a:xfrm rot="0">
            <a:off x="1447800" y="304800"/>
            <a:ext cx="7010400" cy="1143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Object-Naming Conventions for Visual Basic...</a:t>
            </a:r>
          </a:p>
        </p:txBody>
      </p:sp>
      <p:sp>
        <p:nvSpPr>
          <p:cNvPr id="1048662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b="1" sz="2800" lang="en-US">
                <a:solidFill>
                  <a:schemeClr val="hlink"/>
                </a:solidFill>
              </a:rPr>
              <a:t>Object</a:t>
            </a:r>
            <a:r>
              <a:rPr sz="2800" lang="en-US"/>
              <a:t> -  combination of code and data that is treated as a unit</a:t>
            </a:r>
          </a:p>
          <a:p>
            <a:pPr lvl="0">
              <a:buNone/>
            </a:pPr>
            <a:r>
              <a:rPr b="1" sz="2800" lang="en-US">
                <a:solidFill>
                  <a:schemeClr val="hlink"/>
                </a:solidFill>
              </a:rPr>
              <a:t>Class</a:t>
            </a:r>
            <a:r>
              <a:rPr sz="2800" lang="en-US"/>
              <a:t> - formal definition of an object that defines the properties and methods of an object</a:t>
            </a:r>
          </a:p>
          <a:p>
            <a:pPr lvl="0">
              <a:buNone/>
            </a:pPr>
            <a:r>
              <a:rPr b="1" sz="2800" lang="en-US">
                <a:solidFill>
                  <a:schemeClr val="hlink"/>
                </a:solidFill>
              </a:rPr>
              <a:t>Method</a:t>
            </a:r>
            <a:r>
              <a:rPr b="1" sz="2800" lang="en-US"/>
              <a:t> </a:t>
            </a:r>
            <a:r>
              <a:rPr sz="2800" lang="en-US"/>
              <a:t>- a procedure that acts on an object</a:t>
            </a:r>
          </a:p>
          <a:p>
            <a:pPr lvl="0">
              <a:buNone/>
            </a:pPr>
            <a:r>
              <a:rPr b="1" sz="2800" lang="en-US">
                <a:solidFill>
                  <a:schemeClr val="hlink"/>
                </a:solidFill>
              </a:rPr>
              <a:t>Instance</a:t>
            </a:r>
            <a:r>
              <a:rPr sz="2800" lang="en-US"/>
              <a:t> - one of a set of object that belong to the same class</a:t>
            </a:r>
          </a:p>
        </p:txBody>
      </p:sp>
      <p:sp>
        <p:nvSpPr>
          <p:cNvPr id="1048663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B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77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5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70" name=""/>
          <p:cNvSpPr/>
          <p:nvPr>
            <p:ph type="title" sz="full" idx="0"/>
          </p:nvPr>
        </p:nvSpPr>
        <p:spPr>
          <a:xfrm rot="0">
            <a:off x="685800" y="304800"/>
            <a:ext cx="7772400" cy="1143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Naming Objects</a:t>
            </a:r>
          </a:p>
        </p:txBody>
      </p:sp>
      <p:sp>
        <p:nvSpPr>
          <p:cNvPr id="1048671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lang="en-US"/>
              <a:t>Follow these rules when naming objects:</a:t>
            </a:r>
          </a:p>
          <a:p>
            <a:pPr lvl="1"/>
            <a:r>
              <a:rPr lang="en-US"/>
              <a:t>Name must begin with a letter </a:t>
            </a:r>
          </a:p>
          <a:p>
            <a:pPr lvl="1"/>
            <a:r>
              <a:rPr lang="en-US"/>
              <a:t>Name must contain only letters, numbers, and the underscore character</a:t>
            </a:r>
          </a:p>
          <a:p>
            <a:pPr lvl="1"/>
            <a:r>
              <a:rPr lang="en-US"/>
              <a:t>Neither punctuation marks nor spaces are allowed</a:t>
            </a:r>
          </a:p>
          <a:p>
            <a:pPr lvl="1"/>
            <a:r>
              <a:rPr lang="en-US"/>
              <a:t>Name can be a maximum of 40 characters</a:t>
            </a:r>
          </a:p>
        </p:txBody>
      </p:sp>
      <p:sp>
        <p:nvSpPr>
          <p:cNvPr id="1048672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B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86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6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title" sz="full" idx="0"/>
          </p:nvPr>
        </p:nvSpPr>
        <p:spPr>
          <a:xfrm rot="0">
            <a:off x="685800" y="304800"/>
            <a:ext cx="7772400" cy="11430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Naming Objects</a:t>
            </a:r>
          </a:p>
        </p:txBody>
      </p:sp>
      <p:sp>
        <p:nvSpPr>
          <p:cNvPr id="1048680" name=""/>
          <p:cNvSpPr/>
          <p:nvPr>
            <p:ph type="body" sz="full" idx="1"/>
          </p:nvPr>
        </p:nvSpPr>
        <p:spPr>
          <a:xfrm rot="0">
            <a:off x="685800" y="1752600"/>
            <a:ext cx="7772400" cy="4343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/>
            <a:r>
              <a:rPr sz="2800" lang="en-US"/>
              <a:t>See </a:t>
            </a:r>
            <a:r>
              <a:rPr b="1" sz="2800" lang="en-US">
                <a:solidFill>
                  <a:schemeClr val="hlink"/>
                </a:solidFill>
              </a:rPr>
              <a:t>Table B.1</a:t>
            </a:r>
            <a:r>
              <a:rPr sz="2800" lang="en-US"/>
              <a:t> (page 416) for suggested prefixes for intrinsic controls and primary objects</a:t>
            </a:r>
          </a:p>
          <a:p>
            <a:pPr lvl="0"/>
            <a:r>
              <a:rPr sz="2800" lang="en-US"/>
              <a:t>See </a:t>
            </a:r>
            <a:r>
              <a:rPr b="1" sz="2800" lang="en-US">
                <a:solidFill>
                  <a:schemeClr val="hlink"/>
                </a:solidFill>
              </a:rPr>
              <a:t>Table B.2</a:t>
            </a:r>
            <a:r>
              <a:rPr sz="2800" lang="en-US"/>
              <a:t> (page 417) for suggested prefixes for ActiveX controls</a:t>
            </a:r>
          </a:p>
          <a:p>
            <a:pPr lvl="0"/>
            <a:r>
              <a:rPr sz="2800" lang="en-US"/>
              <a:t>See </a:t>
            </a:r>
            <a:r>
              <a:rPr b="1" sz="2800" lang="en-US">
                <a:solidFill>
                  <a:schemeClr val="hlink"/>
                </a:solidFill>
              </a:rPr>
              <a:t>Table B.3</a:t>
            </a:r>
            <a:r>
              <a:rPr sz="2800" lang="en-US"/>
              <a:t> (page 418) for menu-naming conventions</a:t>
            </a:r>
          </a:p>
          <a:p>
            <a:pPr lvl="0"/>
            <a:r>
              <a:rPr sz="2800" lang="en-US"/>
              <a:t>See </a:t>
            </a:r>
            <a:r>
              <a:rPr b="1" sz="2800" lang="en-US">
                <a:solidFill>
                  <a:schemeClr val="hlink"/>
                </a:solidFill>
              </a:rPr>
              <a:t>Table B.4</a:t>
            </a:r>
            <a:r>
              <a:rPr sz="2800" lang="en-US"/>
              <a:t> (page 418) for variable-naming conventions</a:t>
            </a:r>
          </a:p>
          <a:p>
            <a:pPr lvl="0">
              <a:buNone/>
            </a:pPr>
          </a:p>
        </p:txBody>
      </p:sp>
      <p:sp>
        <p:nvSpPr>
          <p:cNvPr id="1048681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B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695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7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688" name=""/>
          <p:cNvSpPr/>
          <p:nvPr>
            <p:ph type="title" sz="full" idx="0"/>
          </p:nvPr>
        </p:nvSpPr>
        <p:spPr>
          <a:xfrm rot="0">
            <a:off x="1295400" y="228600"/>
            <a:ext cx="7086600" cy="1219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The Toolbox, Toolbars, </a:t>
            </a:r>
            <a:br/>
            <a:r>
              <a:t>and Controls</a:t>
            </a:r>
          </a:p>
        </p:txBody>
      </p:sp>
      <p:sp>
        <p:nvSpPr>
          <p:cNvPr id="1048689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/>
            <a:r>
              <a:rPr lang="en-US"/>
              <a:t>Visual Basic Integrated Development Environment includes:</a:t>
            </a:r>
          </a:p>
          <a:p>
            <a:pPr lvl="1"/>
            <a:r>
              <a:rPr lang="en-US"/>
              <a:t>Standard toolbar</a:t>
            </a:r>
          </a:p>
          <a:p>
            <a:pPr lvl="1"/>
            <a:r>
              <a:rPr lang="en-US"/>
              <a:t>Form Editor toolbar (optional)</a:t>
            </a:r>
          </a:p>
          <a:p>
            <a:pPr lvl="1"/>
            <a:r>
              <a:rPr lang="en-US"/>
              <a:t>Edit toolbar (optional)</a:t>
            </a:r>
          </a:p>
          <a:p>
            <a:pPr lvl="1"/>
            <a:r>
              <a:rPr lang="en-US"/>
              <a:t>Debug toolbar (optional)</a:t>
            </a:r>
          </a:p>
          <a:p>
            <a:pPr lvl="1"/>
            <a:r>
              <a:rPr lang="en-US"/>
              <a:t>Toolbox</a:t>
            </a:r>
          </a:p>
        </p:txBody>
      </p:sp>
      <p:sp>
        <p:nvSpPr>
          <p:cNvPr id="1048690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07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8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4008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b="1" sz="1200" lang="en-US">
                <a:latin typeface="Arial" pitchFamily="34" charset="0"/>
              </a:rPr>
              <a:t>Copyright 1999 Prentice-Hall, Inc.</a:t>
            </a:r>
          </a:p>
        </p:txBody>
      </p:sp>
      <p:sp>
        <p:nvSpPr>
          <p:cNvPr id="1048697" name=""/>
          <p:cNvSpPr/>
          <p:nvPr>
            <p:ph type="title" sz="full" idx="0"/>
          </p:nvPr>
        </p:nvSpPr>
        <p:spPr>
          <a:xfrm rot="0">
            <a:off x="685800" y="609600"/>
            <a:ext cx="7772400" cy="838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Displaying the Toolbars</a:t>
            </a:r>
          </a:p>
        </p:txBody>
      </p:sp>
      <p:sp>
        <p:nvSpPr>
          <p:cNvPr id="1048698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  <p:grpSp>
        <p:nvGrpSpPr>
          <p:cNvPr id="47" name=""/>
          <p:cNvGrpSpPr/>
          <p:nvPr/>
        </p:nvGrpSpPr>
        <p:grpSpPr>
          <a:xfrm rot="0">
            <a:off x="914400" y="1905000"/>
            <a:ext cx="8229600" cy="685800"/>
            <a:chOff x="576" y="1200"/>
            <a:chExt cx="5184" cy="432"/>
          </a:xfrm>
        </p:grpSpPr>
        <p:pic>
          <p:nvPicPr>
            <p:cNvPr id="2097154" name="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576" y="1200"/>
              <a:ext cx="5184" cy="177"/>
            </a:xfrm>
            <a:prstGeom prst="rect"/>
            <a:noFill/>
            <a:ln>
              <a:noFill/>
            </a:ln>
            <a:effectLst>
              <a:outerShdw algn="ctr" dir="2699999" dist="107763" kx="0" sx="100000" sy="100000">
                <a:srgbClr val="808080">
                  <a:alpha val="100000"/>
                </a:srgbClr>
              </a:outerShdw>
            </a:effectLst>
          </p:spPr>
        </p:pic>
        <p:sp>
          <p:nvSpPr>
            <p:cNvPr id="1048699" name=""/>
            <p:cNvSpPr/>
            <p:nvPr/>
          </p:nvSpPr>
          <p:spPr>
            <a:xfrm rot="0">
              <a:off x="1632" y="1440"/>
              <a:ext cx="2832" cy="192"/>
            </a:xfrm>
            <a:prstGeom prst="rect"/>
            <a:solidFill>
              <a:srgbClr val="FFFFCC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algn="ctr" lvl="0"/>
              <a:r>
                <a:rPr b="1" sz="2000" lang="en-US">
                  <a:latin typeface="Arial" pitchFamily="34" charset="0"/>
                </a:rPr>
                <a:t>Standard Toolbar</a:t>
              </a:r>
            </a:p>
          </p:txBody>
        </p:sp>
      </p:grpSp>
      <p:grpSp>
        <p:nvGrpSpPr>
          <p:cNvPr id="48" name=""/>
          <p:cNvGrpSpPr/>
          <p:nvPr/>
        </p:nvGrpSpPr>
        <p:grpSpPr>
          <a:xfrm rot="0">
            <a:off x="1447800" y="2860675"/>
            <a:ext cx="2971800" cy="796925"/>
            <a:chOff x="912" y="1802"/>
            <a:chExt cx="1872" cy="502"/>
          </a:xfrm>
        </p:grpSpPr>
        <p:pic>
          <p:nvPicPr>
            <p:cNvPr id="2097155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0" t="0" r="0" b="0"/>
            <a:stretch>
              <a:fillRect/>
            </a:stretch>
          </p:blipFill>
          <p:spPr>
            <a:xfrm rot="0">
              <a:off x="912" y="1802"/>
              <a:ext cx="1728" cy="269"/>
            </a:xfrm>
            <a:prstGeom prst="rect"/>
            <a:noFill/>
            <a:ln>
              <a:noFill/>
            </a:ln>
            <a:effectLst>
              <a:outerShdw algn="ctr" dir="2699999" dist="107763" kx="0" sx="100000" sy="100000">
                <a:srgbClr val="808080">
                  <a:alpha val="100000"/>
                </a:srgbClr>
              </a:outerShdw>
            </a:effectLst>
          </p:spPr>
        </p:pic>
        <p:sp>
          <p:nvSpPr>
            <p:cNvPr id="1048700" name=""/>
            <p:cNvSpPr/>
            <p:nvPr/>
          </p:nvSpPr>
          <p:spPr>
            <a:xfrm rot="0">
              <a:off x="912" y="2160"/>
              <a:ext cx="1872" cy="144"/>
            </a:xfrm>
            <a:prstGeom prst="rect"/>
            <a:solidFill>
              <a:srgbClr val="FFFFCC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algn="ctr" lvl="0"/>
              <a:r>
                <a:rPr b="1" sz="2000" lang="en-US">
                  <a:latin typeface="Arial" pitchFamily="34" charset="0"/>
                </a:rPr>
                <a:t>Debug Toolbar</a:t>
              </a:r>
            </a:p>
          </p:txBody>
        </p:sp>
      </p:grpSp>
      <p:grpSp>
        <p:nvGrpSpPr>
          <p:cNvPr id="49" name=""/>
          <p:cNvGrpSpPr/>
          <p:nvPr/>
        </p:nvGrpSpPr>
        <p:grpSpPr>
          <a:xfrm rot="0">
            <a:off x="3276600" y="3876675"/>
            <a:ext cx="3962400" cy="1000125"/>
            <a:chOff x="2064" y="2442"/>
            <a:chExt cx="2496" cy="630"/>
          </a:xfrm>
        </p:grpSpPr>
        <p:pic>
          <p:nvPicPr>
            <p:cNvPr id="2097156" name=""/>
            <p:cNvPicPr>
              <a:picLocks/>
            </p:cNvPicPr>
            <p:nvPr/>
          </p:nvPicPr>
          <p:blipFill>
            <a:blip xmlns:r="http://schemas.openxmlformats.org/officeDocument/2006/relationships" r:embed="rId3"/>
            <a:srcRect l="0" t="0" r="0" b="0"/>
            <a:stretch>
              <a:fillRect/>
            </a:stretch>
          </p:blipFill>
          <p:spPr>
            <a:xfrm rot="0">
              <a:off x="2064" y="2442"/>
              <a:ext cx="2160" cy="300"/>
            </a:xfrm>
            <a:prstGeom prst="rect"/>
            <a:noFill/>
            <a:ln>
              <a:noFill/>
            </a:ln>
            <a:effectLst>
              <a:outerShdw algn="ctr" dir="2699999" dist="107763" kx="0" sx="100000" sy="100000">
                <a:srgbClr val="808080">
                  <a:alpha val="100000"/>
                </a:srgbClr>
              </a:outerShdw>
            </a:effectLst>
          </p:spPr>
        </p:pic>
        <p:sp>
          <p:nvSpPr>
            <p:cNvPr id="1048701" name=""/>
            <p:cNvSpPr/>
            <p:nvPr/>
          </p:nvSpPr>
          <p:spPr>
            <a:xfrm rot="0">
              <a:off x="2208" y="2832"/>
              <a:ext cx="2352" cy="240"/>
            </a:xfrm>
            <a:prstGeom prst="rect"/>
            <a:solidFill>
              <a:srgbClr val="FFFFCC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algn="ctr" lvl="0"/>
              <a:r>
                <a:rPr b="1" sz="2000" lang="en-US">
                  <a:latin typeface="Arial" pitchFamily="34" charset="0"/>
                </a:rPr>
                <a:t>Edit  Toolbar</a:t>
              </a:r>
            </a:p>
          </p:txBody>
        </p:sp>
      </p:grpSp>
      <p:grpSp>
        <p:nvGrpSpPr>
          <p:cNvPr id="50" name=""/>
          <p:cNvGrpSpPr/>
          <p:nvPr/>
        </p:nvGrpSpPr>
        <p:grpSpPr>
          <a:xfrm rot="0">
            <a:off x="5257800" y="5083175"/>
            <a:ext cx="2895600" cy="784225"/>
            <a:chOff x="3312" y="3202"/>
            <a:chExt cx="1824" cy="494"/>
          </a:xfrm>
        </p:grpSpPr>
        <p:pic>
          <p:nvPicPr>
            <p:cNvPr id="2097157" name=""/>
            <p:cNvPicPr>
              <a:picLocks/>
            </p:cNvPicPr>
            <p:nvPr/>
          </p:nvPicPr>
          <p:blipFill>
            <a:blip xmlns:r="http://schemas.openxmlformats.org/officeDocument/2006/relationships" r:embed="rId4"/>
            <a:srcRect l="0" t="0" r="0" b="0"/>
            <a:stretch>
              <a:fillRect/>
            </a:stretch>
          </p:blipFill>
          <p:spPr>
            <a:xfrm rot="0">
              <a:off x="3456" y="3202"/>
              <a:ext cx="1152" cy="283"/>
            </a:xfrm>
            <a:prstGeom prst="rect"/>
            <a:noFill/>
            <a:ln>
              <a:noFill/>
            </a:ln>
            <a:effectLst>
              <a:outerShdw algn="ctr" dir="2699999" dist="107763" kx="0" sx="100000" sy="100000">
                <a:srgbClr val="808080">
                  <a:alpha val="100000"/>
                </a:srgbClr>
              </a:outerShdw>
            </a:effectLst>
          </p:spPr>
        </p:pic>
        <p:sp>
          <p:nvSpPr>
            <p:cNvPr id="1048702" name=""/>
            <p:cNvSpPr/>
            <p:nvPr/>
          </p:nvSpPr>
          <p:spPr>
            <a:xfrm rot="0">
              <a:off x="3312" y="3504"/>
              <a:ext cx="1824" cy="192"/>
            </a:xfrm>
            <a:prstGeom prst="rect"/>
            <a:solidFill>
              <a:srgbClr val="FFFFCC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algn="ctr" lvl="0"/>
              <a:r>
                <a:rPr b="1" sz="2000" lang="en-US">
                  <a:latin typeface="Arial" pitchFamily="34" charset="0"/>
                </a:rPr>
                <a:t>Form Editor  Toolbar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096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b="1" sz="1200" lang="en-US">
                <a:latin typeface="Arial" pitchFamily="34" charset="0"/>
              </a:rPr>
              <a:t>Exploring MS Visual Basic 6</a:t>
            </a:r>
            <a:endParaRPr b="1" sz="1200" lang="en-US">
              <a:latin typeface="Arial" pitchFamily="34" charset="0"/>
            </a:endParaRPr>
          </a:p>
        </p:txBody>
      </p:sp>
      <p:sp>
        <p:nvSpPr>
          <p:cNvPr id="1048716" name=""/>
          <p:cNvSpPr/>
          <p:nvPr>
            <p:ph type="sldNum" sz="quarter" idx="4"/>
          </p:nvPr>
        </p:nvSpPr>
        <p:spPr>
          <a:xfrm rot="0">
            <a:off x="6553200" y="64008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b="1" sz="1200">
                <a:latin typeface="Arial" pitchFamily="34" charset="0"/>
              </a:rPr>
              <a:pPr algn="r" lvl="0"/>
              <a:t>9</a:t>
            </a:fld>
            <a:endParaRPr b="1" sz="1200">
              <a:latin typeface="Arial" pitchFamily="34" charset="0"/>
            </a:endParaRPr>
          </a:p>
        </p:txBody>
      </p:sp>
      <p:sp>
        <p:nvSpPr>
          <p:cNvPr id="1048709" name=""/>
          <p:cNvSpPr/>
          <p:nvPr>
            <p:ph type="title" sz="full" idx="0"/>
          </p:nvPr>
        </p:nvSpPr>
        <p:spPr>
          <a:xfrm rot="0">
            <a:off x="685800" y="228600"/>
            <a:ext cx="8001000" cy="1219200"/>
          </a:xfrm>
          <a:prstGeom prst="rect"/>
          <a:solidFill>
            <a:srgbClr val="00CC00"/>
          </a:solidFill>
          <a:ln>
            <a:noFill/>
          </a:ln>
        </p:spPr>
        <p:txBody>
          <a:bodyPr anchor="t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003300"/>
                </a:solidFill>
                <a:latin typeface="Comic Sans MS" pitchFamily="66" charset="0"/>
                <a:sym typeface="Times New Roman" pitchFamily="18" charset="0"/>
              </a:defRPr>
            </a:lvl1pPr>
          </a:lstStyle>
          <a:p>
            <a:r>
              <a:t>Standard Toolbar’s Measurement Indicators</a:t>
            </a:r>
          </a:p>
        </p:txBody>
      </p:sp>
      <p:sp>
        <p:nvSpPr>
          <p:cNvPr id="1048710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Ø"/>
              <a:defRPr baseline="0" b="0" sz="3200" i="0" u="none">
                <a:solidFill>
                  <a:srgbClr val="000099"/>
                </a:solidFill>
                <a:latin typeface="Comic Sans MS" pitchFamily="66" charset="0"/>
                <a:sym typeface="Times New Roman" pitchFamily="18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n"/>
              <a:defRPr baseline="0" b="0" sz="28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defRPr baseline="0" b="0" sz="24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w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1" sz="2000" i="0" u="none">
                <a:solidFill>
                  <a:srgbClr val="003399"/>
                </a:solidFill>
                <a:latin typeface="Comic Sans MS" pitchFamily="66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altLang="en-US" b="1" sz="2800" lang="en-US">
                <a:solidFill>
                  <a:schemeClr val="hlink"/>
                </a:solidFill>
              </a:rPr>
              <a:t>Measurement Indicators</a:t>
            </a:r>
          </a:p>
          <a:p>
            <a:pPr lvl="1"/>
            <a:r>
              <a:rPr altLang="en-US" sz="2400" lang="en-US"/>
              <a:t>located at the right end of the standard toolbar</a:t>
            </a:r>
          </a:p>
          <a:p>
            <a:pPr lvl="1"/>
            <a:r>
              <a:rPr altLang="en-US" sz="2400" lang="en-US"/>
              <a:t>twip </a:t>
            </a:r>
            <a:r>
              <a:rPr altLang="en-US" sz="2400" lang="en-US"/>
              <a:t>is the unit of measurement</a:t>
            </a:r>
          </a:p>
          <a:p>
            <a:pPr lvl="1"/>
            <a:r>
              <a:rPr altLang="en-US" sz="2400" lang="en-US"/>
              <a:t>uses x,y coordinate system</a:t>
            </a:r>
          </a:p>
          <a:p>
            <a:pPr lvl="0">
              <a:buNone/>
            </a:pPr>
            <a:r>
              <a:rPr altLang="en-US" b="1" sz="2800" lang="en-US">
                <a:solidFill>
                  <a:schemeClr val="hlink"/>
                </a:solidFill>
              </a:rPr>
              <a:t>Twip</a:t>
            </a:r>
            <a:r>
              <a:rPr altLang="en-US" sz="2800" lang="en-US"/>
              <a:t> - screen independent unit, 1440 </a:t>
            </a:r>
            <a:r>
              <a:rPr altLang="en-US" sz="2800" lang="en-US"/>
              <a:t>twips </a:t>
            </a:r>
            <a:r>
              <a:rPr altLang="en-US" sz="2800" lang="en-US"/>
              <a:t>to a logical inch</a:t>
            </a:r>
          </a:p>
          <a:p>
            <a:pPr lvl="0">
              <a:buNone/>
            </a:pPr>
            <a:r>
              <a:rPr altLang="en-US" b="1" sz="2800" lang="en-US">
                <a:solidFill>
                  <a:schemeClr val="hlink"/>
                </a:solidFill>
              </a:rPr>
              <a:t>Pixel </a:t>
            </a:r>
            <a:r>
              <a:rPr altLang="en-US" sz="2800" lang="en-US"/>
              <a:t>- picture element, number of pixels per inch varies with the screen</a:t>
            </a:r>
          </a:p>
        </p:txBody>
      </p:sp>
      <p:sp>
        <p:nvSpPr>
          <p:cNvPr id="1048711" name=""/>
          <p:cNvSpPr txBox="1"/>
          <p:nvPr/>
        </p:nvSpPr>
        <p:spPr bwMode="gray">
          <a:xfrm rot="0">
            <a:off x="0" y="0"/>
            <a:ext cx="1524000" cy="1006475"/>
          </a:xfrm>
          <a:prstGeom prst="rect"/>
          <a:solidFill>
            <a:srgbClr val="000066"/>
          </a:solidFill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sz="6000" lang="en-US">
                <a:solidFill>
                  <a:schemeClr val="lt1"/>
                </a:solidFill>
              </a:rPr>
              <a:t>C</a:t>
            </a:r>
          </a:p>
        </p:txBody>
      </p:sp>
    </p:spTree>
  </p:cSld>
  <p:clrMapOvr>
    <a:masterClrMapping/>
  </p:clrMapOvr>
  <p:transition spd="fast" advClick="1">
    <p:cover dir="l"/>
  </p:transition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9900CC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</a:extraClrScheme>
    <a:extraClrScheme>
      <a:clrScheme name="Default Color Scheme 2">
        <a:dk1>
          <a:srgbClr val="FFFFFF"/>
        </a:dk1>
        <a:lt1>
          <a:srgbClr val="0000FF"/>
        </a:lt1>
        <a:dk2>
          <a:srgbClr val="0000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</a:extraClrScheme>
    <a:extraClrScheme>
      <a:clrScheme name="Default Color Scheme 3">
        <a:dk1>
          <a:srgbClr val="000000"/>
        </a:dk1>
        <a:lt1>
          <a:srgbClr val="FFFFCC"/>
        </a:lt1>
        <a:dk2>
          <a:srgbClr val="6666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</a:extraClrScheme>
    <a:extraClrScheme>
      <a:clrScheme name="Default Color Scheme 4">
        <a:dk1>
          <a:srgbClr val="000000"/>
        </a:dk1>
        <a:lt1>
          <a:srgbClr val="FFFFFF"/>
        </a:lt1>
        <a:dk2>
          <a:srgbClr val="333333"/>
        </a:dk2>
        <a:lt2>
          <a:srgbClr val="000000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</a:extraClrScheme>
    <a:extraClrScheme>
      <a:clrScheme name="Default Color Scheme 5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</a:extraClrScheme>
    <a:extraClrScheme>
      <a:clrScheme name="Default Color Scheme 6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Chapter 1 Introduction to  Visual Basic</dc:title>
  <dc:creator>Carlotta Eaton</dc:creator>
  <cp:lastModifiedBy>Carlotta Eaton</cp:lastModifiedBy>
  <dcterms:created xsi:type="dcterms:W3CDTF">1998-10-02T17:14:38Z</dcterms:created>
  <dcterms:modified xsi:type="dcterms:W3CDTF">2021-01-26T09:08:27Z</dcterms:modified>
</cp:coreProperties>
</file>