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1676400"/>
            <a:ext cx="1115771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THE </a:t>
            </a:r>
            <a:r>
              <a:rPr sz="4400" b="1" spc="-5" dirty="0"/>
              <a:t>CARRIAGE </a:t>
            </a:r>
            <a:r>
              <a:rPr sz="4400" b="1" dirty="0"/>
              <a:t>OF </a:t>
            </a:r>
            <a:r>
              <a:rPr sz="4400" b="1" spc="-5" dirty="0"/>
              <a:t>GOODS</a:t>
            </a:r>
            <a:r>
              <a:rPr sz="4400" b="1" spc="-300" dirty="0"/>
              <a:t> </a:t>
            </a:r>
            <a:r>
              <a:rPr sz="4400" b="1" dirty="0" smtClean="0"/>
              <a:t>ACT</a:t>
            </a:r>
            <a:endParaRPr sz="4400" b="1" dirty="0"/>
          </a:p>
        </p:txBody>
      </p:sp>
      <p:sp>
        <p:nvSpPr>
          <p:cNvPr id="8" name="object 8"/>
          <p:cNvSpPr txBox="1"/>
          <p:nvPr/>
        </p:nvSpPr>
        <p:spPr>
          <a:xfrm>
            <a:off x="228600" y="4694681"/>
            <a:ext cx="9144000" cy="1687641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MOHAMMED ABDUL KADER. K</a:t>
            </a:r>
          </a:p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Code: 17UCAC61</a:t>
            </a:r>
          </a:p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PG DEPARTMENT OF COMMERCE WITH COMPUTER APPLICATION</a:t>
            </a:r>
          </a:p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HAJEE KARUTHA ROWTHER HOWDIA COLLEGE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892387"/>
            <a:ext cx="10289946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CARRIAGE </a:t>
            </a:r>
            <a:r>
              <a:rPr b="1" dirty="0"/>
              <a:t>BY</a:t>
            </a:r>
            <a:r>
              <a:rPr b="1" spc="-345" dirty="0"/>
              <a:t> </a:t>
            </a:r>
            <a:r>
              <a:rPr b="1" dirty="0"/>
              <a:t>AIR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0954" y="2234945"/>
            <a:ext cx="10418445" cy="3139962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805"/>
              </a:spcBef>
            </a:pPr>
            <a:r>
              <a:rPr sz="2400" b="1" spc="-75" dirty="0">
                <a:latin typeface="Trebuchet MS"/>
                <a:cs typeface="Trebuchet MS"/>
              </a:rPr>
              <a:t>LAW </a:t>
            </a:r>
            <a:r>
              <a:rPr sz="2400" b="1" spc="-40" dirty="0">
                <a:latin typeface="Trebuchet MS"/>
                <a:cs typeface="Trebuchet MS"/>
              </a:rPr>
              <a:t>RELATED </a:t>
            </a:r>
            <a:r>
              <a:rPr sz="2400" b="1" spc="-70" dirty="0">
                <a:latin typeface="Trebuchet MS"/>
                <a:cs typeface="Trebuchet MS"/>
              </a:rPr>
              <a:t>TO </a:t>
            </a:r>
            <a:r>
              <a:rPr sz="2400" b="1" spc="-5" dirty="0">
                <a:latin typeface="Trebuchet MS"/>
                <a:cs typeface="Trebuchet MS"/>
              </a:rPr>
              <a:t>CARRIAGE </a:t>
            </a:r>
            <a:r>
              <a:rPr sz="2400" b="1" dirty="0">
                <a:latin typeface="Trebuchet MS"/>
                <a:cs typeface="Trebuchet MS"/>
              </a:rPr>
              <a:t>BY</a:t>
            </a:r>
            <a:r>
              <a:rPr sz="2400" b="1" spc="-3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AIR</a:t>
            </a:r>
            <a:r>
              <a:rPr sz="2400" dirty="0">
                <a:latin typeface="Trebuchet MS"/>
                <a:cs typeface="Trebuchet MS"/>
              </a:rPr>
              <a:t>:</a:t>
            </a:r>
          </a:p>
          <a:p>
            <a:pPr marL="87376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Trebuchet MS"/>
                <a:cs typeface="Trebuchet MS"/>
              </a:rPr>
              <a:t>The Air Act </a:t>
            </a:r>
            <a:r>
              <a:rPr sz="2400" spc="-5" dirty="0">
                <a:latin typeface="Trebuchet MS"/>
                <a:cs typeface="Trebuchet MS"/>
              </a:rPr>
              <a:t>1972, this act follows the Indian Carriage by </a:t>
            </a:r>
            <a:r>
              <a:rPr sz="2400" dirty="0">
                <a:latin typeface="Trebuchet MS"/>
                <a:cs typeface="Trebuchet MS"/>
              </a:rPr>
              <a:t>Air Act</a:t>
            </a:r>
            <a:r>
              <a:rPr sz="2400" spc="-434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1934.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50800" marR="3585210" indent="914400">
              <a:lnSpc>
                <a:spcPct val="124600"/>
              </a:lnSpc>
              <a:tabLst>
                <a:tab pos="1917700" algn="l"/>
              </a:tabLst>
            </a:pPr>
            <a:r>
              <a:rPr sz="2400" dirty="0">
                <a:latin typeface="Trebuchet MS"/>
                <a:cs typeface="Trebuchet MS"/>
              </a:rPr>
              <a:t>The Air Act </a:t>
            </a:r>
            <a:r>
              <a:rPr sz="2400" spc="-5" dirty="0">
                <a:latin typeface="Trebuchet MS"/>
                <a:cs typeface="Trebuchet MS"/>
              </a:rPr>
              <a:t>1972 contains two </a:t>
            </a:r>
            <a:r>
              <a:rPr sz="2400" dirty="0">
                <a:latin typeface="Trebuchet MS"/>
                <a:cs typeface="Trebuchet MS"/>
              </a:rPr>
              <a:t>schedules  </a:t>
            </a:r>
            <a:r>
              <a:rPr sz="2400" b="1" spc="-5" dirty="0">
                <a:latin typeface="Trebuchet MS"/>
                <a:cs typeface="Trebuchet MS"/>
              </a:rPr>
              <a:t>SCHEDULE</a:t>
            </a:r>
            <a:r>
              <a:rPr sz="2400" b="1" spc="10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I:</a:t>
            </a:r>
            <a:r>
              <a:rPr sz="2400" spc="-5" dirty="0">
                <a:latin typeface="Trebuchet MS"/>
                <a:cs typeface="Trebuchet MS"/>
              </a:rPr>
              <a:t>	</a:t>
            </a:r>
            <a:r>
              <a:rPr sz="2400" spc="-75" dirty="0">
                <a:latin typeface="Trebuchet MS"/>
                <a:cs typeface="Trebuchet MS"/>
              </a:rPr>
              <a:t>WARSAW </a:t>
            </a:r>
            <a:r>
              <a:rPr sz="2400" spc="-5" dirty="0">
                <a:latin typeface="Trebuchet MS"/>
                <a:cs typeface="Trebuchet MS"/>
              </a:rPr>
              <a:t>CONVENTION RULES </a:t>
            </a:r>
            <a:r>
              <a:rPr sz="2400" dirty="0">
                <a:latin typeface="Trebuchet MS"/>
                <a:cs typeface="Trebuchet MS"/>
              </a:rPr>
              <a:t>-</a:t>
            </a:r>
            <a:r>
              <a:rPr sz="2400" spc="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ICAO</a:t>
            </a:r>
          </a:p>
          <a:p>
            <a:pPr marL="50800" marR="43180">
              <a:lnSpc>
                <a:spcPts val="2590"/>
              </a:lnSpc>
              <a:spcBef>
                <a:spcPts val="1050"/>
              </a:spcBef>
            </a:pPr>
            <a:r>
              <a:rPr sz="2400" b="1" spc="-5" dirty="0">
                <a:latin typeface="Trebuchet MS"/>
                <a:cs typeface="Trebuchet MS"/>
              </a:rPr>
              <a:t>SCHEDULE </a:t>
            </a:r>
            <a:r>
              <a:rPr sz="2400" b="1" dirty="0">
                <a:latin typeface="Trebuchet MS"/>
                <a:cs typeface="Trebuchet MS"/>
              </a:rPr>
              <a:t>II: </a:t>
            </a:r>
            <a:r>
              <a:rPr sz="2400" spc="-5" dirty="0">
                <a:latin typeface="Trebuchet MS"/>
                <a:cs typeface="Trebuchet MS"/>
              </a:rPr>
              <a:t>HAGUE </a:t>
            </a:r>
            <a:r>
              <a:rPr sz="2400" spc="-20" dirty="0">
                <a:latin typeface="Trebuchet MS"/>
                <a:cs typeface="Trebuchet MS"/>
              </a:rPr>
              <a:t>PROTOCOL </a:t>
            </a:r>
            <a:r>
              <a:rPr sz="2400" dirty="0">
                <a:latin typeface="Trebuchet MS"/>
                <a:cs typeface="Trebuchet MS"/>
              </a:rPr>
              <a:t>signed on </a:t>
            </a:r>
            <a:r>
              <a:rPr sz="2400" spc="5" dirty="0">
                <a:latin typeface="Trebuchet MS"/>
                <a:cs typeface="Trebuchet MS"/>
              </a:rPr>
              <a:t>28</a:t>
            </a:r>
            <a:r>
              <a:rPr sz="2400" spc="7" baseline="24305" dirty="0">
                <a:latin typeface="Trebuchet MS"/>
                <a:cs typeface="Trebuchet MS"/>
              </a:rPr>
              <a:t>th </a:t>
            </a:r>
            <a:r>
              <a:rPr sz="2400" dirty="0">
                <a:latin typeface="Trebuchet MS"/>
                <a:cs typeface="Trebuchet MS"/>
              </a:rPr>
              <a:t>Sep </a:t>
            </a:r>
            <a:r>
              <a:rPr sz="2400" spc="-5" dirty="0">
                <a:latin typeface="Trebuchet MS"/>
                <a:cs typeface="Trebuchet MS"/>
              </a:rPr>
              <a:t>1955, Domestic </a:t>
            </a:r>
            <a:r>
              <a:rPr sz="2400" spc="-20" dirty="0">
                <a:latin typeface="Trebuchet MS"/>
                <a:cs typeface="Trebuchet MS"/>
              </a:rPr>
              <a:t>Protocol  </a:t>
            </a:r>
            <a:r>
              <a:rPr sz="2400" spc="-5" dirty="0">
                <a:latin typeface="Trebuchet MS"/>
                <a:cs typeface="Trebuchet MS"/>
              </a:rPr>
              <a:t>where 55 countries</a:t>
            </a:r>
            <a:r>
              <a:rPr sz="2400" spc="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follows.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892388"/>
            <a:ext cx="10823346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DOCUMENTS </a:t>
            </a:r>
            <a:r>
              <a:rPr b="1" dirty="0"/>
              <a:t>OF </a:t>
            </a:r>
            <a:r>
              <a:rPr b="1" spc="-5" dirty="0"/>
              <a:t>CARRIAGE </a:t>
            </a:r>
            <a:r>
              <a:rPr b="1" dirty="0"/>
              <a:t>BY</a:t>
            </a:r>
            <a:r>
              <a:rPr b="1" spc="-320" dirty="0"/>
              <a:t> </a:t>
            </a:r>
            <a:r>
              <a:rPr b="1" dirty="0"/>
              <a:t>AIR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9054" y="2324862"/>
            <a:ext cx="9451746" cy="3223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CHAPTER II </a:t>
            </a:r>
            <a:r>
              <a:rPr sz="2400" dirty="0">
                <a:latin typeface="Trebuchet MS"/>
                <a:cs typeface="Trebuchet MS"/>
              </a:rPr>
              <a:t>of Second </a:t>
            </a:r>
            <a:r>
              <a:rPr sz="2400" spc="-5" dirty="0">
                <a:latin typeface="Trebuchet MS"/>
                <a:cs typeface="Trebuchet MS"/>
              </a:rPr>
              <a:t>Schedule to the Carriage by </a:t>
            </a:r>
            <a:r>
              <a:rPr sz="2400" dirty="0">
                <a:latin typeface="Trebuchet MS"/>
                <a:cs typeface="Trebuchet MS"/>
              </a:rPr>
              <a:t>AIR Act</a:t>
            </a:r>
            <a:r>
              <a:rPr sz="2400" spc="-2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1972.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35" dirty="0">
                <a:latin typeface="Trebuchet MS"/>
                <a:cs typeface="Trebuchet MS"/>
              </a:rPr>
              <a:t>PASSENGER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TICKET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rebuchet MS"/>
              <a:buAutoNum type="arabicPeriod"/>
            </a:pPr>
            <a:endParaRPr sz="37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BAGGAGE CHECK [LUGGAGE TICKET]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Trebuchet MS"/>
              <a:buAutoNum type="arabicPeriod"/>
            </a:pPr>
            <a:endParaRPr sz="37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110" dirty="0">
                <a:latin typeface="Trebuchet MS"/>
                <a:cs typeface="Trebuchet MS"/>
              </a:rPr>
              <a:t>AIRWAY </a:t>
            </a:r>
            <a:r>
              <a:rPr sz="2400" dirty="0">
                <a:latin typeface="Trebuchet MS"/>
                <a:cs typeface="Trebuchet MS"/>
              </a:rPr>
              <a:t>BILL </a:t>
            </a:r>
            <a:r>
              <a:rPr sz="2400" spc="-5" dirty="0">
                <a:latin typeface="Trebuchet MS"/>
                <a:cs typeface="Trebuchet MS"/>
              </a:rPr>
              <a:t>[AIR </a:t>
            </a:r>
            <a:r>
              <a:rPr sz="2400" dirty="0">
                <a:latin typeface="Trebuchet MS"/>
                <a:cs typeface="Trebuchet MS"/>
              </a:rPr>
              <a:t>CONSIGNMENT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NOTE]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2" y="538445"/>
            <a:ext cx="10747147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LIABILITIES </a:t>
            </a:r>
            <a:r>
              <a:rPr b="1" dirty="0"/>
              <a:t>OF THE AIR </a:t>
            </a:r>
            <a:r>
              <a:rPr b="1" spc="-5" dirty="0"/>
              <a:t>CARRIER </a:t>
            </a:r>
            <a:r>
              <a:rPr b="1" dirty="0"/>
              <a:t>ACT</a:t>
            </a:r>
            <a:r>
              <a:rPr b="1" spc="-590" dirty="0"/>
              <a:t> </a:t>
            </a:r>
            <a:r>
              <a:rPr b="1" spc="-5" dirty="0"/>
              <a:t>1972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9054" y="2166874"/>
            <a:ext cx="10537191" cy="4161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rebuchet MS"/>
                <a:cs typeface="Trebuchet MS"/>
              </a:rPr>
              <a:t>THE AIR </a:t>
            </a:r>
            <a:r>
              <a:rPr sz="2400" spc="-5" dirty="0">
                <a:latin typeface="Trebuchet MS"/>
                <a:cs typeface="Trebuchet MS"/>
              </a:rPr>
              <a:t>CARRIER </a:t>
            </a:r>
            <a:r>
              <a:rPr sz="2400" dirty="0">
                <a:latin typeface="Trebuchet MS"/>
                <a:cs typeface="Trebuchet MS"/>
              </a:rPr>
              <a:t>ACT </a:t>
            </a:r>
            <a:r>
              <a:rPr sz="2400" spc="-5" dirty="0">
                <a:latin typeface="Trebuchet MS"/>
                <a:cs typeface="Trebuchet MS"/>
              </a:rPr>
              <a:t>1972 </a:t>
            </a:r>
            <a:r>
              <a:rPr sz="2400" dirty="0">
                <a:latin typeface="Trebuchet MS"/>
                <a:cs typeface="Trebuchet MS"/>
              </a:rPr>
              <a:t>lists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following </a:t>
            </a:r>
            <a:r>
              <a:rPr sz="2400" spc="-5" dirty="0">
                <a:latin typeface="Trebuchet MS"/>
                <a:cs typeface="Trebuchet MS"/>
              </a:rPr>
              <a:t>LIABILITIES </a:t>
            </a:r>
            <a:r>
              <a:rPr sz="2400" dirty="0">
                <a:latin typeface="Trebuchet MS"/>
                <a:cs typeface="Trebuchet MS"/>
              </a:rPr>
              <a:t>for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Air</a:t>
            </a:r>
            <a:r>
              <a:rPr sz="2400" spc="-434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Carriers.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Damages in </a:t>
            </a:r>
            <a:r>
              <a:rPr sz="2400" dirty="0">
                <a:latin typeface="Trebuchet MS"/>
                <a:cs typeface="Trebuchet MS"/>
              </a:rPr>
              <a:t>respect of </a:t>
            </a:r>
            <a:r>
              <a:rPr sz="2400" spc="-5" dirty="0">
                <a:latin typeface="Trebuchet MS"/>
                <a:cs typeface="Trebuchet MS"/>
              </a:rPr>
              <a:t>Death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5" dirty="0">
                <a:latin typeface="Trebuchet MS"/>
                <a:cs typeface="Trebuchet MS"/>
              </a:rPr>
              <a:t>Injury caused during the</a:t>
            </a:r>
            <a:r>
              <a:rPr sz="2400" spc="5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carriage.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rebuchet MS"/>
              <a:buAutoNum type="arabicPeriod"/>
            </a:pPr>
            <a:endParaRPr sz="3700" dirty="0">
              <a:latin typeface="Times New Roman"/>
              <a:cs typeface="Times New Roman"/>
            </a:endParaRPr>
          </a:p>
          <a:p>
            <a:pPr marL="469900" marR="86995" indent="-457834">
              <a:lnSpc>
                <a:spcPct val="8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Minimum Death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5" dirty="0">
                <a:latin typeface="Trebuchet MS"/>
                <a:cs typeface="Trebuchet MS"/>
              </a:rPr>
              <a:t>Injured damages are 250,000 </a:t>
            </a:r>
            <a:r>
              <a:rPr sz="2400" dirty="0">
                <a:latin typeface="Trebuchet MS"/>
                <a:cs typeface="Trebuchet MS"/>
              </a:rPr>
              <a:t>Francs </a:t>
            </a:r>
            <a:r>
              <a:rPr sz="2400" spc="-5" dirty="0">
                <a:latin typeface="Trebuchet MS"/>
                <a:cs typeface="Trebuchet MS"/>
              </a:rPr>
              <a:t>[Swiss Currency],  According to 2002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ICAO</a:t>
            </a: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Trebuchet MS"/>
              <a:buAutoNum type="arabicPeriod"/>
            </a:pPr>
            <a:endParaRPr sz="32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10" dirty="0">
                <a:latin typeface="Trebuchet MS"/>
                <a:cs typeface="Trebuchet MS"/>
              </a:rPr>
              <a:t>Compensation </a:t>
            </a:r>
            <a:r>
              <a:rPr sz="2400" dirty="0">
                <a:latin typeface="Trebuchet MS"/>
                <a:cs typeface="Trebuchet MS"/>
              </a:rPr>
              <a:t>for NON-SCHEDULED </a:t>
            </a:r>
            <a:r>
              <a:rPr sz="2400" spc="-5" dirty="0">
                <a:latin typeface="Trebuchet MS"/>
                <a:cs typeface="Trebuchet MS"/>
              </a:rPr>
              <a:t>goods are 250 </a:t>
            </a:r>
            <a:r>
              <a:rPr sz="2400" dirty="0">
                <a:latin typeface="Trebuchet MS"/>
                <a:cs typeface="Trebuchet MS"/>
              </a:rPr>
              <a:t>Francs </a:t>
            </a:r>
            <a:r>
              <a:rPr sz="2400" spc="-5" dirty="0">
                <a:latin typeface="Trebuchet MS"/>
                <a:cs typeface="Trebuchet MS"/>
              </a:rPr>
              <a:t>per</a:t>
            </a:r>
            <a:r>
              <a:rPr sz="2400" spc="9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kilogram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Trebuchet MS"/>
              <a:buAutoNum type="arabicPeriod"/>
            </a:pPr>
            <a:endParaRPr sz="325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Deadline </a:t>
            </a:r>
            <a:r>
              <a:rPr sz="2400" dirty="0">
                <a:latin typeface="Trebuchet MS"/>
                <a:cs typeface="Trebuchet MS"/>
              </a:rPr>
              <a:t>for </a:t>
            </a:r>
            <a:r>
              <a:rPr sz="2400" spc="-5" dirty="0">
                <a:latin typeface="Trebuchet MS"/>
                <a:cs typeface="Trebuchet MS"/>
              </a:rPr>
              <a:t>Grievances</a:t>
            </a:r>
            <a:r>
              <a:rPr sz="2400" spc="4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Redressal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3" y="892388"/>
            <a:ext cx="10747147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Deadline </a:t>
            </a:r>
            <a:r>
              <a:rPr b="1" dirty="0"/>
              <a:t>for Grievances</a:t>
            </a:r>
            <a:r>
              <a:rPr b="1" spc="-110" dirty="0"/>
              <a:t> </a:t>
            </a:r>
            <a:r>
              <a:rPr b="1" spc="-20" dirty="0"/>
              <a:t>Redressal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9054" y="2780538"/>
            <a:ext cx="9451746" cy="22852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rebuchet MS"/>
                <a:cs typeface="Trebuchet MS"/>
              </a:rPr>
              <a:t>DAMAGE </a:t>
            </a:r>
            <a:r>
              <a:rPr sz="2400" spc="-70" dirty="0">
                <a:latin typeface="Trebuchet MS"/>
                <a:cs typeface="Trebuchet MS"/>
              </a:rPr>
              <a:t>TO </a:t>
            </a:r>
            <a:r>
              <a:rPr sz="2400" spc="-5" dirty="0">
                <a:latin typeface="Trebuchet MS"/>
                <a:cs typeface="Trebuchet MS"/>
              </a:rPr>
              <a:t>LUGGAGE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15" dirty="0">
                <a:latin typeface="Trebuchet MS"/>
                <a:cs typeface="Trebuchet MS"/>
              </a:rPr>
              <a:t>Within </a:t>
            </a:r>
            <a:r>
              <a:rPr sz="2400" dirty="0">
                <a:latin typeface="Trebuchet MS"/>
                <a:cs typeface="Trebuchet MS"/>
              </a:rPr>
              <a:t>7 </a:t>
            </a:r>
            <a:r>
              <a:rPr sz="2400" spc="-5" dirty="0">
                <a:latin typeface="Trebuchet MS"/>
                <a:cs typeface="Trebuchet MS"/>
              </a:rPr>
              <a:t>days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8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Receipt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rebuchet MS"/>
                <a:cs typeface="Trebuchet MS"/>
              </a:rPr>
              <a:t>DAMAGE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CARGO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15" dirty="0">
                <a:latin typeface="Trebuchet MS"/>
                <a:cs typeface="Trebuchet MS"/>
              </a:rPr>
              <a:t>Within </a:t>
            </a:r>
            <a:r>
              <a:rPr sz="2400" spc="-5" dirty="0">
                <a:latin typeface="Trebuchet MS"/>
                <a:cs typeface="Trebuchet MS"/>
              </a:rPr>
              <a:t>14 days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6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Receipt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5" dirty="0">
                <a:latin typeface="Trebuchet MS"/>
                <a:cs typeface="Trebuchet MS"/>
              </a:rPr>
              <a:t>DELAY </a:t>
            </a:r>
            <a:r>
              <a:rPr sz="2400" spc="-5" dirty="0">
                <a:latin typeface="Trebuchet MS"/>
                <a:cs typeface="Trebuchet MS"/>
              </a:rPr>
              <a:t>IN </a:t>
            </a:r>
            <a:r>
              <a:rPr sz="2400" spc="-25" dirty="0">
                <a:latin typeface="Trebuchet MS"/>
                <a:cs typeface="Trebuchet MS"/>
              </a:rPr>
              <a:t>DELIVERY </a:t>
            </a:r>
            <a:r>
              <a:rPr sz="2400" dirty="0">
                <a:latin typeface="Trebuchet MS"/>
                <a:cs typeface="Trebuchet MS"/>
              </a:rPr>
              <a:t>– </a:t>
            </a:r>
            <a:r>
              <a:rPr sz="2400" spc="-15" dirty="0">
                <a:latin typeface="Trebuchet MS"/>
                <a:cs typeface="Trebuchet MS"/>
              </a:rPr>
              <a:t>Within </a:t>
            </a:r>
            <a:r>
              <a:rPr sz="2400" spc="-5" dirty="0">
                <a:latin typeface="Trebuchet MS"/>
                <a:cs typeface="Trebuchet MS"/>
              </a:rPr>
              <a:t>21 days </a:t>
            </a:r>
            <a:r>
              <a:rPr sz="2400" dirty="0">
                <a:latin typeface="Trebuchet MS"/>
                <a:cs typeface="Trebuchet MS"/>
              </a:rPr>
              <a:t>of </a:t>
            </a:r>
            <a:r>
              <a:rPr sz="2400" spc="-5" dirty="0">
                <a:latin typeface="Trebuchet MS"/>
                <a:cs typeface="Trebuchet MS"/>
              </a:rPr>
              <a:t>the Date </a:t>
            </a:r>
            <a:r>
              <a:rPr sz="2400" dirty="0">
                <a:latin typeface="Trebuchet MS"/>
                <a:cs typeface="Trebuchet MS"/>
              </a:rPr>
              <a:t>of Actual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Delivery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9052" y="609600"/>
            <a:ext cx="4270147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smtClean="0"/>
              <a:t>THANK</a:t>
            </a:r>
            <a:r>
              <a:rPr lang="en-US" spc="-5" dirty="0" smtClean="0"/>
              <a:t> </a:t>
            </a:r>
            <a:r>
              <a:rPr spc="-5" dirty="0" smtClean="0"/>
              <a:t>YOU</a:t>
            </a:r>
            <a:r>
              <a:rPr spc="-120" dirty="0" smtClean="0"/>
              <a:t> </a:t>
            </a:r>
            <a:r>
              <a:rPr spc="-5" dirty="0"/>
              <a:t>…!</a:t>
            </a:r>
          </a:p>
        </p:txBody>
      </p:sp>
      <p:sp>
        <p:nvSpPr>
          <p:cNvPr id="3" name="object 3"/>
          <p:cNvSpPr/>
          <p:nvPr/>
        </p:nvSpPr>
        <p:spPr>
          <a:xfrm>
            <a:off x="2785872" y="1796796"/>
            <a:ext cx="6443472" cy="42992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07289" y="892387"/>
            <a:ext cx="11227511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35" dirty="0"/>
              <a:t>PRIMARY </a:t>
            </a:r>
            <a:r>
              <a:rPr b="1" spc="-5" dirty="0"/>
              <a:t>MEANS </a:t>
            </a:r>
            <a:r>
              <a:rPr b="1" dirty="0"/>
              <a:t>OF</a:t>
            </a:r>
            <a:r>
              <a:rPr b="1" spc="-95" dirty="0"/>
              <a:t> </a:t>
            </a:r>
            <a:r>
              <a:rPr b="1" spc="-5" dirty="0"/>
              <a:t>CARRIAGE</a:t>
            </a:r>
          </a:p>
        </p:txBody>
      </p:sp>
      <p:sp>
        <p:nvSpPr>
          <p:cNvPr id="9" name="object 8"/>
          <p:cNvSpPr txBox="1"/>
          <p:nvPr/>
        </p:nvSpPr>
        <p:spPr>
          <a:xfrm>
            <a:off x="759054" y="2324862"/>
            <a:ext cx="2981325" cy="2272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825" indent="-3657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78460" algn="l"/>
              </a:tabLst>
            </a:pPr>
            <a:r>
              <a:rPr sz="2400" spc="-5" dirty="0">
                <a:latin typeface="Trebuchet MS"/>
                <a:cs typeface="Trebuchet MS"/>
              </a:rPr>
              <a:t>CARRIAGE </a:t>
            </a:r>
            <a:r>
              <a:rPr sz="2400" dirty="0">
                <a:latin typeface="Trebuchet MS"/>
                <a:cs typeface="Trebuchet MS"/>
              </a:rPr>
              <a:t>BY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LAND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Trebuchet MS"/>
              <a:buAutoNum type="arabicPeriod"/>
            </a:pPr>
            <a:endParaRPr sz="3700" dirty="0">
              <a:latin typeface="Times New Roman"/>
              <a:cs typeface="Times New Roman"/>
            </a:endParaRPr>
          </a:p>
          <a:p>
            <a:pPr marL="377825" indent="-365760">
              <a:lnSpc>
                <a:spcPct val="100000"/>
              </a:lnSpc>
              <a:buAutoNum type="arabicPeriod"/>
              <a:tabLst>
                <a:tab pos="378460" algn="l"/>
              </a:tabLst>
            </a:pPr>
            <a:r>
              <a:rPr sz="2400" spc="-5" dirty="0">
                <a:latin typeface="Trebuchet MS"/>
                <a:cs typeface="Trebuchet MS"/>
              </a:rPr>
              <a:t>CARRIAGE </a:t>
            </a:r>
            <a:r>
              <a:rPr sz="2400" dirty="0">
                <a:latin typeface="Trebuchet MS"/>
                <a:cs typeface="Trebuchet MS"/>
              </a:rPr>
              <a:t>BY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SEA</a:t>
            </a: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rebuchet MS"/>
              <a:buAutoNum type="arabicPeriod"/>
            </a:pPr>
            <a:endParaRPr sz="3700" dirty="0">
              <a:latin typeface="Times New Roman"/>
              <a:cs typeface="Times New Roman"/>
            </a:endParaRPr>
          </a:p>
          <a:p>
            <a:pPr marL="377825" indent="-365760">
              <a:lnSpc>
                <a:spcPct val="100000"/>
              </a:lnSpc>
              <a:buAutoNum type="arabicPeriod"/>
              <a:tabLst>
                <a:tab pos="378460" algn="l"/>
              </a:tabLst>
            </a:pPr>
            <a:r>
              <a:rPr sz="2400" spc="-5" dirty="0">
                <a:latin typeface="Trebuchet MS"/>
                <a:cs typeface="Trebuchet MS"/>
              </a:rPr>
              <a:t>CARRIAGE </a:t>
            </a:r>
            <a:r>
              <a:rPr sz="2400" dirty="0">
                <a:latin typeface="Trebuchet MS"/>
                <a:cs typeface="Trebuchet MS"/>
              </a:rPr>
              <a:t>BY</a:t>
            </a:r>
            <a:r>
              <a:rPr sz="2400" spc="-204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AIR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-64532"/>
            <a:ext cx="11511281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INDIAN </a:t>
            </a:r>
            <a:r>
              <a:rPr b="1" spc="-110" dirty="0"/>
              <a:t>LAW </a:t>
            </a:r>
            <a:r>
              <a:rPr b="1" spc="-50" dirty="0"/>
              <a:t>RELATING </a:t>
            </a:r>
            <a:r>
              <a:rPr b="1" spc="-105" dirty="0"/>
              <a:t>TO </a:t>
            </a:r>
            <a:r>
              <a:rPr b="1" spc="-5" dirty="0"/>
              <a:t>CARRIAGE </a:t>
            </a:r>
            <a:r>
              <a:rPr b="1" spc="-10" dirty="0"/>
              <a:t>OF</a:t>
            </a:r>
            <a:r>
              <a:rPr b="1" spc="190" dirty="0"/>
              <a:t> </a:t>
            </a:r>
            <a:r>
              <a:rPr b="1" spc="-5" dirty="0"/>
              <a:t>GOODS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990600" y="1419588"/>
            <a:ext cx="6400800" cy="5438412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520"/>
              </a:spcBef>
              <a:buNone/>
            </a:pPr>
            <a:r>
              <a:rPr b="1" spc="-5" dirty="0"/>
              <a:t>1. CARRIAGE </a:t>
            </a:r>
            <a:r>
              <a:rPr b="1" dirty="0"/>
              <a:t>BY</a:t>
            </a:r>
            <a:r>
              <a:rPr b="1" spc="-30" dirty="0"/>
              <a:t> </a:t>
            </a:r>
            <a:r>
              <a:rPr b="1" spc="-5" dirty="0"/>
              <a:t>LAND</a:t>
            </a:r>
          </a:p>
          <a:p>
            <a:pPr marL="470534" indent="-457834">
              <a:lnSpc>
                <a:spcPct val="100000"/>
              </a:lnSpc>
              <a:spcBef>
                <a:spcPts val="420"/>
              </a:spcBef>
              <a:buAutoNum type="alphaLcPeriod"/>
              <a:tabLst>
                <a:tab pos="471170" algn="l"/>
                <a:tab pos="471805" algn="l"/>
              </a:tabLst>
            </a:pPr>
            <a:r>
              <a:rPr dirty="0"/>
              <a:t>The </a:t>
            </a:r>
            <a:r>
              <a:rPr spc="-5" dirty="0"/>
              <a:t>Carriers </a:t>
            </a:r>
            <a:r>
              <a:rPr dirty="0"/>
              <a:t>Act</a:t>
            </a:r>
            <a:r>
              <a:rPr spc="-125" dirty="0"/>
              <a:t> </a:t>
            </a:r>
            <a:r>
              <a:rPr spc="-5" dirty="0"/>
              <a:t>1865.</a:t>
            </a:r>
          </a:p>
          <a:p>
            <a:pPr marL="470534" indent="-457834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471170" algn="l"/>
                <a:tab pos="471805" algn="l"/>
              </a:tabLst>
            </a:pPr>
            <a:r>
              <a:rPr spc="-5" dirty="0"/>
              <a:t>The Indian Railways </a:t>
            </a:r>
            <a:r>
              <a:rPr dirty="0"/>
              <a:t>Act</a:t>
            </a:r>
            <a:r>
              <a:rPr spc="-110" dirty="0"/>
              <a:t> </a:t>
            </a:r>
            <a:r>
              <a:rPr spc="-5" dirty="0"/>
              <a:t>1890</a:t>
            </a:r>
            <a:r>
              <a:rPr spc="-5" dirty="0" smtClean="0"/>
              <a:t>.</a:t>
            </a:r>
            <a:endParaRPr lang="en-US" spc="-5" dirty="0" smtClean="0"/>
          </a:p>
          <a:p>
            <a:pPr marL="12700" indent="0">
              <a:lnSpc>
                <a:spcPct val="100000"/>
              </a:lnSpc>
              <a:spcBef>
                <a:spcPts val="430"/>
              </a:spcBef>
              <a:buNone/>
              <a:tabLst>
                <a:tab pos="471170" algn="l"/>
                <a:tab pos="471805" algn="l"/>
              </a:tabLst>
            </a:pPr>
            <a:endParaRPr spc="-5" dirty="0"/>
          </a:p>
          <a:p>
            <a:pPr marL="0" indent="0">
              <a:lnSpc>
                <a:spcPct val="100000"/>
              </a:lnSpc>
              <a:spcBef>
                <a:spcPts val="5"/>
              </a:spcBef>
              <a:buNone/>
            </a:pPr>
            <a:r>
              <a:rPr b="1" spc="-5" dirty="0" smtClean="0"/>
              <a:t>2</a:t>
            </a:r>
            <a:r>
              <a:rPr b="1" spc="-5" dirty="0"/>
              <a:t>. CARRIAGE </a:t>
            </a:r>
            <a:r>
              <a:rPr b="1" dirty="0"/>
              <a:t>BY</a:t>
            </a:r>
            <a:r>
              <a:rPr b="1" spc="-30" dirty="0"/>
              <a:t> </a:t>
            </a:r>
            <a:r>
              <a:rPr b="1" dirty="0"/>
              <a:t>SEA</a:t>
            </a:r>
          </a:p>
          <a:p>
            <a:pPr marL="470534" indent="-457834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471170" algn="l"/>
                <a:tab pos="471805" algn="l"/>
                <a:tab pos="5655945" algn="l"/>
              </a:tabLst>
            </a:pPr>
            <a:r>
              <a:rPr dirty="0"/>
              <a:t>The </a:t>
            </a:r>
            <a:r>
              <a:rPr spc="-5" dirty="0"/>
              <a:t>Indian </a:t>
            </a:r>
            <a:r>
              <a:rPr dirty="0"/>
              <a:t>Bills of </a:t>
            </a:r>
            <a:r>
              <a:rPr spc="-5" dirty="0"/>
              <a:t>Lading</a:t>
            </a:r>
            <a:r>
              <a:rPr spc="-95" dirty="0"/>
              <a:t> </a:t>
            </a:r>
            <a:r>
              <a:rPr dirty="0"/>
              <a:t>Act </a:t>
            </a:r>
            <a:r>
              <a:rPr spc="-5" dirty="0"/>
              <a:t>1856.	</a:t>
            </a:r>
            <a:endParaRPr lang="en-US" spc="-5" dirty="0" smtClean="0"/>
          </a:p>
          <a:p>
            <a:pPr marL="470534" indent="-457834">
              <a:lnSpc>
                <a:spcPct val="100000"/>
              </a:lnSpc>
              <a:spcBef>
                <a:spcPts val="430"/>
              </a:spcBef>
              <a:buAutoNum type="alphaLcPeriod"/>
              <a:tabLst>
                <a:tab pos="471170" algn="l"/>
                <a:tab pos="471805" algn="l"/>
                <a:tab pos="5655945" algn="l"/>
              </a:tabLst>
            </a:pPr>
            <a:r>
              <a:rPr dirty="0" smtClean="0"/>
              <a:t>The </a:t>
            </a:r>
            <a:r>
              <a:rPr spc="-5" dirty="0"/>
              <a:t>Carriage </a:t>
            </a:r>
            <a:r>
              <a:rPr dirty="0"/>
              <a:t>of </a:t>
            </a:r>
            <a:r>
              <a:rPr spc="-5" dirty="0"/>
              <a:t>Goods by </a:t>
            </a:r>
            <a:r>
              <a:rPr dirty="0"/>
              <a:t>Sea Act</a:t>
            </a:r>
            <a:r>
              <a:rPr spc="-204" dirty="0"/>
              <a:t> </a:t>
            </a:r>
            <a:r>
              <a:rPr spc="-5" dirty="0"/>
              <a:t>1925.</a:t>
            </a:r>
          </a:p>
          <a:p>
            <a:pPr marL="470534" indent="-457834">
              <a:lnSpc>
                <a:spcPct val="100000"/>
              </a:lnSpc>
              <a:spcBef>
                <a:spcPts val="420"/>
              </a:spcBef>
              <a:buAutoNum type="alphaLcPeriod"/>
              <a:tabLst>
                <a:tab pos="471170" algn="l"/>
                <a:tab pos="471805" algn="l"/>
                <a:tab pos="5020310" algn="l"/>
                <a:tab pos="5701030" algn="l"/>
              </a:tabLst>
            </a:pPr>
            <a:r>
              <a:rPr spc="-5" dirty="0"/>
              <a:t>The Merchant Shipping</a:t>
            </a:r>
            <a:r>
              <a:rPr spc="-85" dirty="0"/>
              <a:t> </a:t>
            </a:r>
            <a:r>
              <a:rPr dirty="0"/>
              <a:t>Act </a:t>
            </a:r>
            <a:r>
              <a:rPr spc="-5" dirty="0" smtClean="0"/>
              <a:t>1958</a:t>
            </a:r>
            <a:r>
              <a:rPr lang="en-US" spc="-5" dirty="0" smtClean="0"/>
              <a:t> </a:t>
            </a:r>
            <a:r>
              <a:rPr spc="-5" dirty="0" smtClean="0"/>
              <a:t>and</a:t>
            </a:r>
            <a:endParaRPr lang="en-US" spc="-5" dirty="0" smtClean="0"/>
          </a:p>
          <a:p>
            <a:pPr marL="470534" indent="-457834">
              <a:lnSpc>
                <a:spcPct val="100000"/>
              </a:lnSpc>
              <a:spcBef>
                <a:spcPts val="420"/>
              </a:spcBef>
              <a:buAutoNum type="alphaLcPeriod"/>
              <a:tabLst>
                <a:tab pos="471170" algn="l"/>
                <a:tab pos="471805" algn="l"/>
                <a:tab pos="5020310" algn="l"/>
                <a:tab pos="5701030" algn="l"/>
              </a:tabLst>
            </a:pPr>
            <a:r>
              <a:rPr lang="en-US" spc="-5" dirty="0" smtClean="0"/>
              <a:t> </a:t>
            </a:r>
            <a:r>
              <a:rPr spc="-5" dirty="0" smtClean="0"/>
              <a:t>The </a:t>
            </a:r>
            <a:r>
              <a:rPr spc="-5" dirty="0"/>
              <a:t>Marine Insurance </a:t>
            </a:r>
            <a:r>
              <a:rPr dirty="0"/>
              <a:t>Act</a:t>
            </a:r>
            <a:r>
              <a:rPr spc="-185" dirty="0"/>
              <a:t> </a:t>
            </a:r>
            <a:r>
              <a:rPr spc="-5" dirty="0"/>
              <a:t>1963</a:t>
            </a:r>
            <a:r>
              <a:rPr spc="-5" dirty="0" smtClean="0"/>
              <a:t>.</a:t>
            </a:r>
            <a:endParaRPr lang="en-US" spc="-5" dirty="0" smtClean="0"/>
          </a:p>
          <a:p>
            <a:pPr marL="12700" indent="0">
              <a:lnSpc>
                <a:spcPct val="100000"/>
              </a:lnSpc>
              <a:spcBef>
                <a:spcPts val="420"/>
              </a:spcBef>
              <a:buNone/>
              <a:tabLst>
                <a:tab pos="471170" algn="l"/>
                <a:tab pos="471805" algn="l"/>
                <a:tab pos="5020310" algn="l"/>
                <a:tab pos="5701030" algn="l"/>
              </a:tabLst>
            </a:pPr>
            <a:endParaRPr spc="-5" dirty="0"/>
          </a:p>
          <a:p>
            <a:pPr marL="0" indent="0">
              <a:lnSpc>
                <a:spcPct val="100000"/>
              </a:lnSpc>
              <a:buNone/>
            </a:pPr>
            <a:r>
              <a:rPr b="1" spc="-5" dirty="0" smtClean="0"/>
              <a:t>3</a:t>
            </a:r>
            <a:r>
              <a:rPr b="1" spc="-5" dirty="0"/>
              <a:t>. CARRIAGE </a:t>
            </a:r>
            <a:r>
              <a:rPr b="1" dirty="0"/>
              <a:t>BY</a:t>
            </a:r>
            <a:r>
              <a:rPr b="1" spc="-160" dirty="0"/>
              <a:t> </a:t>
            </a:r>
            <a:r>
              <a:rPr b="1" dirty="0"/>
              <a:t>AIR</a:t>
            </a:r>
          </a:p>
          <a:p>
            <a:pPr marL="0" indent="0">
              <a:lnSpc>
                <a:spcPct val="100000"/>
              </a:lnSpc>
              <a:spcBef>
                <a:spcPts val="420"/>
              </a:spcBef>
              <a:buNone/>
              <a:tabLst>
                <a:tab pos="464184" algn="l"/>
              </a:tabLst>
            </a:pPr>
            <a:r>
              <a:rPr spc="-5" dirty="0"/>
              <a:t>a.	</a:t>
            </a:r>
            <a:r>
              <a:rPr dirty="0"/>
              <a:t>The </a:t>
            </a:r>
            <a:r>
              <a:rPr spc="-5" dirty="0"/>
              <a:t>Carriage by </a:t>
            </a:r>
            <a:r>
              <a:rPr dirty="0"/>
              <a:t>Air Act</a:t>
            </a:r>
            <a:r>
              <a:rPr spc="-240" dirty="0"/>
              <a:t> </a:t>
            </a:r>
            <a:r>
              <a:rPr spc="-5" dirty="0"/>
              <a:t>1972</a:t>
            </a:r>
            <a:r>
              <a:rPr spc="-5" dirty="0" smtClean="0"/>
              <a:t>.</a:t>
            </a:r>
            <a:endParaRPr lang="en-US" spc="-5" dirty="0" smtClean="0"/>
          </a:p>
          <a:p>
            <a:pPr marL="0" indent="0">
              <a:lnSpc>
                <a:spcPct val="100000"/>
              </a:lnSpc>
              <a:spcBef>
                <a:spcPts val="420"/>
              </a:spcBef>
              <a:buNone/>
              <a:tabLst>
                <a:tab pos="464184" algn="l"/>
              </a:tabLst>
            </a:pPr>
            <a:endParaRPr lang="en-US" spc="-5" dirty="0"/>
          </a:p>
          <a:p>
            <a:pPr marL="0" indent="0">
              <a:lnSpc>
                <a:spcPct val="100000"/>
              </a:lnSpc>
              <a:spcBef>
                <a:spcPts val="420"/>
              </a:spcBef>
              <a:buNone/>
              <a:tabLst>
                <a:tab pos="464184" algn="l"/>
              </a:tabLst>
            </a:pPr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538445"/>
            <a:ext cx="10518546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4178300" algn="l"/>
              </a:tabLst>
            </a:pPr>
            <a:r>
              <a:rPr spc="-5" dirty="0"/>
              <a:t>CARRIAGE </a:t>
            </a:r>
            <a:r>
              <a:rPr dirty="0"/>
              <a:t>BY</a:t>
            </a:r>
            <a:r>
              <a:rPr spc="-55" dirty="0"/>
              <a:t> </a:t>
            </a:r>
            <a:r>
              <a:rPr spc="-5" dirty="0"/>
              <a:t>LAND	</a:t>
            </a:r>
            <a:r>
              <a:rPr dirty="0"/>
              <a:t>- The </a:t>
            </a:r>
            <a:r>
              <a:rPr spc="-5" dirty="0"/>
              <a:t>Carriers </a:t>
            </a:r>
            <a:r>
              <a:rPr dirty="0"/>
              <a:t>Act</a:t>
            </a:r>
            <a:r>
              <a:rPr spc="-335" dirty="0"/>
              <a:t> </a:t>
            </a:r>
            <a:r>
              <a:rPr spc="-5" dirty="0"/>
              <a:t>1865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1773" y="2108454"/>
            <a:ext cx="9120427" cy="3938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22600" algn="l"/>
              </a:tabLst>
            </a:pPr>
            <a:r>
              <a:rPr sz="2600" b="1" spc="-5" dirty="0">
                <a:latin typeface="Trebuchet MS"/>
                <a:cs typeface="Trebuchet MS"/>
              </a:rPr>
              <a:t>CARRIAGE</a:t>
            </a:r>
            <a:r>
              <a:rPr sz="2600" b="1" spc="10" dirty="0">
                <a:latin typeface="Trebuchet MS"/>
                <a:cs typeface="Trebuchet MS"/>
              </a:rPr>
              <a:t> </a:t>
            </a:r>
            <a:r>
              <a:rPr sz="2600" b="1" dirty="0">
                <a:latin typeface="Trebuchet MS"/>
                <a:cs typeface="Trebuchet MS"/>
              </a:rPr>
              <a:t>BY</a:t>
            </a:r>
            <a:r>
              <a:rPr sz="2600" b="1" spc="-35" dirty="0">
                <a:latin typeface="Trebuchet MS"/>
                <a:cs typeface="Trebuchet MS"/>
              </a:rPr>
              <a:t> </a:t>
            </a:r>
            <a:r>
              <a:rPr sz="2600" b="1" spc="-5" dirty="0">
                <a:latin typeface="Trebuchet MS"/>
                <a:cs typeface="Trebuchet MS"/>
              </a:rPr>
              <a:t>LAND	</a:t>
            </a:r>
            <a:r>
              <a:rPr sz="2600" b="1" dirty="0">
                <a:latin typeface="Trebuchet MS"/>
                <a:cs typeface="Trebuchet MS"/>
              </a:rPr>
              <a:t>- The </a:t>
            </a:r>
            <a:r>
              <a:rPr sz="2600" b="1" spc="-5" dirty="0">
                <a:latin typeface="Trebuchet MS"/>
                <a:cs typeface="Trebuchet MS"/>
              </a:rPr>
              <a:t>Carriers </a:t>
            </a:r>
            <a:r>
              <a:rPr sz="2600" b="1" dirty="0">
                <a:latin typeface="Trebuchet MS"/>
                <a:cs typeface="Trebuchet MS"/>
              </a:rPr>
              <a:t>Act</a:t>
            </a:r>
            <a:r>
              <a:rPr sz="2600" b="1" spc="-220" dirty="0">
                <a:latin typeface="Trebuchet MS"/>
                <a:cs typeface="Trebuchet MS"/>
              </a:rPr>
              <a:t> </a:t>
            </a:r>
            <a:r>
              <a:rPr sz="2600" b="1" spc="-5" dirty="0">
                <a:latin typeface="Trebuchet MS"/>
                <a:cs typeface="Trebuchet MS"/>
              </a:rPr>
              <a:t>1865</a:t>
            </a:r>
            <a:endParaRPr sz="2600" b="1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050" dirty="0">
              <a:latin typeface="Times New Roman"/>
              <a:cs typeface="Times New Roman"/>
            </a:endParaRPr>
          </a:p>
          <a:p>
            <a:pPr marL="12700" marR="4490720">
              <a:lnSpc>
                <a:spcPct val="114599"/>
              </a:lnSpc>
            </a:pPr>
            <a:r>
              <a:rPr sz="2400" spc="-5" dirty="0">
                <a:latin typeface="Trebuchet MS"/>
                <a:cs typeface="Trebuchet MS"/>
              </a:rPr>
              <a:t>CONTRACT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CARRIAGE  CARRIERS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250" dirty="0">
              <a:latin typeface="Times New Roman"/>
              <a:cs typeface="Times New Roman"/>
            </a:endParaRPr>
          </a:p>
          <a:p>
            <a:pPr marL="12700">
              <a:lnSpc>
                <a:spcPts val="2865"/>
              </a:lnSpc>
            </a:pPr>
            <a:r>
              <a:rPr sz="2400" b="1" spc="-25" dirty="0">
                <a:latin typeface="Trebuchet MS"/>
                <a:cs typeface="Trebuchet MS"/>
              </a:rPr>
              <a:t>CLASSIFICATION </a:t>
            </a:r>
            <a:r>
              <a:rPr sz="2400" b="1" dirty="0">
                <a:latin typeface="Trebuchet MS"/>
                <a:cs typeface="Trebuchet MS"/>
              </a:rPr>
              <a:t>OF </a:t>
            </a:r>
            <a:r>
              <a:rPr sz="2400" b="1" spc="-5" dirty="0">
                <a:latin typeface="Trebuchet MS"/>
                <a:cs typeface="Trebuchet MS"/>
              </a:rPr>
              <a:t>CARRIERS </a:t>
            </a:r>
            <a:r>
              <a:rPr sz="2400" b="1" dirty="0">
                <a:latin typeface="Trebuchet MS"/>
                <a:cs typeface="Trebuchet MS"/>
              </a:rPr>
              <a:t>– BY</a:t>
            </a:r>
            <a:r>
              <a:rPr sz="2400" b="1" spc="-2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LAND</a:t>
            </a:r>
            <a:endParaRPr sz="2400" b="1" dirty="0">
              <a:latin typeface="Trebuchet MS"/>
              <a:cs typeface="Trebuchet MS"/>
            </a:endParaRPr>
          </a:p>
          <a:p>
            <a:pPr marL="927100" indent="-457834">
              <a:lnSpc>
                <a:spcPts val="2615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200" spc="-10" dirty="0">
                <a:latin typeface="Trebuchet MS"/>
                <a:cs typeface="Trebuchet MS"/>
              </a:rPr>
              <a:t>Common </a:t>
            </a:r>
            <a:r>
              <a:rPr sz="2200" spc="-5" dirty="0">
                <a:latin typeface="Trebuchet MS"/>
                <a:cs typeface="Trebuchet MS"/>
              </a:rPr>
              <a:t>or </a:t>
            </a:r>
            <a:r>
              <a:rPr sz="2200" spc="-10" dirty="0">
                <a:latin typeface="Trebuchet MS"/>
                <a:cs typeface="Trebuchet MS"/>
              </a:rPr>
              <a:t>Public</a:t>
            </a:r>
            <a:r>
              <a:rPr sz="2200" spc="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Carriers</a:t>
            </a:r>
            <a:endParaRPr sz="2200" dirty="0">
              <a:latin typeface="Trebuchet MS"/>
              <a:cs typeface="Trebuchet MS"/>
            </a:endParaRPr>
          </a:p>
          <a:p>
            <a:pPr marL="927100" indent="-457834">
              <a:lnSpc>
                <a:spcPts val="2615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200" spc="-20" dirty="0">
                <a:latin typeface="Trebuchet MS"/>
                <a:cs typeface="Trebuchet MS"/>
              </a:rPr>
              <a:t>Private</a:t>
            </a:r>
            <a:r>
              <a:rPr sz="2200" spc="-5" dirty="0">
                <a:latin typeface="Trebuchet MS"/>
                <a:cs typeface="Trebuchet MS"/>
              </a:rPr>
              <a:t> </a:t>
            </a:r>
            <a:r>
              <a:rPr sz="2200" spc="-10" dirty="0">
                <a:latin typeface="Trebuchet MS"/>
                <a:cs typeface="Trebuchet MS"/>
              </a:rPr>
              <a:t>Carriers</a:t>
            </a:r>
            <a:endParaRPr sz="2200" dirty="0">
              <a:latin typeface="Trebuchet MS"/>
              <a:cs typeface="Trebuchet MS"/>
            </a:endParaRPr>
          </a:p>
          <a:p>
            <a:pPr marL="927100" indent="-457834">
              <a:lnSpc>
                <a:spcPts val="2630"/>
              </a:lnSpc>
              <a:buAutoNum type="arabicPeriod"/>
              <a:tabLst>
                <a:tab pos="927100" algn="l"/>
                <a:tab pos="927735" algn="l"/>
              </a:tabLst>
            </a:pPr>
            <a:r>
              <a:rPr sz="2200" spc="-10" dirty="0">
                <a:latin typeface="Trebuchet MS"/>
                <a:cs typeface="Trebuchet MS"/>
              </a:rPr>
              <a:t>Gratuitous </a:t>
            </a:r>
            <a:r>
              <a:rPr sz="2200" spc="-5" dirty="0" smtClean="0">
                <a:latin typeface="Trebuchet MS"/>
                <a:cs typeface="Trebuchet MS"/>
              </a:rPr>
              <a:t>Carriers</a:t>
            </a:r>
            <a:endParaRPr lang="en-US" sz="2200" dirty="0">
              <a:latin typeface="Trebuchet MS"/>
              <a:cs typeface="Trebuchet MS"/>
            </a:endParaRPr>
          </a:p>
          <a:p>
            <a:pPr marL="469266">
              <a:lnSpc>
                <a:spcPts val="2630"/>
              </a:lnSpc>
              <a:tabLst>
                <a:tab pos="927100" algn="l"/>
                <a:tab pos="927735" algn="l"/>
              </a:tabLst>
            </a:pPr>
            <a:r>
              <a:rPr sz="2200" spc="-5" dirty="0" smtClean="0">
                <a:latin typeface="Trebuchet MS"/>
                <a:cs typeface="Trebuchet MS"/>
              </a:rPr>
              <a:t>EXAMPLES </a:t>
            </a:r>
            <a:r>
              <a:rPr sz="2200" spc="-5" dirty="0">
                <a:latin typeface="Trebuchet MS"/>
                <a:cs typeface="Trebuchet MS"/>
              </a:rPr>
              <a:t>OF </a:t>
            </a:r>
            <a:r>
              <a:rPr sz="2200" spc="-10" dirty="0">
                <a:latin typeface="Trebuchet MS"/>
                <a:cs typeface="Trebuchet MS"/>
              </a:rPr>
              <a:t>COMMON CARRIERS </a:t>
            </a:r>
            <a:r>
              <a:rPr sz="2200" spc="-5" dirty="0">
                <a:latin typeface="Trebuchet MS"/>
                <a:cs typeface="Trebuchet MS"/>
              </a:rPr>
              <a:t>ARE </a:t>
            </a:r>
            <a:r>
              <a:rPr sz="2200" spc="-60" dirty="0">
                <a:latin typeface="Trebuchet MS"/>
                <a:cs typeface="Trebuchet MS"/>
              </a:rPr>
              <a:t>GATI </a:t>
            </a:r>
            <a:r>
              <a:rPr sz="2200" spc="-5" dirty="0">
                <a:latin typeface="Trebuchet MS"/>
                <a:cs typeface="Trebuchet MS"/>
              </a:rPr>
              <a:t>AND</a:t>
            </a:r>
            <a:r>
              <a:rPr sz="2200" spc="-80" dirty="0">
                <a:latin typeface="Trebuchet MS"/>
                <a:cs typeface="Trebuchet MS"/>
              </a:rPr>
              <a:t> </a:t>
            </a:r>
            <a:r>
              <a:rPr sz="2200" spc="-5" dirty="0">
                <a:latin typeface="Trebuchet MS"/>
                <a:cs typeface="Trebuchet MS"/>
              </a:rPr>
              <a:t>IN-TRANSIT</a:t>
            </a:r>
            <a:endParaRPr sz="2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892387"/>
            <a:ext cx="10416819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COMMON </a:t>
            </a:r>
            <a:r>
              <a:rPr b="1" dirty="0"/>
              <a:t>OR PUBLIC</a:t>
            </a:r>
            <a:r>
              <a:rPr b="1" spc="-65" dirty="0"/>
              <a:t> </a:t>
            </a:r>
            <a:r>
              <a:rPr b="1" spc="-5" dirty="0"/>
              <a:t>CARRIERS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9054" y="2115059"/>
            <a:ext cx="4010660" cy="41852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rebuchet MS"/>
                <a:cs typeface="Trebuchet MS"/>
              </a:rPr>
              <a:t>CHARACTERISTICS</a:t>
            </a:r>
            <a:endParaRPr sz="2400" b="1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Individual/Firm/Company</a:t>
            </a:r>
            <a:endParaRPr sz="2400" dirty="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dirty="0">
                <a:latin typeface="Trebuchet MS"/>
                <a:cs typeface="Trebuchet MS"/>
              </a:rPr>
              <a:t>Only </a:t>
            </a:r>
            <a:r>
              <a:rPr sz="2400" spc="-5" dirty="0">
                <a:latin typeface="Trebuchet MS"/>
                <a:cs typeface="Trebuchet MS"/>
              </a:rPr>
              <a:t>the carriers </a:t>
            </a:r>
            <a:r>
              <a:rPr sz="2400" dirty="0">
                <a:latin typeface="Trebuchet MS"/>
                <a:cs typeface="Trebuchet MS"/>
              </a:rPr>
              <a:t>of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goods</a:t>
            </a:r>
            <a:endParaRPr sz="2400" dirty="0">
              <a:latin typeface="Trebuchet MS"/>
              <a:cs typeface="Trebuchet MS"/>
            </a:endParaRPr>
          </a:p>
          <a:p>
            <a:pPr marL="469900" indent="-457834">
              <a:lnSpc>
                <a:spcPct val="100000"/>
              </a:lnSpc>
              <a:spcBef>
                <a:spcPts val="705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20" dirty="0">
                <a:latin typeface="Trebuchet MS"/>
                <a:cs typeface="Trebuchet MS"/>
              </a:rPr>
              <a:t>Regular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Activity</a:t>
            </a:r>
            <a:endParaRPr sz="2400" dirty="0">
              <a:latin typeface="Trebuchet MS"/>
              <a:cs typeface="Trebuchet MS"/>
            </a:endParaRPr>
          </a:p>
          <a:p>
            <a:pPr marL="469900" marR="654685" indent="-457834">
              <a:lnSpc>
                <a:spcPts val="2590"/>
              </a:lnSpc>
              <a:spcBef>
                <a:spcPts val="105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No Right to </a:t>
            </a:r>
            <a:r>
              <a:rPr sz="2400" spc="-25" dirty="0">
                <a:latin typeface="Trebuchet MS"/>
                <a:cs typeface="Trebuchet MS"/>
              </a:rPr>
              <a:t>Reject </a:t>
            </a:r>
            <a:r>
              <a:rPr sz="2400" dirty="0">
                <a:latin typeface="Trebuchet MS"/>
                <a:cs typeface="Trebuchet MS"/>
              </a:rPr>
              <a:t>or  </a:t>
            </a:r>
            <a:r>
              <a:rPr sz="2400" spc="-25" dirty="0">
                <a:latin typeface="Trebuchet MS"/>
                <a:cs typeface="Trebuchet MS"/>
              </a:rPr>
              <a:t>Refuse </a:t>
            </a:r>
            <a:r>
              <a:rPr sz="2400" dirty="0">
                <a:latin typeface="Trebuchet MS"/>
                <a:cs typeface="Trebuchet MS"/>
              </a:rPr>
              <a:t>for</a:t>
            </a:r>
            <a:r>
              <a:rPr sz="2400" spc="2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carrier</a:t>
            </a:r>
            <a:endParaRPr sz="2400" dirty="0">
              <a:latin typeface="Trebuchet MS"/>
              <a:cs typeface="Trebuchet MS"/>
            </a:endParaRPr>
          </a:p>
          <a:p>
            <a:pPr marL="469900" marR="542925" indent="-457834">
              <a:lnSpc>
                <a:spcPct val="90000"/>
              </a:lnSpc>
              <a:spcBef>
                <a:spcPts val="96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2400" spc="-5" dirty="0">
                <a:latin typeface="Trebuchet MS"/>
                <a:cs typeface="Trebuchet MS"/>
              </a:rPr>
              <a:t>Common Carrier is  restricted to </a:t>
            </a:r>
            <a:r>
              <a:rPr sz="2400" dirty="0">
                <a:latin typeface="Trebuchet MS"/>
                <a:cs typeface="Trebuchet MS"/>
              </a:rPr>
              <a:t>land </a:t>
            </a:r>
            <a:r>
              <a:rPr sz="2400" spc="-5" dirty="0">
                <a:latin typeface="Trebuchet MS"/>
                <a:cs typeface="Trebuchet MS"/>
              </a:rPr>
              <a:t>and  inland</a:t>
            </a: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waterways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4467" y="2115058"/>
            <a:ext cx="982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2400" spc="5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2400" dirty="0">
                <a:solidFill>
                  <a:srgbClr val="FFFFFF"/>
                </a:solidFill>
                <a:latin typeface="Trebuchet MS"/>
                <a:cs typeface="Trebuchet MS"/>
              </a:rPr>
              <a:t>TIES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4468" y="2938401"/>
            <a:ext cx="4891405" cy="230896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rebuchet MS"/>
                <a:cs typeface="Trebuchet MS"/>
              </a:rPr>
              <a:t>Carry </a:t>
            </a:r>
            <a:r>
              <a:rPr sz="2400" dirty="0">
                <a:latin typeface="Trebuchet MS"/>
                <a:cs typeface="Trebuchet MS"/>
              </a:rPr>
              <a:t>for</a:t>
            </a:r>
            <a:r>
              <a:rPr sz="2400" spc="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all</a:t>
            </a:r>
            <a:endParaRPr sz="24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rebuchet MS"/>
                <a:cs typeface="Trebuchet MS"/>
              </a:rPr>
              <a:t>Carry goods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safely</a:t>
            </a:r>
          </a:p>
          <a:p>
            <a:pPr marL="469900" indent="-457200">
              <a:lnSpc>
                <a:spcPct val="100000"/>
              </a:lnSpc>
              <a:spcBef>
                <a:spcPts val="7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rebuchet MS"/>
                <a:cs typeface="Trebuchet MS"/>
              </a:rPr>
              <a:t>Delivery within </a:t>
            </a:r>
            <a:r>
              <a:rPr sz="2400" spc="-15" dirty="0">
                <a:latin typeface="Trebuchet MS"/>
                <a:cs typeface="Trebuchet MS"/>
              </a:rPr>
              <a:t>Reasonable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time</a:t>
            </a:r>
            <a:endParaRPr sz="24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rebuchet MS"/>
                <a:cs typeface="Trebuchet MS"/>
              </a:rPr>
              <a:t>Deliver the goods at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place</a:t>
            </a:r>
            <a:endParaRPr sz="24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0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25" dirty="0">
                <a:latin typeface="Trebuchet MS"/>
                <a:cs typeface="Trebuchet MS"/>
              </a:rPr>
              <a:t>Keep </a:t>
            </a:r>
            <a:r>
              <a:rPr sz="2400" spc="-5" dirty="0">
                <a:latin typeface="Trebuchet MS"/>
                <a:cs typeface="Trebuchet MS"/>
              </a:rPr>
              <a:t>the Goods in his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Custody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538445"/>
            <a:ext cx="10442346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RIGHTS </a:t>
            </a:r>
            <a:r>
              <a:rPr b="1" dirty="0"/>
              <a:t>AND </a:t>
            </a:r>
            <a:r>
              <a:rPr b="1" spc="-5" dirty="0"/>
              <a:t>LIABILITY </a:t>
            </a:r>
            <a:r>
              <a:rPr b="1" dirty="0"/>
              <a:t>OF </a:t>
            </a:r>
            <a:r>
              <a:rPr b="1" spc="-5" dirty="0"/>
              <a:t>COMMON</a:t>
            </a:r>
            <a:r>
              <a:rPr b="1" spc="-300" dirty="0"/>
              <a:t> </a:t>
            </a:r>
            <a:r>
              <a:rPr b="1" spc="-5" dirty="0"/>
              <a:t>CARRIER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sz="half" idx="1"/>
          </p:nvPr>
        </p:nvSpPr>
        <p:spPr>
          <a:xfrm>
            <a:off x="533400" y="1906541"/>
            <a:ext cx="5257800" cy="391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b="1" spc="-5" dirty="0"/>
              <a:t>RIGHTS</a:t>
            </a: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pc="-5" dirty="0" smtClean="0"/>
              <a:t>Minimum</a:t>
            </a:r>
            <a:r>
              <a:rPr spc="-10" dirty="0" smtClean="0"/>
              <a:t> </a:t>
            </a:r>
            <a:r>
              <a:rPr spc="-15" dirty="0"/>
              <a:t>Remuneration</a:t>
            </a:r>
          </a:p>
          <a:p>
            <a:pPr marL="469900" indent="-457834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Right to </a:t>
            </a:r>
            <a:r>
              <a:rPr dirty="0"/>
              <a:t>retain or refuse</a:t>
            </a:r>
            <a:r>
              <a:rPr spc="-55" dirty="0"/>
              <a:t> </a:t>
            </a:r>
            <a:r>
              <a:rPr spc="-5" dirty="0"/>
              <a:t>delivery</a:t>
            </a:r>
          </a:p>
          <a:p>
            <a:pPr marL="469900" indent="-457834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Right to </a:t>
            </a:r>
            <a:r>
              <a:rPr spc="-15" dirty="0"/>
              <a:t>Reasonable</a:t>
            </a:r>
            <a:r>
              <a:rPr spc="15" dirty="0"/>
              <a:t> </a:t>
            </a:r>
            <a:r>
              <a:rPr spc="-5" dirty="0"/>
              <a:t>expenses</a:t>
            </a:r>
          </a:p>
          <a:p>
            <a:pPr marL="469900" indent="-457834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Right to Limit Liability</a:t>
            </a:r>
          </a:p>
          <a:p>
            <a:pPr marL="469900" indent="-457834">
              <a:lnSpc>
                <a:spcPts val="2735"/>
              </a:lnSpc>
              <a:spcBef>
                <a:spcPts val="71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Right to </a:t>
            </a:r>
            <a:r>
              <a:rPr dirty="0"/>
              <a:t>sell </a:t>
            </a:r>
            <a:r>
              <a:rPr spc="-10" dirty="0"/>
              <a:t>Goods</a:t>
            </a:r>
            <a:r>
              <a:rPr spc="25" dirty="0"/>
              <a:t> </a:t>
            </a:r>
            <a:r>
              <a:rPr spc="-5" dirty="0" smtClean="0"/>
              <a:t>under</a:t>
            </a:r>
            <a:r>
              <a:rPr lang="en-US" spc="-5" dirty="0" smtClean="0"/>
              <a:t> </a:t>
            </a:r>
            <a:r>
              <a:rPr spc="-5" dirty="0" smtClean="0"/>
              <a:t>Inherent </a:t>
            </a:r>
            <a:r>
              <a:rPr spc="-20" dirty="0"/>
              <a:t>Vice</a:t>
            </a:r>
            <a:r>
              <a:rPr spc="20" dirty="0"/>
              <a:t> </a:t>
            </a:r>
            <a:r>
              <a:rPr spc="-10" dirty="0"/>
              <a:t>conditions</a:t>
            </a:r>
          </a:p>
          <a:p>
            <a:pPr marL="469900" indent="-457834">
              <a:lnSpc>
                <a:spcPct val="100000"/>
              </a:lnSpc>
              <a:spcBef>
                <a:spcPts val="705"/>
              </a:spcBef>
              <a:buAutoNum type="arabicPeriod" startAt="6"/>
              <a:tabLst>
                <a:tab pos="469900" algn="l"/>
                <a:tab pos="470534" algn="l"/>
              </a:tabLst>
            </a:pPr>
            <a:r>
              <a:rPr spc="-5" dirty="0"/>
              <a:t>Right to </a:t>
            </a:r>
            <a:r>
              <a:rPr dirty="0"/>
              <a:t>recover</a:t>
            </a:r>
            <a:r>
              <a:rPr spc="5" dirty="0"/>
              <a:t> </a:t>
            </a:r>
            <a:r>
              <a:rPr spc="-10" dirty="0"/>
              <a:t>damages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24600" y="2324861"/>
            <a:ext cx="5136261" cy="3506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rebuchet MS"/>
                <a:cs typeface="Trebuchet MS"/>
              </a:rPr>
              <a:t>LIABILITY </a:t>
            </a:r>
            <a:r>
              <a:rPr sz="2400" b="1" dirty="0">
                <a:latin typeface="Trebuchet MS"/>
                <a:cs typeface="Trebuchet MS"/>
              </a:rPr>
              <a:t>AND EXPECTIONAL</a:t>
            </a:r>
            <a:r>
              <a:rPr sz="2400" b="1" spc="-38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CASES</a:t>
            </a:r>
            <a:endParaRPr sz="2400" b="1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rebuchet MS"/>
                <a:cs typeface="Trebuchet MS"/>
              </a:rPr>
              <a:t>An Act of</a:t>
            </a:r>
            <a:r>
              <a:rPr sz="2400" spc="-1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God</a:t>
            </a:r>
            <a:endParaRPr sz="24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rebuchet MS"/>
                <a:cs typeface="Trebuchet MS"/>
              </a:rPr>
              <a:t>Enemies of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state</a:t>
            </a:r>
          </a:p>
          <a:p>
            <a:pPr marL="469900" marR="641985" indent="-457200">
              <a:lnSpc>
                <a:spcPts val="2590"/>
              </a:lnSpc>
              <a:spcBef>
                <a:spcPts val="104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rebuchet MS"/>
                <a:cs typeface="Trebuchet MS"/>
              </a:rPr>
              <a:t>Inherent </a:t>
            </a:r>
            <a:r>
              <a:rPr sz="2400" spc="-20" dirty="0">
                <a:latin typeface="Trebuchet MS"/>
                <a:cs typeface="Trebuchet MS"/>
              </a:rPr>
              <a:t>Vice </a:t>
            </a:r>
            <a:r>
              <a:rPr sz="2400" spc="-5" dirty="0">
                <a:latin typeface="Trebuchet MS"/>
                <a:cs typeface="Trebuchet MS"/>
              </a:rPr>
              <a:t>in the </a:t>
            </a:r>
            <a:r>
              <a:rPr sz="2400" spc="-10" dirty="0">
                <a:latin typeface="Trebuchet MS"/>
                <a:cs typeface="Trebuchet MS"/>
              </a:rPr>
              <a:t>Goods  </a:t>
            </a:r>
            <a:r>
              <a:rPr sz="2400" spc="-5" dirty="0">
                <a:latin typeface="Trebuchet MS"/>
                <a:cs typeface="Trebuchet MS"/>
              </a:rPr>
              <a:t>Carried</a:t>
            </a:r>
            <a:endParaRPr sz="24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rebuchet MS"/>
                <a:cs typeface="Trebuchet MS"/>
              </a:rPr>
              <a:t>Defective</a:t>
            </a:r>
            <a:r>
              <a:rPr sz="2400" spc="1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packing</a:t>
            </a:r>
            <a:endParaRPr sz="2400" dirty="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rebuchet MS"/>
                <a:cs typeface="Trebuchet MS"/>
              </a:rPr>
              <a:t>Fault or fraud of </a:t>
            </a:r>
            <a:r>
              <a:rPr sz="2400" spc="-5" dirty="0">
                <a:latin typeface="Trebuchet MS"/>
                <a:cs typeface="Trebuchet MS"/>
              </a:rPr>
              <a:t>the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consignor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892387"/>
            <a:ext cx="10289946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105" dirty="0"/>
              <a:t>PRIVATE</a:t>
            </a:r>
            <a:r>
              <a:rPr b="1" spc="-75" dirty="0"/>
              <a:t> </a:t>
            </a:r>
            <a:r>
              <a:rPr b="1" spc="-5" dirty="0"/>
              <a:t>CARRIER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9053" y="2288286"/>
            <a:ext cx="7745731" cy="29931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rebuchet MS"/>
                <a:cs typeface="Trebuchet MS"/>
              </a:rPr>
              <a:t>Casual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5" dirty="0">
                <a:latin typeface="Trebuchet MS"/>
                <a:cs typeface="Trebuchet MS"/>
              </a:rPr>
              <a:t>Occasional</a:t>
            </a:r>
            <a:r>
              <a:rPr sz="2400" spc="3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Carrier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rebuchet MS"/>
                <a:cs typeface="Trebuchet MS"/>
              </a:rPr>
              <a:t>Right to Accepting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20" dirty="0">
                <a:latin typeface="Trebuchet MS"/>
                <a:cs typeface="Trebuchet MS"/>
              </a:rPr>
              <a:t>Reject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Carriage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Proposal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"/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15" dirty="0">
                <a:latin typeface="Trebuchet MS"/>
                <a:cs typeface="Trebuchet MS"/>
              </a:rPr>
              <a:t>Private </a:t>
            </a:r>
            <a:r>
              <a:rPr sz="2400" spc="-5" dirty="0">
                <a:latin typeface="Trebuchet MS"/>
                <a:cs typeface="Trebuchet MS"/>
              </a:rPr>
              <a:t>carrier is </a:t>
            </a:r>
            <a:r>
              <a:rPr sz="2400" dirty="0">
                <a:latin typeface="Trebuchet MS"/>
                <a:cs typeface="Trebuchet MS"/>
              </a:rPr>
              <a:t>governed </a:t>
            </a:r>
            <a:r>
              <a:rPr sz="2400" spc="-5" dirty="0">
                <a:latin typeface="Trebuchet MS"/>
                <a:cs typeface="Trebuchet MS"/>
              </a:rPr>
              <a:t>by </a:t>
            </a:r>
            <a:r>
              <a:rPr sz="2400" dirty="0">
                <a:latin typeface="Trebuchet MS"/>
                <a:cs typeface="Trebuchet MS"/>
              </a:rPr>
              <a:t>INDIAN CONTRACT</a:t>
            </a:r>
            <a:r>
              <a:rPr sz="2400" spc="-29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ACT</a:t>
            </a: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FFFFF"/>
              </a:buClr>
              <a:buFont typeface="Wingdings"/>
              <a:buChar char=""/>
            </a:pPr>
            <a:endParaRPr sz="32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latin typeface="Trebuchet MS"/>
                <a:cs typeface="Trebuchet MS"/>
              </a:rPr>
              <a:t>Right to Negotiate </a:t>
            </a:r>
            <a:r>
              <a:rPr sz="2400" dirty="0">
                <a:latin typeface="Trebuchet MS"/>
                <a:cs typeface="Trebuchet MS"/>
              </a:rPr>
              <a:t>special</a:t>
            </a:r>
            <a:r>
              <a:rPr sz="2400" spc="5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terms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3" y="892387"/>
            <a:ext cx="9826651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Common </a:t>
            </a:r>
            <a:r>
              <a:rPr b="1" spc="-10" dirty="0"/>
              <a:t>Vs. </a:t>
            </a:r>
            <a:r>
              <a:rPr b="1" spc="-25" dirty="0"/>
              <a:t>Private</a:t>
            </a:r>
            <a:r>
              <a:rPr b="1" spc="-45" dirty="0"/>
              <a:t> </a:t>
            </a:r>
            <a:r>
              <a:rPr b="1" spc="-5" dirty="0"/>
              <a:t>Carriers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sz="half" idx="1"/>
          </p:nvPr>
        </p:nvSpPr>
        <p:spPr>
          <a:xfrm>
            <a:off x="4724400" y="2398794"/>
            <a:ext cx="6400800" cy="25746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b="1" spc="-60" dirty="0"/>
              <a:t>PRIVATE</a:t>
            </a:r>
            <a:r>
              <a:rPr b="1" spc="-20" dirty="0"/>
              <a:t> </a:t>
            </a:r>
            <a:r>
              <a:rPr b="1" spc="-5" dirty="0"/>
              <a:t>CARRIERS</a:t>
            </a:r>
          </a:p>
          <a:p>
            <a:pPr>
              <a:lnSpc>
                <a:spcPct val="100000"/>
              </a:lnSpc>
            </a:pPr>
            <a:endParaRPr sz="2300" dirty="0">
              <a:latin typeface="Times New Roman"/>
              <a:cs typeface="Times New Roman"/>
            </a:endParaRPr>
          </a:p>
          <a:p>
            <a:pPr marL="527685" marR="71120" indent="-515620">
              <a:lnSpc>
                <a:spcPts val="2160"/>
              </a:lnSpc>
              <a:spcBef>
                <a:spcPts val="1535"/>
              </a:spcBef>
              <a:buAutoNum type="romanLcPeriod"/>
              <a:tabLst>
                <a:tab pos="527685" algn="l"/>
                <a:tab pos="528320" algn="l"/>
              </a:tabLst>
            </a:pPr>
            <a:r>
              <a:rPr spc="-15" dirty="0"/>
              <a:t>Renders </a:t>
            </a:r>
            <a:r>
              <a:rPr spc="-5" dirty="0"/>
              <a:t>Casual</a:t>
            </a:r>
            <a:r>
              <a:rPr spc="-110" dirty="0"/>
              <a:t> </a:t>
            </a:r>
            <a:r>
              <a:rPr dirty="0"/>
              <a:t>or  Occasional  Service</a:t>
            </a:r>
          </a:p>
          <a:p>
            <a:pPr marL="527685" marR="69215" indent="-515620">
              <a:lnSpc>
                <a:spcPts val="2160"/>
              </a:lnSpc>
              <a:spcBef>
                <a:spcPts val="1010"/>
              </a:spcBef>
              <a:buAutoNum type="romanLcPeriod"/>
              <a:tabLst>
                <a:tab pos="527685" algn="l"/>
                <a:tab pos="528320" algn="l"/>
              </a:tabLst>
            </a:pPr>
            <a:r>
              <a:rPr spc="-5" dirty="0"/>
              <a:t>Right to </a:t>
            </a:r>
            <a:r>
              <a:rPr spc="-20" dirty="0"/>
              <a:t>Reject</a:t>
            </a:r>
            <a:r>
              <a:rPr spc="-105" dirty="0"/>
              <a:t> </a:t>
            </a:r>
            <a:r>
              <a:rPr dirty="0"/>
              <a:t>or  </a:t>
            </a:r>
            <a:r>
              <a:rPr spc="-20" dirty="0"/>
              <a:t>Refuse </a:t>
            </a:r>
            <a:r>
              <a:rPr dirty="0"/>
              <a:t>for</a:t>
            </a:r>
            <a:r>
              <a:rPr spc="-75" dirty="0"/>
              <a:t> </a:t>
            </a:r>
            <a:r>
              <a:rPr dirty="0" smtClean="0"/>
              <a:t>carrier</a:t>
            </a:r>
            <a:endParaRPr lang="en-US" dirty="0" smtClean="0"/>
          </a:p>
          <a:p>
            <a:pPr marL="527685" marR="69215" indent="-515620">
              <a:lnSpc>
                <a:spcPts val="2160"/>
              </a:lnSpc>
              <a:spcBef>
                <a:spcPts val="1010"/>
              </a:spcBef>
              <a:buAutoNum type="romanLcPeriod"/>
              <a:tabLst>
                <a:tab pos="527685" algn="l"/>
                <a:tab pos="528320" algn="l"/>
              </a:tabLst>
            </a:pPr>
            <a:r>
              <a:rPr spc="-55" dirty="0" smtClean="0"/>
              <a:t>Terms </a:t>
            </a:r>
            <a:r>
              <a:rPr dirty="0"/>
              <a:t>of Carriage  can </a:t>
            </a:r>
            <a:r>
              <a:rPr spc="-5" dirty="0"/>
              <a:t>be</a:t>
            </a:r>
            <a:r>
              <a:rPr spc="-90" dirty="0"/>
              <a:t> </a:t>
            </a:r>
            <a:r>
              <a:rPr spc="-5" dirty="0"/>
              <a:t>Negotiated</a:t>
            </a:r>
          </a:p>
          <a:p>
            <a:pPr marL="12065" marR="205740" indent="0">
              <a:lnSpc>
                <a:spcPts val="2160"/>
              </a:lnSpc>
              <a:spcBef>
                <a:spcPts val="994"/>
              </a:spcBef>
              <a:buNone/>
              <a:tabLst>
                <a:tab pos="527685" algn="l"/>
              </a:tabLst>
            </a:pPr>
            <a:r>
              <a:rPr spc="-5" dirty="0" smtClean="0"/>
              <a:t>iv</a:t>
            </a:r>
            <a:r>
              <a:rPr spc="-5" dirty="0"/>
              <a:t>.	Governed by</a:t>
            </a:r>
            <a:r>
              <a:rPr spc="-114" dirty="0"/>
              <a:t> </a:t>
            </a:r>
            <a:r>
              <a:rPr spc="-5" dirty="0"/>
              <a:t>the  Indian Contract  </a:t>
            </a:r>
            <a:r>
              <a:rPr dirty="0"/>
              <a:t>Act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59053" y="4760469"/>
            <a:ext cx="339091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iii.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9053" y="2294697"/>
            <a:ext cx="3584347" cy="307456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065" marR="267970" algn="ctr">
              <a:lnSpc>
                <a:spcPts val="2160"/>
              </a:lnSpc>
              <a:spcBef>
                <a:spcPts val="375"/>
              </a:spcBef>
              <a:tabLst>
                <a:tab pos="527685" algn="l"/>
                <a:tab pos="528320" algn="l"/>
              </a:tabLst>
            </a:pPr>
            <a:r>
              <a:rPr lang="en-US" sz="2000" b="1" spc="-5" dirty="0" smtClean="0">
                <a:latin typeface="Trebuchet MS"/>
                <a:cs typeface="Trebuchet MS"/>
              </a:rPr>
              <a:t>COMMON</a:t>
            </a:r>
            <a:r>
              <a:rPr lang="en-US" sz="2000" b="1" spc="-55" dirty="0" smtClean="0">
                <a:latin typeface="Trebuchet MS"/>
                <a:cs typeface="Trebuchet MS"/>
              </a:rPr>
              <a:t> </a:t>
            </a:r>
            <a:r>
              <a:rPr lang="en-US" sz="2000" b="1" spc="-5" dirty="0" smtClean="0">
                <a:latin typeface="Trebuchet MS"/>
                <a:cs typeface="Trebuchet MS"/>
              </a:rPr>
              <a:t>CARRIERS</a:t>
            </a:r>
            <a:endParaRPr lang="en-US" sz="2000" b="1" dirty="0" smtClean="0">
              <a:latin typeface="Trebuchet MS"/>
              <a:cs typeface="Trebuchet MS"/>
            </a:endParaRPr>
          </a:p>
          <a:p>
            <a:pPr marL="12065" marR="267970">
              <a:lnSpc>
                <a:spcPts val="2160"/>
              </a:lnSpc>
              <a:spcBef>
                <a:spcPts val="375"/>
              </a:spcBef>
              <a:tabLst>
                <a:tab pos="527685" algn="l"/>
                <a:tab pos="528320" algn="l"/>
              </a:tabLst>
            </a:pPr>
            <a:endParaRPr lang="en-US" sz="2000" spc="-15" dirty="0" smtClean="0">
              <a:latin typeface="Trebuchet MS"/>
              <a:cs typeface="Trebuchet MS"/>
            </a:endParaRPr>
          </a:p>
          <a:p>
            <a:pPr marL="527685" marR="267970" indent="-515620">
              <a:lnSpc>
                <a:spcPts val="2160"/>
              </a:lnSpc>
              <a:spcBef>
                <a:spcPts val="375"/>
              </a:spcBef>
              <a:buAutoNum type="romanLcPeriod"/>
              <a:tabLst>
                <a:tab pos="527685" algn="l"/>
                <a:tab pos="528320" algn="l"/>
              </a:tabLst>
            </a:pPr>
            <a:r>
              <a:rPr sz="2000" spc="-15" dirty="0" smtClean="0">
                <a:latin typeface="Trebuchet MS"/>
                <a:cs typeface="Trebuchet MS"/>
              </a:rPr>
              <a:t>Renders</a:t>
            </a:r>
            <a:r>
              <a:rPr sz="2000" spc="-90" dirty="0" smtClean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Regular  </a:t>
            </a:r>
            <a:r>
              <a:rPr sz="2000" dirty="0">
                <a:latin typeface="Trebuchet MS"/>
                <a:cs typeface="Trebuchet MS"/>
              </a:rPr>
              <a:t>Service</a:t>
            </a:r>
          </a:p>
          <a:p>
            <a:pPr marL="527685" marR="5080" indent="-515620">
              <a:lnSpc>
                <a:spcPts val="2160"/>
              </a:lnSpc>
              <a:spcBef>
                <a:spcPts val="1010"/>
              </a:spcBef>
              <a:buAutoNum type="romanL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Trebuchet MS"/>
                <a:cs typeface="Trebuchet MS"/>
              </a:rPr>
              <a:t>No Right to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Reject  </a:t>
            </a:r>
            <a:r>
              <a:rPr sz="2000" dirty="0">
                <a:latin typeface="Trebuchet MS"/>
                <a:cs typeface="Trebuchet MS"/>
              </a:rPr>
              <a:t>or </a:t>
            </a:r>
            <a:r>
              <a:rPr sz="2000" spc="-20" dirty="0">
                <a:latin typeface="Trebuchet MS"/>
                <a:cs typeface="Trebuchet MS"/>
              </a:rPr>
              <a:t>Refuse </a:t>
            </a:r>
            <a:r>
              <a:rPr sz="2000" dirty="0">
                <a:latin typeface="Trebuchet MS"/>
                <a:cs typeface="Trebuchet MS"/>
              </a:rPr>
              <a:t>for  </a:t>
            </a:r>
            <a:r>
              <a:rPr sz="2000" dirty="0" smtClean="0">
                <a:latin typeface="Trebuchet MS"/>
                <a:cs typeface="Trebuchet MS"/>
              </a:rPr>
              <a:t>carrier</a:t>
            </a:r>
            <a:endParaRPr lang="en-US" sz="2000" dirty="0" smtClean="0">
              <a:latin typeface="Trebuchet MS"/>
              <a:cs typeface="Trebuchet MS"/>
            </a:endParaRPr>
          </a:p>
          <a:p>
            <a:pPr marL="527685" marR="5080" indent="-515620">
              <a:lnSpc>
                <a:spcPts val="2160"/>
              </a:lnSpc>
              <a:spcBef>
                <a:spcPts val="1010"/>
              </a:spcBef>
              <a:buAutoNum type="romanLcPeriod"/>
              <a:tabLst>
                <a:tab pos="527685" algn="l"/>
                <a:tab pos="528320" algn="l"/>
              </a:tabLst>
            </a:pPr>
            <a:r>
              <a:rPr sz="2000" spc="-55" dirty="0" smtClean="0">
                <a:latin typeface="Trebuchet MS"/>
                <a:cs typeface="Trebuchet MS"/>
              </a:rPr>
              <a:t>Terms </a:t>
            </a:r>
            <a:r>
              <a:rPr sz="2000" dirty="0" smtClean="0">
                <a:latin typeface="Trebuchet MS"/>
                <a:cs typeface="Trebuchet MS"/>
              </a:rPr>
              <a:t>of Carriage  </a:t>
            </a:r>
            <a:r>
              <a:rPr sz="2000" spc="-5" dirty="0" smtClean="0">
                <a:latin typeface="Trebuchet MS"/>
                <a:cs typeface="Trebuchet MS"/>
              </a:rPr>
              <a:t>are</a:t>
            </a:r>
            <a:r>
              <a:rPr sz="2000" spc="-25" dirty="0" smtClean="0">
                <a:latin typeface="Trebuchet MS"/>
                <a:cs typeface="Trebuchet MS"/>
              </a:rPr>
              <a:t> </a:t>
            </a:r>
            <a:r>
              <a:rPr sz="2000" dirty="0" smtClean="0">
                <a:latin typeface="Trebuchet MS"/>
                <a:cs typeface="Trebuchet MS"/>
              </a:rPr>
              <a:t>fixed</a:t>
            </a:r>
          </a:p>
          <a:p>
            <a:pPr marL="527685" marR="180340" indent="-515620" algn="just">
              <a:lnSpc>
                <a:spcPts val="2160"/>
              </a:lnSpc>
              <a:spcBef>
                <a:spcPts val="1000"/>
              </a:spcBef>
            </a:pPr>
            <a:r>
              <a:rPr sz="2000" spc="-5" dirty="0" smtClean="0">
                <a:latin typeface="Trebuchet MS"/>
                <a:cs typeface="Trebuchet MS"/>
              </a:rPr>
              <a:t>iv</a:t>
            </a:r>
            <a:r>
              <a:rPr sz="2000" spc="-5" dirty="0">
                <a:latin typeface="Trebuchet MS"/>
                <a:cs typeface="Trebuchet MS"/>
              </a:rPr>
              <a:t>. Governed by the  </a:t>
            </a:r>
            <a:r>
              <a:rPr sz="2000" dirty="0">
                <a:latin typeface="Trebuchet MS"/>
                <a:cs typeface="Trebuchet MS"/>
              </a:rPr>
              <a:t>common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carriers  Act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Trebuchet MS"/>
                <a:cs typeface="Trebuchet MS"/>
              </a:rPr>
              <a:t>-1865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59054" y="892387"/>
            <a:ext cx="10594746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 spc="-60" dirty="0"/>
              <a:t>GRATUITOUS</a:t>
            </a:r>
            <a:r>
              <a:rPr b="1" spc="-25" dirty="0"/>
              <a:t> </a:t>
            </a:r>
            <a:r>
              <a:rPr b="1" spc="-5" dirty="0"/>
              <a:t>CARRIERS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59054" y="2324861"/>
            <a:ext cx="10366146" cy="3722173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241300" algn="l"/>
                <a:tab pos="1841500" algn="l"/>
              </a:tabLst>
            </a:pPr>
            <a:r>
              <a:rPr sz="2400" b="1" spc="-5" dirty="0">
                <a:latin typeface="Trebuchet MS"/>
                <a:cs typeface="Trebuchet MS"/>
              </a:rPr>
              <a:t>MEANING:</a:t>
            </a:r>
            <a:r>
              <a:rPr sz="2400" spc="-5" dirty="0">
                <a:latin typeface="Trebuchet MS"/>
                <a:cs typeface="Trebuchet MS"/>
              </a:rPr>
              <a:t>	</a:t>
            </a:r>
            <a:endParaRPr lang="en-US" sz="2400" spc="-5" dirty="0" smtClean="0">
              <a:latin typeface="Trebuchet MS"/>
              <a:cs typeface="Trebuchet MS"/>
            </a:endParaRPr>
          </a:p>
          <a:p>
            <a:pPr marL="12700" marR="5080" algn="just">
              <a:lnSpc>
                <a:spcPts val="2590"/>
              </a:lnSpc>
              <a:spcBef>
                <a:spcPts val="425"/>
              </a:spcBef>
              <a:tabLst>
                <a:tab pos="241300" algn="l"/>
                <a:tab pos="1841500" algn="l"/>
              </a:tabLst>
            </a:pPr>
            <a:r>
              <a:rPr lang="en-US" sz="2400" spc="-5" dirty="0">
                <a:latin typeface="Trebuchet MS"/>
                <a:cs typeface="Trebuchet MS"/>
              </a:rPr>
              <a:t>	</a:t>
            </a:r>
            <a:r>
              <a:rPr sz="2400" spc="-5" dirty="0" smtClean="0">
                <a:latin typeface="Trebuchet MS"/>
                <a:cs typeface="Trebuchet MS"/>
              </a:rPr>
              <a:t>When </a:t>
            </a:r>
            <a:r>
              <a:rPr sz="2400" spc="-5" dirty="0">
                <a:latin typeface="Trebuchet MS"/>
                <a:cs typeface="Trebuchet MS"/>
              </a:rPr>
              <a:t>the Carrier Carrying </a:t>
            </a:r>
            <a:r>
              <a:rPr sz="2400" spc="-10" dirty="0">
                <a:latin typeface="Trebuchet MS"/>
                <a:cs typeface="Trebuchet MS"/>
              </a:rPr>
              <a:t>Goods </a:t>
            </a:r>
            <a:r>
              <a:rPr sz="2400" dirty="0">
                <a:latin typeface="Trebuchet MS"/>
                <a:cs typeface="Trebuchet MS"/>
              </a:rPr>
              <a:t>or </a:t>
            </a:r>
            <a:r>
              <a:rPr sz="2400" spc="-20" dirty="0">
                <a:latin typeface="Trebuchet MS"/>
                <a:cs typeface="Trebuchet MS"/>
              </a:rPr>
              <a:t>Passengers </a:t>
            </a:r>
            <a:r>
              <a:rPr sz="2400" spc="-10" dirty="0">
                <a:latin typeface="Trebuchet MS"/>
                <a:cs typeface="Trebuchet MS"/>
              </a:rPr>
              <a:t>without  </a:t>
            </a:r>
            <a:r>
              <a:rPr sz="2400" spc="-5" dirty="0">
                <a:latin typeface="Trebuchet MS"/>
                <a:cs typeface="Trebuchet MS"/>
              </a:rPr>
              <a:t>charging anything, then those Carriers are </a:t>
            </a:r>
            <a:r>
              <a:rPr sz="2400" dirty="0">
                <a:latin typeface="Trebuchet MS"/>
                <a:cs typeface="Trebuchet MS"/>
              </a:rPr>
              <a:t>said </a:t>
            </a:r>
            <a:r>
              <a:rPr sz="2400" spc="-5" dirty="0">
                <a:latin typeface="Trebuchet MS"/>
                <a:cs typeface="Trebuchet MS"/>
              </a:rPr>
              <a:t>to be </a:t>
            </a:r>
            <a:r>
              <a:rPr sz="2400" spc="-40" dirty="0">
                <a:latin typeface="Trebuchet MS"/>
                <a:cs typeface="Trebuchet MS"/>
              </a:rPr>
              <a:t>GRATUITOUS  </a:t>
            </a:r>
            <a:r>
              <a:rPr sz="2400" dirty="0">
                <a:latin typeface="Trebuchet MS"/>
                <a:cs typeface="Trebuchet MS"/>
              </a:rPr>
              <a:t>CARRIERS.</a:t>
            </a: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41300" algn="l"/>
                <a:tab pos="1841500" algn="l"/>
              </a:tabLst>
            </a:pPr>
            <a:r>
              <a:rPr sz="2400" b="1" dirty="0">
                <a:latin typeface="Trebuchet MS"/>
                <a:cs typeface="Trebuchet MS"/>
              </a:rPr>
              <a:t>EXAMPLE:</a:t>
            </a:r>
            <a:r>
              <a:rPr sz="2400" dirty="0">
                <a:latin typeface="Trebuchet MS"/>
                <a:cs typeface="Trebuchet MS"/>
              </a:rPr>
              <a:t>	</a:t>
            </a:r>
            <a:endParaRPr lang="en-US" sz="2400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41300" algn="l"/>
                <a:tab pos="1841500" algn="l"/>
              </a:tabLst>
            </a:pPr>
            <a:r>
              <a:rPr lang="en-US" sz="2400" spc="-5" dirty="0" smtClean="0">
                <a:latin typeface="Trebuchet MS"/>
                <a:cs typeface="Trebuchet MS"/>
              </a:rPr>
              <a:t>	</a:t>
            </a:r>
            <a:r>
              <a:rPr sz="2400" spc="-5" dirty="0" smtClean="0">
                <a:latin typeface="Trebuchet MS"/>
                <a:cs typeface="Trebuchet MS"/>
              </a:rPr>
              <a:t>Railways </a:t>
            </a:r>
            <a:r>
              <a:rPr sz="2400" spc="-5" dirty="0">
                <a:latin typeface="Trebuchet MS"/>
                <a:cs typeface="Trebuchet MS"/>
              </a:rPr>
              <a:t>are the best and apt</a:t>
            </a:r>
            <a:r>
              <a:rPr sz="2400" spc="4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example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Arial"/>
              <a:buChar char="•"/>
            </a:pPr>
            <a:endParaRPr sz="37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1300" algn="l"/>
                <a:tab pos="1841500" algn="l"/>
              </a:tabLst>
            </a:pPr>
            <a:r>
              <a:rPr sz="2400" b="1" spc="-70" dirty="0">
                <a:latin typeface="Trebuchet MS"/>
                <a:cs typeface="Trebuchet MS"/>
              </a:rPr>
              <a:t>LAW:</a:t>
            </a:r>
            <a:r>
              <a:rPr sz="2400" spc="-70" dirty="0">
                <a:latin typeface="Trebuchet MS"/>
                <a:cs typeface="Trebuchet MS"/>
              </a:rPr>
              <a:t>	</a:t>
            </a:r>
            <a:endParaRPr lang="en-US" sz="2400" spc="-70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241300" algn="l"/>
                <a:tab pos="1841500" algn="l"/>
              </a:tabLst>
            </a:pPr>
            <a:r>
              <a:rPr lang="en-US" sz="2400" dirty="0" smtClean="0">
                <a:latin typeface="Trebuchet MS"/>
                <a:cs typeface="Trebuchet MS"/>
              </a:rPr>
              <a:t>	</a:t>
            </a:r>
            <a:r>
              <a:rPr sz="2400" dirty="0" smtClean="0">
                <a:latin typeface="Trebuchet MS"/>
                <a:cs typeface="Trebuchet MS"/>
              </a:rPr>
              <a:t>These </a:t>
            </a:r>
            <a:r>
              <a:rPr sz="2400" spc="-5" dirty="0">
                <a:latin typeface="Trebuchet MS"/>
                <a:cs typeface="Trebuchet MS"/>
              </a:rPr>
              <a:t>are Governed by the Indian Railways </a:t>
            </a:r>
            <a:r>
              <a:rPr sz="2400" dirty="0">
                <a:latin typeface="Trebuchet MS"/>
                <a:cs typeface="Trebuchet MS"/>
              </a:rPr>
              <a:t>Act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1890.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451</Words>
  <Application>Microsoft Office PowerPoint</Application>
  <PresentationFormat>Custom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THE CARRIAGE OF GOODS ACT</vt:lpstr>
      <vt:lpstr>PRIMARY MEANS OF CARRIAGE</vt:lpstr>
      <vt:lpstr>INDIAN LAW RELATING TO CARRIAGE OF GOODS</vt:lpstr>
      <vt:lpstr>CARRIAGE BY LAND - The Carriers Act 1865</vt:lpstr>
      <vt:lpstr>COMMON OR PUBLIC CARRIERS</vt:lpstr>
      <vt:lpstr>RIGHTS AND LIABILITY OF COMMON CARRIER</vt:lpstr>
      <vt:lpstr>PRIVATE CARRIER</vt:lpstr>
      <vt:lpstr>Common Vs. Private Carriers</vt:lpstr>
      <vt:lpstr>GRATUITOUS CARRIERS</vt:lpstr>
      <vt:lpstr>CARRIAGE BY AIR</vt:lpstr>
      <vt:lpstr>DOCUMENTS OF CARRIAGE BY AIR</vt:lpstr>
      <vt:lpstr>LIABILITIES OF THE AIR CARRIER ACT 1972</vt:lpstr>
      <vt:lpstr>Deadline for Grievances Redressal</vt:lpstr>
      <vt:lpstr>THANK YOU …!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CARRIAGE OF GOODS ACT</dc:title>
  <cp:lastModifiedBy>Mohammed</cp:lastModifiedBy>
  <cp:revision>13</cp:revision>
  <dcterms:created xsi:type="dcterms:W3CDTF">2021-01-27T08:24:52Z</dcterms:created>
  <dcterms:modified xsi:type="dcterms:W3CDTF">2021-01-27T17:37:19Z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2021-01-27T00:00:00Z</vt:filetime>
  </property>
</Properties>
</file>