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6" r:id="rId1"/>
  </p:sldMasterIdLst>
  <p:sldIdLst>
    <p:sldId id="256" r:id="rId2"/>
    <p:sldId id="259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72" r:id="rId12"/>
    <p:sldId id="273" r:id="rId13"/>
    <p:sldId id="274" r:id="rId14"/>
    <p:sldId id="275" r:id="rId15"/>
    <p:sldId id="296" r:id="rId16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170" y="21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1/27/2021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600" y="1295400"/>
            <a:ext cx="8153400" cy="164083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5300" spc="-5" dirty="0">
                <a:solidFill>
                  <a:srgbClr val="006633"/>
                </a:solidFill>
              </a:rPr>
              <a:t>The Consumer</a:t>
            </a:r>
            <a:r>
              <a:rPr sz="5300" spc="-40" dirty="0">
                <a:solidFill>
                  <a:srgbClr val="006633"/>
                </a:solidFill>
              </a:rPr>
              <a:t> </a:t>
            </a:r>
            <a:r>
              <a:rPr sz="5300" spc="-10" dirty="0">
                <a:solidFill>
                  <a:srgbClr val="006633"/>
                </a:solidFill>
              </a:rPr>
              <a:t>Protection</a:t>
            </a:r>
            <a:endParaRPr sz="5300" dirty="0"/>
          </a:p>
          <a:p>
            <a:pPr marR="155575" algn="ctr">
              <a:lnSpc>
                <a:spcPct val="100000"/>
              </a:lnSpc>
            </a:pPr>
            <a:r>
              <a:rPr sz="5300" spc="-5" dirty="0">
                <a:solidFill>
                  <a:srgbClr val="006633"/>
                </a:solidFill>
              </a:rPr>
              <a:t>Act, </a:t>
            </a:r>
            <a:r>
              <a:rPr sz="5300" spc="-10" dirty="0">
                <a:solidFill>
                  <a:srgbClr val="006633"/>
                </a:solidFill>
              </a:rPr>
              <a:t>1986</a:t>
            </a:r>
            <a:endParaRPr sz="5300" dirty="0"/>
          </a:p>
        </p:txBody>
      </p:sp>
      <p:sp>
        <p:nvSpPr>
          <p:cNvPr id="4" name="object 8"/>
          <p:cNvSpPr txBox="1"/>
          <p:nvPr/>
        </p:nvSpPr>
        <p:spPr>
          <a:xfrm>
            <a:off x="152400" y="4876800"/>
            <a:ext cx="8610600" cy="1687641"/>
          </a:xfrm>
          <a:prstGeom prst="rect">
            <a:avLst/>
          </a:prstGeom>
        </p:spPr>
        <p:txBody>
          <a:bodyPr vert="horz" wrap="square" lIns="0" tIns="109220" rIns="0" bIns="0" rtlCol="0">
            <a:spAutoFit/>
          </a:bodyPr>
          <a:lstStyle/>
          <a:p>
            <a:pPr marR="30480">
              <a:lnSpc>
                <a:spcPct val="100000"/>
              </a:lnSpc>
              <a:spcBef>
                <a:spcPts val="86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MOHAMMED ABDUL KADER. K</a:t>
            </a:r>
          </a:p>
          <a:p>
            <a:pPr marR="30480">
              <a:lnSpc>
                <a:spcPct val="100000"/>
              </a:lnSpc>
              <a:spcBef>
                <a:spcPts val="86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Code: 17UCAC61</a:t>
            </a:r>
          </a:p>
          <a:p>
            <a:pPr marR="30480">
              <a:lnSpc>
                <a:spcPct val="100000"/>
              </a:lnSpc>
              <a:spcBef>
                <a:spcPts val="86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PG DEPARTMENT OF COMMERCE WITH COMPUTER APPLICATION</a:t>
            </a:r>
          </a:p>
          <a:p>
            <a:pPr marR="30480">
              <a:lnSpc>
                <a:spcPct val="100000"/>
              </a:lnSpc>
              <a:spcBef>
                <a:spcPts val="860"/>
              </a:spcBef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HAJEE KARUTHA ROWTHER HOWDIA COLLEGE 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035050" y="368300"/>
            <a:ext cx="69462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006633"/>
                </a:solidFill>
              </a:rPr>
              <a:t>Consumer Protection Councils</a:t>
            </a:r>
            <a:endParaRPr sz="4200"/>
          </a:p>
        </p:txBody>
      </p:sp>
      <p:sp>
        <p:nvSpPr>
          <p:cNvPr id="5" name="object 5"/>
          <p:cNvSpPr txBox="1"/>
          <p:nvPr/>
        </p:nvSpPr>
        <p:spPr>
          <a:xfrm>
            <a:off x="307340" y="1032509"/>
            <a:ext cx="128270" cy="614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9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100" spc="-32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1972309"/>
            <a:ext cx="9080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32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2528570"/>
            <a:ext cx="128270" cy="6140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9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210"/>
              </a:spcBef>
            </a:pPr>
            <a:r>
              <a:rPr sz="1100" spc="-32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3468370"/>
            <a:ext cx="9080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32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3989070"/>
            <a:ext cx="9080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32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07340" y="4544059"/>
            <a:ext cx="128270" cy="6153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750" spc="-509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220"/>
              </a:spcBef>
            </a:pPr>
            <a:r>
              <a:rPr sz="1100" spc="-32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307340" y="5485129"/>
            <a:ext cx="90805" cy="19494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100" spc="-32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100">
              <a:latin typeface="Symbol"/>
              <a:cs typeface="Symbo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50240" y="940621"/>
            <a:ext cx="8087995" cy="5031105"/>
          </a:xfrm>
          <a:prstGeom prst="rect">
            <a:avLst/>
          </a:prstGeom>
        </p:spPr>
        <p:txBody>
          <a:bodyPr vert="horz" wrap="square" lIns="0" tIns="546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30"/>
              </a:spcBef>
            </a:pPr>
            <a:r>
              <a:rPr sz="2700" b="1" spc="-5" dirty="0">
                <a:latin typeface="Arial"/>
                <a:cs typeface="Arial"/>
              </a:rPr>
              <a:t>Central </a:t>
            </a:r>
            <a:r>
              <a:rPr sz="2700" b="1" spc="-10" dirty="0">
                <a:latin typeface="Arial"/>
                <a:cs typeface="Arial"/>
              </a:rPr>
              <a:t>Consumer </a:t>
            </a:r>
            <a:r>
              <a:rPr sz="2700" b="1" spc="-5" dirty="0">
                <a:latin typeface="Arial"/>
                <a:cs typeface="Arial"/>
              </a:rPr>
              <a:t>Protection</a:t>
            </a:r>
            <a:r>
              <a:rPr sz="2700" b="1" spc="10" dirty="0">
                <a:latin typeface="Arial"/>
                <a:cs typeface="Arial"/>
              </a:rPr>
              <a:t> </a:t>
            </a:r>
            <a:r>
              <a:rPr sz="2700" b="1" spc="-5" dirty="0">
                <a:latin typeface="Arial"/>
                <a:cs typeface="Arial"/>
              </a:rPr>
              <a:t>Council.</a:t>
            </a:r>
            <a:endParaRPr sz="2700">
              <a:latin typeface="Arial"/>
              <a:cs typeface="Arial"/>
            </a:endParaRPr>
          </a:p>
          <a:p>
            <a:pPr marL="12700" marR="5080">
              <a:lnSpc>
                <a:spcPts val="1839"/>
              </a:lnSpc>
              <a:spcBef>
                <a:spcPts val="440"/>
              </a:spcBef>
            </a:pPr>
            <a:r>
              <a:rPr sz="1700" b="1" dirty="0">
                <a:latin typeface="Arial"/>
                <a:cs typeface="Arial"/>
              </a:rPr>
              <a:t>The </a:t>
            </a:r>
            <a:r>
              <a:rPr sz="1700" b="1" spc="-5" dirty="0">
                <a:latin typeface="Arial"/>
                <a:cs typeface="Arial"/>
              </a:rPr>
              <a:t>Minister in charge </a:t>
            </a:r>
            <a:r>
              <a:rPr sz="1700" b="1" dirty="0">
                <a:latin typeface="Arial"/>
                <a:cs typeface="Arial"/>
              </a:rPr>
              <a:t>of the consumer </a:t>
            </a:r>
            <a:r>
              <a:rPr sz="1700" b="1" spc="-5" dirty="0">
                <a:latin typeface="Arial"/>
                <a:cs typeface="Arial"/>
              </a:rPr>
              <a:t>affairs in </a:t>
            </a:r>
            <a:r>
              <a:rPr sz="1700" b="1" dirty="0">
                <a:latin typeface="Arial"/>
                <a:cs typeface="Arial"/>
              </a:rPr>
              <a:t>the </a:t>
            </a:r>
            <a:r>
              <a:rPr sz="1700" b="1" spc="-5" dirty="0">
                <a:latin typeface="Arial"/>
                <a:cs typeface="Arial"/>
              </a:rPr>
              <a:t>Central Government, </a:t>
            </a:r>
            <a:r>
              <a:rPr sz="1700" b="1" spc="15" dirty="0">
                <a:latin typeface="Arial"/>
                <a:cs typeface="Arial"/>
              </a:rPr>
              <a:t>who  </a:t>
            </a:r>
            <a:r>
              <a:rPr sz="1700" b="1" spc="-5" dirty="0">
                <a:latin typeface="Arial"/>
                <a:cs typeface="Arial"/>
              </a:rPr>
              <a:t>shall </a:t>
            </a:r>
            <a:r>
              <a:rPr sz="1700" b="1" spc="5" dirty="0">
                <a:latin typeface="Arial"/>
                <a:cs typeface="Arial"/>
              </a:rPr>
              <a:t>be </a:t>
            </a:r>
            <a:r>
              <a:rPr sz="1700" b="1" spc="-5" dirty="0">
                <a:latin typeface="Arial"/>
                <a:cs typeface="Arial"/>
              </a:rPr>
              <a:t>its Chairman,</a:t>
            </a:r>
            <a:r>
              <a:rPr sz="1700" b="1" spc="-35" dirty="0">
                <a:latin typeface="Arial"/>
                <a:cs typeface="Arial"/>
              </a:rPr>
              <a:t> </a:t>
            </a:r>
            <a:r>
              <a:rPr sz="1700" b="1" dirty="0">
                <a:latin typeface="Arial"/>
                <a:cs typeface="Arial"/>
              </a:rPr>
              <a:t>and</a:t>
            </a:r>
            <a:endParaRPr sz="1700">
              <a:latin typeface="Arial"/>
              <a:cs typeface="Arial"/>
            </a:endParaRPr>
          </a:p>
          <a:p>
            <a:pPr marL="12700" marR="642620">
              <a:lnSpc>
                <a:spcPts val="1839"/>
              </a:lnSpc>
              <a:spcBef>
                <a:spcPts val="420"/>
              </a:spcBef>
            </a:pPr>
            <a:r>
              <a:rPr sz="1700" b="1" dirty="0">
                <a:latin typeface="Arial"/>
                <a:cs typeface="Arial"/>
              </a:rPr>
              <a:t>such number </a:t>
            </a:r>
            <a:r>
              <a:rPr sz="1700" b="1" spc="5" dirty="0">
                <a:latin typeface="Arial"/>
                <a:cs typeface="Arial"/>
              </a:rPr>
              <a:t>of </a:t>
            </a:r>
            <a:r>
              <a:rPr sz="1700" b="1" dirty="0">
                <a:latin typeface="Arial"/>
                <a:cs typeface="Arial"/>
              </a:rPr>
              <a:t>other </a:t>
            </a:r>
            <a:r>
              <a:rPr sz="1700" b="1" spc="-5" dirty="0">
                <a:latin typeface="Arial"/>
                <a:cs typeface="Arial"/>
              </a:rPr>
              <a:t>official </a:t>
            </a:r>
            <a:r>
              <a:rPr sz="1700" b="1" spc="5" dirty="0">
                <a:latin typeface="Arial"/>
                <a:cs typeface="Arial"/>
              </a:rPr>
              <a:t>or </a:t>
            </a:r>
            <a:r>
              <a:rPr sz="1700" b="1" spc="-5" dirty="0">
                <a:latin typeface="Arial"/>
                <a:cs typeface="Arial"/>
              </a:rPr>
              <a:t>non-official members representing </a:t>
            </a:r>
            <a:r>
              <a:rPr sz="1700" b="1" dirty="0">
                <a:latin typeface="Arial"/>
                <a:cs typeface="Arial"/>
              </a:rPr>
              <a:t>such  </a:t>
            </a:r>
            <a:r>
              <a:rPr sz="1700" b="1" spc="-5" dirty="0">
                <a:latin typeface="Arial"/>
                <a:cs typeface="Arial"/>
              </a:rPr>
              <a:t>interests </a:t>
            </a:r>
            <a:r>
              <a:rPr sz="1700" b="1" dirty="0">
                <a:latin typeface="Arial"/>
                <a:cs typeface="Arial"/>
              </a:rPr>
              <a:t>as </a:t>
            </a:r>
            <a:r>
              <a:rPr sz="1700" b="1" spc="-5" dirty="0">
                <a:latin typeface="Arial"/>
                <a:cs typeface="Arial"/>
              </a:rPr>
              <a:t>may </a:t>
            </a:r>
            <a:r>
              <a:rPr sz="1700" b="1" dirty="0">
                <a:latin typeface="Arial"/>
                <a:cs typeface="Arial"/>
              </a:rPr>
              <a:t>be</a:t>
            </a:r>
            <a:r>
              <a:rPr sz="1700" b="1" spc="-15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prescribed.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700" b="1" spc="-10" dirty="0">
                <a:latin typeface="Arial"/>
                <a:cs typeface="Arial"/>
              </a:rPr>
              <a:t>State Consumer </a:t>
            </a:r>
            <a:r>
              <a:rPr sz="2700" b="1" spc="-5" dirty="0">
                <a:latin typeface="Arial"/>
                <a:cs typeface="Arial"/>
              </a:rPr>
              <a:t>Protection</a:t>
            </a:r>
            <a:r>
              <a:rPr sz="2700" b="1" spc="5" dirty="0">
                <a:latin typeface="Arial"/>
                <a:cs typeface="Arial"/>
              </a:rPr>
              <a:t> </a:t>
            </a:r>
            <a:r>
              <a:rPr sz="2700" b="1" spc="-10" dirty="0">
                <a:latin typeface="Arial"/>
                <a:cs typeface="Arial"/>
              </a:rPr>
              <a:t>Council.</a:t>
            </a:r>
            <a:endParaRPr sz="2700">
              <a:latin typeface="Arial"/>
              <a:cs typeface="Arial"/>
            </a:endParaRPr>
          </a:p>
          <a:p>
            <a:pPr marL="12700" marR="232410">
              <a:lnSpc>
                <a:spcPts val="1839"/>
              </a:lnSpc>
              <a:spcBef>
                <a:spcPts val="440"/>
              </a:spcBef>
            </a:pPr>
            <a:r>
              <a:rPr sz="1700" b="1" dirty="0">
                <a:latin typeface="Arial"/>
                <a:cs typeface="Arial"/>
              </a:rPr>
              <a:t>the </a:t>
            </a:r>
            <a:r>
              <a:rPr sz="1700" b="1" spc="-5" dirty="0">
                <a:latin typeface="Arial"/>
                <a:cs typeface="Arial"/>
              </a:rPr>
              <a:t>Minister </a:t>
            </a:r>
            <a:r>
              <a:rPr sz="1700" b="1" dirty="0">
                <a:latin typeface="Arial"/>
                <a:cs typeface="Arial"/>
              </a:rPr>
              <a:t>incharge of </a:t>
            </a:r>
            <a:r>
              <a:rPr sz="1700" b="1" spc="-5" dirty="0">
                <a:latin typeface="Arial"/>
                <a:cs typeface="Arial"/>
              </a:rPr>
              <a:t>consumer affairs in </a:t>
            </a:r>
            <a:r>
              <a:rPr sz="1700" b="1" dirty="0">
                <a:latin typeface="Arial"/>
                <a:cs typeface="Arial"/>
              </a:rPr>
              <a:t>the </a:t>
            </a:r>
            <a:r>
              <a:rPr sz="1700" b="1" spc="-5" dirty="0">
                <a:latin typeface="Arial"/>
                <a:cs typeface="Arial"/>
              </a:rPr>
              <a:t>State Government </a:t>
            </a:r>
            <a:r>
              <a:rPr sz="1700" b="1" spc="15" dirty="0">
                <a:latin typeface="Arial"/>
                <a:cs typeface="Arial"/>
              </a:rPr>
              <a:t>who </a:t>
            </a:r>
            <a:r>
              <a:rPr sz="1700" b="1" spc="-5" dirty="0">
                <a:latin typeface="Arial"/>
                <a:cs typeface="Arial"/>
              </a:rPr>
              <a:t>shall  </a:t>
            </a:r>
            <a:r>
              <a:rPr sz="1700" b="1" dirty="0">
                <a:latin typeface="Arial"/>
                <a:cs typeface="Arial"/>
              </a:rPr>
              <a:t>be </a:t>
            </a:r>
            <a:r>
              <a:rPr sz="1700" b="1" spc="-5" dirty="0">
                <a:latin typeface="Arial"/>
                <a:cs typeface="Arial"/>
              </a:rPr>
              <a:t>its Chairman;</a:t>
            </a:r>
            <a:endParaRPr sz="1700">
              <a:latin typeface="Arial"/>
              <a:cs typeface="Arial"/>
            </a:endParaRPr>
          </a:p>
          <a:p>
            <a:pPr marL="12700" marR="642620">
              <a:lnSpc>
                <a:spcPts val="1839"/>
              </a:lnSpc>
              <a:spcBef>
                <a:spcPts val="420"/>
              </a:spcBef>
            </a:pPr>
            <a:r>
              <a:rPr sz="1700" b="1" dirty="0">
                <a:latin typeface="Arial"/>
                <a:cs typeface="Arial"/>
              </a:rPr>
              <a:t>such number </a:t>
            </a:r>
            <a:r>
              <a:rPr sz="1700" b="1" spc="5" dirty="0">
                <a:latin typeface="Arial"/>
                <a:cs typeface="Arial"/>
              </a:rPr>
              <a:t>of </a:t>
            </a:r>
            <a:r>
              <a:rPr sz="1700" b="1" dirty="0">
                <a:latin typeface="Arial"/>
                <a:cs typeface="Arial"/>
              </a:rPr>
              <a:t>other </a:t>
            </a:r>
            <a:r>
              <a:rPr sz="1700" b="1" spc="-5" dirty="0">
                <a:latin typeface="Arial"/>
                <a:cs typeface="Arial"/>
              </a:rPr>
              <a:t>official </a:t>
            </a:r>
            <a:r>
              <a:rPr sz="1700" b="1" spc="5" dirty="0">
                <a:latin typeface="Arial"/>
                <a:cs typeface="Arial"/>
              </a:rPr>
              <a:t>or </a:t>
            </a:r>
            <a:r>
              <a:rPr sz="1700" b="1" spc="-5" dirty="0">
                <a:latin typeface="Arial"/>
                <a:cs typeface="Arial"/>
              </a:rPr>
              <a:t>non-official members representing </a:t>
            </a:r>
            <a:r>
              <a:rPr sz="1700" b="1" dirty="0">
                <a:latin typeface="Arial"/>
                <a:cs typeface="Arial"/>
              </a:rPr>
              <a:t>such  </a:t>
            </a:r>
            <a:r>
              <a:rPr sz="1700" b="1" spc="-5" dirty="0">
                <a:latin typeface="Arial"/>
                <a:cs typeface="Arial"/>
              </a:rPr>
              <a:t>interests </a:t>
            </a:r>
            <a:r>
              <a:rPr sz="1700" b="1" dirty="0">
                <a:latin typeface="Arial"/>
                <a:cs typeface="Arial"/>
              </a:rPr>
              <a:t>as </a:t>
            </a:r>
            <a:r>
              <a:rPr sz="1700" b="1" spc="-5" dirty="0">
                <a:latin typeface="Arial"/>
                <a:cs typeface="Arial"/>
              </a:rPr>
              <a:t>may </a:t>
            </a:r>
            <a:r>
              <a:rPr sz="1700" b="1" dirty="0">
                <a:latin typeface="Arial"/>
                <a:cs typeface="Arial"/>
              </a:rPr>
              <a:t>be </a:t>
            </a:r>
            <a:r>
              <a:rPr sz="1700" b="1" spc="-5" dirty="0">
                <a:latin typeface="Arial"/>
                <a:cs typeface="Arial"/>
              </a:rPr>
              <a:t>prescribed </a:t>
            </a:r>
            <a:r>
              <a:rPr sz="1700" b="1" dirty="0">
                <a:latin typeface="Arial"/>
                <a:cs typeface="Arial"/>
              </a:rPr>
              <a:t>by the </a:t>
            </a:r>
            <a:r>
              <a:rPr sz="1700" b="1" spc="-5" dirty="0">
                <a:latin typeface="Arial"/>
                <a:cs typeface="Arial"/>
              </a:rPr>
              <a:t>State</a:t>
            </a:r>
            <a:r>
              <a:rPr sz="1700" b="1" spc="-30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Government.</a:t>
            </a:r>
            <a:endParaRPr sz="1700">
              <a:latin typeface="Arial"/>
              <a:cs typeface="Arial"/>
            </a:endParaRPr>
          </a:p>
          <a:p>
            <a:pPr marL="12700" marR="259715">
              <a:lnSpc>
                <a:spcPts val="1830"/>
              </a:lnSpc>
              <a:spcBef>
                <a:spcPts val="430"/>
              </a:spcBef>
            </a:pPr>
            <a:r>
              <a:rPr sz="1700" b="1" dirty="0">
                <a:latin typeface="Arial"/>
                <a:cs typeface="Arial"/>
              </a:rPr>
              <a:t>such number </a:t>
            </a:r>
            <a:r>
              <a:rPr sz="1700" b="1" spc="5" dirty="0">
                <a:latin typeface="Arial"/>
                <a:cs typeface="Arial"/>
              </a:rPr>
              <a:t>of </a:t>
            </a:r>
            <a:r>
              <a:rPr sz="1700" b="1" dirty="0">
                <a:latin typeface="Arial"/>
                <a:cs typeface="Arial"/>
              </a:rPr>
              <a:t>other </a:t>
            </a:r>
            <a:r>
              <a:rPr sz="1700" b="1" spc="-5" dirty="0">
                <a:latin typeface="Arial"/>
                <a:cs typeface="Arial"/>
              </a:rPr>
              <a:t>official </a:t>
            </a:r>
            <a:r>
              <a:rPr sz="1700" b="1" spc="5" dirty="0">
                <a:latin typeface="Arial"/>
                <a:cs typeface="Arial"/>
              </a:rPr>
              <a:t>or </a:t>
            </a:r>
            <a:r>
              <a:rPr sz="1700" b="1" spc="-5" dirty="0">
                <a:latin typeface="Arial"/>
                <a:cs typeface="Arial"/>
              </a:rPr>
              <a:t>non-official members, </a:t>
            </a:r>
            <a:r>
              <a:rPr sz="1700" b="1" dirty="0">
                <a:latin typeface="Arial"/>
                <a:cs typeface="Arial"/>
              </a:rPr>
              <a:t>not </a:t>
            </a:r>
            <a:r>
              <a:rPr sz="1700" b="1" spc="-5" dirty="0">
                <a:latin typeface="Arial"/>
                <a:cs typeface="Arial"/>
              </a:rPr>
              <a:t>exceeding </a:t>
            </a:r>
            <a:r>
              <a:rPr sz="1700" b="1" dirty="0">
                <a:latin typeface="Arial"/>
                <a:cs typeface="Arial"/>
              </a:rPr>
              <a:t>ten, as  </a:t>
            </a:r>
            <a:r>
              <a:rPr sz="1700" b="1" spc="-5" dirty="0">
                <a:latin typeface="Arial"/>
                <a:cs typeface="Arial"/>
              </a:rPr>
              <a:t>may </a:t>
            </a:r>
            <a:r>
              <a:rPr sz="1700" b="1" spc="5" dirty="0">
                <a:latin typeface="Arial"/>
                <a:cs typeface="Arial"/>
              </a:rPr>
              <a:t>be </a:t>
            </a:r>
            <a:r>
              <a:rPr sz="1700" b="1" spc="-5" dirty="0">
                <a:latin typeface="Arial"/>
                <a:cs typeface="Arial"/>
              </a:rPr>
              <a:t>nominated </a:t>
            </a:r>
            <a:r>
              <a:rPr sz="1700" b="1" dirty="0">
                <a:latin typeface="Arial"/>
                <a:cs typeface="Arial"/>
              </a:rPr>
              <a:t>by the </a:t>
            </a:r>
            <a:r>
              <a:rPr sz="1700" b="1" spc="-5" dirty="0">
                <a:latin typeface="Arial"/>
                <a:cs typeface="Arial"/>
              </a:rPr>
              <a:t>Central</a:t>
            </a:r>
            <a:r>
              <a:rPr sz="1700" b="1" spc="-60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Government.</a:t>
            </a:r>
            <a:endParaRPr sz="17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20"/>
              </a:spcBef>
            </a:pPr>
            <a:r>
              <a:rPr sz="2700" b="1" spc="-5" dirty="0">
                <a:latin typeface="Arial"/>
                <a:cs typeface="Arial"/>
              </a:rPr>
              <a:t>District </a:t>
            </a:r>
            <a:r>
              <a:rPr sz="2700" b="1" spc="-10" dirty="0">
                <a:latin typeface="Arial"/>
                <a:cs typeface="Arial"/>
              </a:rPr>
              <a:t>Consumer Protection</a:t>
            </a:r>
            <a:r>
              <a:rPr sz="2700" b="1" spc="15" dirty="0">
                <a:latin typeface="Arial"/>
                <a:cs typeface="Arial"/>
              </a:rPr>
              <a:t> </a:t>
            </a:r>
            <a:r>
              <a:rPr sz="2700" b="1" spc="-10" dirty="0">
                <a:latin typeface="Arial"/>
                <a:cs typeface="Arial"/>
              </a:rPr>
              <a:t>Council.</a:t>
            </a:r>
            <a:endParaRPr sz="2700">
              <a:latin typeface="Arial"/>
              <a:cs typeface="Arial"/>
            </a:endParaRPr>
          </a:p>
          <a:p>
            <a:pPr marL="12700" marR="843280">
              <a:lnSpc>
                <a:spcPts val="1839"/>
              </a:lnSpc>
              <a:spcBef>
                <a:spcPts val="450"/>
              </a:spcBef>
            </a:pPr>
            <a:r>
              <a:rPr sz="1700" b="1" dirty="0">
                <a:latin typeface="Arial"/>
                <a:cs typeface="Arial"/>
              </a:rPr>
              <a:t>the </a:t>
            </a:r>
            <a:r>
              <a:rPr sz="1700" b="1" spc="-5" dirty="0">
                <a:latin typeface="Arial"/>
                <a:cs typeface="Arial"/>
              </a:rPr>
              <a:t>Collector </a:t>
            </a:r>
            <a:r>
              <a:rPr sz="1700" b="1" spc="5" dirty="0">
                <a:latin typeface="Arial"/>
                <a:cs typeface="Arial"/>
              </a:rPr>
              <a:t>of </a:t>
            </a:r>
            <a:r>
              <a:rPr sz="1700" b="1" spc="-5" dirty="0">
                <a:latin typeface="Arial"/>
                <a:cs typeface="Arial"/>
              </a:rPr>
              <a:t>the district </a:t>
            </a:r>
            <a:r>
              <a:rPr sz="1700" b="1" dirty="0">
                <a:latin typeface="Arial"/>
                <a:cs typeface="Arial"/>
              </a:rPr>
              <a:t>(by whatever </a:t>
            </a:r>
            <a:r>
              <a:rPr sz="1700" b="1" spc="-5" dirty="0">
                <a:latin typeface="Arial"/>
                <a:cs typeface="Arial"/>
              </a:rPr>
              <a:t>name called), </a:t>
            </a:r>
            <a:r>
              <a:rPr sz="1700" b="1" spc="15" dirty="0">
                <a:latin typeface="Arial"/>
                <a:cs typeface="Arial"/>
              </a:rPr>
              <a:t>who </a:t>
            </a:r>
            <a:r>
              <a:rPr sz="1700" b="1" spc="-5" dirty="0">
                <a:latin typeface="Arial"/>
                <a:cs typeface="Arial"/>
              </a:rPr>
              <a:t>shall </a:t>
            </a:r>
            <a:r>
              <a:rPr sz="1700" b="1" dirty="0">
                <a:latin typeface="Arial"/>
                <a:cs typeface="Arial"/>
              </a:rPr>
              <a:t>be </a:t>
            </a:r>
            <a:r>
              <a:rPr sz="1700" b="1" spc="-5" dirty="0">
                <a:latin typeface="Arial"/>
                <a:cs typeface="Arial"/>
              </a:rPr>
              <a:t>its  Chairman;</a:t>
            </a:r>
            <a:endParaRPr sz="1700">
              <a:latin typeface="Arial"/>
              <a:cs typeface="Arial"/>
            </a:endParaRPr>
          </a:p>
          <a:p>
            <a:pPr marL="12700" marR="473709">
              <a:lnSpc>
                <a:spcPts val="1830"/>
              </a:lnSpc>
              <a:spcBef>
                <a:spcPts val="430"/>
              </a:spcBef>
            </a:pPr>
            <a:r>
              <a:rPr sz="1700" b="1" dirty="0">
                <a:latin typeface="Arial"/>
                <a:cs typeface="Arial"/>
              </a:rPr>
              <a:t>such number </a:t>
            </a:r>
            <a:r>
              <a:rPr sz="1700" b="1" spc="5" dirty="0">
                <a:latin typeface="Arial"/>
                <a:cs typeface="Arial"/>
              </a:rPr>
              <a:t>of </a:t>
            </a:r>
            <a:r>
              <a:rPr sz="1700" b="1" dirty="0">
                <a:latin typeface="Arial"/>
                <a:cs typeface="Arial"/>
              </a:rPr>
              <a:t>other </a:t>
            </a:r>
            <a:r>
              <a:rPr sz="1700" b="1" spc="-5" dirty="0">
                <a:latin typeface="Arial"/>
                <a:cs typeface="Arial"/>
              </a:rPr>
              <a:t>official </a:t>
            </a:r>
            <a:r>
              <a:rPr sz="1700" b="1" dirty="0">
                <a:latin typeface="Arial"/>
                <a:cs typeface="Arial"/>
              </a:rPr>
              <a:t>and </a:t>
            </a:r>
            <a:r>
              <a:rPr sz="1700" b="1" spc="-5" dirty="0">
                <a:latin typeface="Arial"/>
                <a:cs typeface="Arial"/>
              </a:rPr>
              <a:t>non-official members representing </a:t>
            </a:r>
            <a:r>
              <a:rPr sz="1700" b="1" dirty="0">
                <a:latin typeface="Arial"/>
                <a:cs typeface="Arial"/>
              </a:rPr>
              <a:t>such  </a:t>
            </a:r>
            <a:r>
              <a:rPr sz="1700" b="1" spc="-5" dirty="0">
                <a:latin typeface="Arial"/>
                <a:cs typeface="Arial"/>
              </a:rPr>
              <a:t>interests </a:t>
            </a:r>
            <a:r>
              <a:rPr sz="1700" b="1" dirty="0">
                <a:latin typeface="Arial"/>
                <a:cs typeface="Arial"/>
              </a:rPr>
              <a:t>as </a:t>
            </a:r>
            <a:r>
              <a:rPr sz="1700" b="1" spc="-5" dirty="0">
                <a:latin typeface="Arial"/>
                <a:cs typeface="Arial"/>
              </a:rPr>
              <a:t>may </a:t>
            </a:r>
            <a:r>
              <a:rPr sz="1700" b="1" dirty="0">
                <a:latin typeface="Arial"/>
                <a:cs typeface="Arial"/>
              </a:rPr>
              <a:t>be </a:t>
            </a:r>
            <a:r>
              <a:rPr sz="1700" b="1" spc="-5" dirty="0">
                <a:latin typeface="Arial"/>
                <a:cs typeface="Arial"/>
              </a:rPr>
              <a:t>prescribed </a:t>
            </a:r>
            <a:r>
              <a:rPr sz="1700" b="1" dirty="0">
                <a:latin typeface="Arial"/>
                <a:cs typeface="Arial"/>
              </a:rPr>
              <a:t>by the </a:t>
            </a:r>
            <a:r>
              <a:rPr sz="1700" b="1" spc="-5" dirty="0">
                <a:latin typeface="Arial"/>
                <a:cs typeface="Arial"/>
              </a:rPr>
              <a:t>State</a:t>
            </a:r>
            <a:r>
              <a:rPr sz="1700" b="1" spc="-30" dirty="0">
                <a:latin typeface="Arial"/>
                <a:cs typeface="Arial"/>
              </a:rPr>
              <a:t> </a:t>
            </a:r>
            <a:r>
              <a:rPr sz="1700" b="1" spc="-5" dirty="0">
                <a:latin typeface="Arial"/>
                <a:cs typeface="Arial"/>
              </a:rPr>
              <a:t>Government.</a:t>
            </a:r>
            <a:endParaRPr sz="17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720090" y="337820"/>
            <a:ext cx="7696200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969260" marR="5080" indent="-295656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006633"/>
                </a:solidFill>
              </a:rPr>
              <a:t>Objective </a:t>
            </a:r>
            <a:r>
              <a:rPr sz="4200" spc="-5" dirty="0">
                <a:solidFill>
                  <a:srgbClr val="006633"/>
                </a:solidFill>
              </a:rPr>
              <a:t>of </a:t>
            </a:r>
            <a:r>
              <a:rPr sz="4200" spc="-10" dirty="0">
                <a:solidFill>
                  <a:srgbClr val="006633"/>
                </a:solidFill>
              </a:rPr>
              <a:t>Consumer Protection  Council</a:t>
            </a:r>
            <a:endParaRPr sz="4200"/>
          </a:p>
        </p:txBody>
      </p:sp>
      <p:sp>
        <p:nvSpPr>
          <p:cNvPr id="5" name="object 5"/>
          <p:cNvSpPr txBox="1"/>
          <p:nvPr/>
        </p:nvSpPr>
        <p:spPr>
          <a:xfrm>
            <a:off x="459740" y="2856229"/>
            <a:ext cx="838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CC9900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3529329"/>
            <a:ext cx="838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CC9900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40" y="4202429"/>
            <a:ext cx="838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CC9900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59740" y="4876800"/>
            <a:ext cx="838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CC9900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59740" y="5245100"/>
            <a:ext cx="83820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dirty="0">
                <a:solidFill>
                  <a:srgbClr val="CC9900"/>
                </a:solidFill>
                <a:latin typeface="Arial"/>
                <a:cs typeface="Arial"/>
              </a:rPr>
              <a:t>•</a:t>
            </a:r>
            <a:endParaRPr sz="13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774700" y="1651000"/>
            <a:ext cx="7781925" cy="387985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735" marR="1082040" indent="-26670">
              <a:lnSpc>
                <a:spcPct val="100000"/>
              </a:lnSpc>
              <a:spcBef>
                <a:spcPts val="100"/>
              </a:spcBef>
            </a:pPr>
            <a:r>
              <a:rPr sz="3000" spc="5" dirty="0">
                <a:latin typeface="Arial"/>
                <a:cs typeface="Arial"/>
              </a:rPr>
              <a:t>To </a:t>
            </a:r>
            <a:r>
              <a:rPr sz="3000" spc="-5" dirty="0">
                <a:latin typeface="Arial"/>
                <a:cs typeface="Arial"/>
              </a:rPr>
              <a:t>promote and protect the </a:t>
            </a:r>
            <a:r>
              <a:rPr sz="3000" dirty="0">
                <a:latin typeface="Arial"/>
                <a:cs typeface="Arial"/>
              </a:rPr>
              <a:t>rights </a:t>
            </a:r>
            <a:r>
              <a:rPr sz="3000" spc="-5" dirty="0">
                <a:latin typeface="Arial"/>
                <a:cs typeface="Arial"/>
              </a:rPr>
              <a:t>of</a:t>
            </a:r>
            <a:r>
              <a:rPr sz="3000" spc="-110" dirty="0">
                <a:latin typeface="Arial"/>
                <a:cs typeface="Arial"/>
              </a:rPr>
              <a:t> </a:t>
            </a:r>
            <a:r>
              <a:rPr sz="3000" spc="-10" dirty="0">
                <a:latin typeface="Arial"/>
                <a:cs typeface="Arial"/>
              </a:rPr>
              <a:t>the  </a:t>
            </a:r>
            <a:r>
              <a:rPr sz="3000" spc="-5" dirty="0">
                <a:latin typeface="Arial"/>
                <a:cs typeface="Arial"/>
              </a:rPr>
              <a:t>consumers </a:t>
            </a:r>
            <a:r>
              <a:rPr sz="3000" dirty="0">
                <a:latin typeface="Arial"/>
                <a:cs typeface="Arial"/>
              </a:rPr>
              <a:t>such</a:t>
            </a:r>
            <a:r>
              <a:rPr sz="3000" spc="-20" dirty="0">
                <a:latin typeface="Arial"/>
                <a:cs typeface="Arial"/>
              </a:rPr>
              <a:t> </a:t>
            </a:r>
            <a:r>
              <a:rPr sz="3000" spc="-5" dirty="0">
                <a:latin typeface="Arial"/>
                <a:cs typeface="Arial"/>
              </a:rPr>
              <a:t>as,—</a:t>
            </a:r>
            <a:endParaRPr sz="3000">
              <a:latin typeface="Arial"/>
              <a:cs typeface="Arial"/>
            </a:endParaRPr>
          </a:p>
          <a:p>
            <a:pPr marL="38735" marR="5080">
              <a:lnSpc>
                <a:spcPct val="100000"/>
              </a:lnSpc>
              <a:spcBef>
                <a:spcPts val="195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right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</a:t>
            </a:r>
            <a:r>
              <a:rPr sz="2000" spc="-5" dirty="0">
                <a:latin typeface="Arial"/>
                <a:cs typeface="Arial"/>
              </a:rPr>
              <a:t>protected </a:t>
            </a:r>
            <a:r>
              <a:rPr sz="2000" dirty="0">
                <a:latin typeface="Arial"/>
                <a:cs typeface="Arial"/>
              </a:rPr>
              <a:t>against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marketing </a:t>
            </a:r>
            <a:r>
              <a:rPr sz="2000" spc="-5" dirty="0">
                <a:latin typeface="Arial"/>
                <a:cs typeface="Arial"/>
              </a:rPr>
              <a:t>of </a:t>
            </a:r>
            <a:r>
              <a:rPr sz="2000" dirty="0">
                <a:latin typeface="Arial"/>
                <a:cs typeface="Arial"/>
              </a:rPr>
              <a:t>goods and services  </a:t>
            </a:r>
            <a:r>
              <a:rPr sz="2000" spc="-5" dirty="0">
                <a:latin typeface="Arial"/>
                <a:cs typeface="Arial"/>
              </a:rPr>
              <a:t>which </a:t>
            </a:r>
            <a:r>
              <a:rPr sz="2000" dirty="0">
                <a:latin typeface="Arial"/>
                <a:cs typeface="Arial"/>
              </a:rPr>
              <a:t>are hazardous </a:t>
            </a:r>
            <a:r>
              <a:rPr sz="2000" spc="-5" dirty="0">
                <a:latin typeface="Arial"/>
                <a:cs typeface="Arial"/>
              </a:rPr>
              <a:t>to life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property;</a:t>
            </a:r>
            <a:endParaRPr sz="2000">
              <a:latin typeface="Arial"/>
              <a:cs typeface="Arial"/>
            </a:endParaRPr>
          </a:p>
          <a:p>
            <a:pPr marL="38735" marR="486409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right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assured, </a:t>
            </a:r>
            <a:r>
              <a:rPr sz="2000" spc="-5" dirty="0">
                <a:latin typeface="Arial"/>
                <a:cs typeface="Arial"/>
              </a:rPr>
              <a:t>wherever possible, </a:t>
            </a:r>
            <a:r>
              <a:rPr sz="2000" dirty="0">
                <a:latin typeface="Arial"/>
                <a:cs typeface="Arial"/>
              </a:rPr>
              <a:t>access to a </a:t>
            </a:r>
            <a:r>
              <a:rPr sz="2000" spc="-5" dirty="0">
                <a:latin typeface="Arial"/>
                <a:cs typeface="Arial"/>
              </a:rPr>
              <a:t>variety of  </a:t>
            </a:r>
            <a:r>
              <a:rPr sz="2000" dirty="0">
                <a:latin typeface="Arial"/>
                <a:cs typeface="Arial"/>
              </a:rPr>
              <a:t>goods and services at </a:t>
            </a:r>
            <a:r>
              <a:rPr sz="2000" spc="-5" dirty="0">
                <a:latin typeface="Arial"/>
                <a:cs typeface="Arial"/>
              </a:rPr>
              <a:t>competitive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prices;</a:t>
            </a:r>
            <a:endParaRPr sz="2000">
              <a:latin typeface="Arial"/>
              <a:cs typeface="Arial"/>
            </a:endParaRPr>
          </a:p>
          <a:p>
            <a:pPr marL="38735" marR="4191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right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heard and to be assured that consumer's </a:t>
            </a:r>
            <a:r>
              <a:rPr sz="2000" spc="-5" dirty="0">
                <a:latin typeface="Arial"/>
                <a:cs typeface="Arial"/>
              </a:rPr>
              <a:t>interests will  </a:t>
            </a:r>
            <a:r>
              <a:rPr sz="2000" dirty="0">
                <a:latin typeface="Arial"/>
                <a:cs typeface="Arial"/>
              </a:rPr>
              <a:t>receive due consideration </a:t>
            </a:r>
            <a:r>
              <a:rPr sz="2000" spc="-5" dirty="0">
                <a:latin typeface="Arial"/>
                <a:cs typeface="Arial"/>
              </a:rPr>
              <a:t>at appropriate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forums;</a:t>
            </a:r>
            <a:endParaRPr sz="200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right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informed</a:t>
            </a:r>
            <a:endParaRPr sz="2000">
              <a:latin typeface="Arial"/>
              <a:cs typeface="Arial"/>
            </a:endParaRPr>
          </a:p>
          <a:p>
            <a:pPr marL="38735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right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consumer</a:t>
            </a:r>
            <a:r>
              <a:rPr sz="2000" spc="-1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education.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146810" y="311150"/>
            <a:ext cx="6843395" cy="13055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35710" marR="5080" indent="-1223010">
              <a:lnSpc>
                <a:spcPct val="100000"/>
              </a:lnSpc>
              <a:spcBef>
                <a:spcPts val="100"/>
              </a:spcBef>
              <a:tabLst>
                <a:tab pos="3554095" algn="l"/>
              </a:tabLst>
            </a:pPr>
            <a:r>
              <a:rPr sz="4200" spc="-10" dirty="0">
                <a:solidFill>
                  <a:srgbClr val="006633"/>
                </a:solidFill>
              </a:rPr>
              <a:t>Powers </a:t>
            </a:r>
            <a:r>
              <a:rPr sz="4200" spc="-5" dirty="0">
                <a:solidFill>
                  <a:srgbClr val="006633"/>
                </a:solidFill>
              </a:rPr>
              <a:t>of </a:t>
            </a:r>
            <a:r>
              <a:rPr sz="4200" spc="-10" dirty="0">
                <a:solidFill>
                  <a:srgbClr val="006633"/>
                </a:solidFill>
              </a:rPr>
              <a:t>Consumer Disputes  </a:t>
            </a:r>
            <a:r>
              <a:rPr sz="4200" spc="-5" dirty="0">
                <a:solidFill>
                  <a:srgbClr val="006633"/>
                </a:solidFill>
              </a:rPr>
              <a:t>Redressal	</a:t>
            </a:r>
            <a:r>
              <a:rPr sz="4200" spc="-10" dirty="0">
                <a:solidFill>
                  <a:srgbClr val="006633"/>
                </a:solidFill>
              </a:rPr>
              <a:t>Agencies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535940" y="1688846"/>
            <a:ext cx="125095" cy="82296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700" spc="-50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50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803905"/>
            <a:ext cx="125095" cy="82296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700" spc="-50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50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918966"/>
            <a:ext cx="125095" cy="1621790"/>
          </a:xfrm>
          <a:prstGeom prst="rect">
            <a:avLst/>
          </a:prstGeom>
        </p:spPr>
        <p:txBody>
          <a:bodyPr vert="horz" wrap="square" lIns="0" tIns="1524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0"/>
              </a:spcBef>
            </a:pPr>
            <a:r>
              <a:rPr sz="1700" spc="-50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50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10"/>
              </a:spcBef>
            </a:pPr>
            <a:r>
              <a:rPr sz="1700" spc="-50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100"/>
              </a:spcBef>
            </a:pPr>
            <a:r>
              <a:rPr sz="1700" spc="-50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07439" y="1781809"/>
            <a:ext cx="7437120" cy="384937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600" dirty="0">
                <a:latin typeface="Arial"/>
                <a:cs typeface="Arial"/>
              </a:rPr>
              <a:t>To remove </a:t>
            </a:r>
            <a:r>
              <a:rPr sz="2600" spc="-5" dirty="0">
                <a:latin typeface="Arial"/>
                <a:cs typeface="Arial"/>
              </a:rPr>
              <a:t>the</a:t>
            </a:r>
            <a:r>
              <a:rPr sz="2600" spc="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defect,</a:t>
            </a:r>
            <a:endParaRPr sz="2600">
              <a:latin typeface="Arial"/>
              <a:cs typeface="Arial"/>
            </a:endParaRPr>
          </a:p>
          <a:p>
            <a:pPr marL="12700" marR="528320">
              <a:lnSpc>
                <a:spcPts val="2500"/>
              </a:lnSpc>
              <a:spcBef>
                <a:spcPts val="620"/>
              </a:spcBef>
            </a:pPr>
            <a:r>
              <a:rPr sz="2600" dirty="0">
                <a:latin typeface="Arial"/>
                <a:cs typeface="Arial"/>
              </a:rPr>
              <a:t>To </a:t>
            </a:r>
            <a:r>
              <a:rPr sz="2600" spc="-5" dirty="0">
                <a:latin typeface="Arial"/>
                <a:cs typeface="Arial"/>
              </a:rPr>
              <a:t>replace the </a:t>
            </a:r>
            <a:r>
              <a:rPr sz="2600" dirty="0">
                <a:latin typeface="Arial"/>
                <a:cs typeface="Arial"/>
              </a:rPr>
              <a:t>goods </a:t>
            </a:r>
            <a:r>
              <a:rPr sz="2600" spc="-10" dirty="0">
                <a:latin typeface="Arial"/>
                <a:cs typeface="Arial"/>
              </a:rPr>
              <a:t>with </a:t>
            </a:r>
            <a:r>
              <a:rPr sz="2600" dirty="0">
                <a:latin typeface="Arial"/>
                <a:cs typeface="Arial"/>
              </a:rPr>
              <a:t>new goods of </a:t>
            </a:r>
            <a:r>
              <a:rPr sz="2600" spc="-5" dirty="0">
                <a:latin typeface="Arial"/>
                <a:cs typeface="Arial"/>
              </a:rPr>
              <a:t>similar  description,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600" dirty="0">
                <a:latin typeface="Arial"/>
                <a:cs typeface="Arial"/>
              </a:rPr>
              <a:t>To </a:t>
            </a:r>
            <a:r>
              <a:rPr sz="2600" spc="-5" dirty="0">
                <a:latin typeface="Arial"/>
                <a:cs typeface="Arial"/>
              </a:rPr>
              <a:t>return the </a:t>
            </a:r>
            <a:r>
              <a:rPr sz="2600" dirty="0">
                <a:latin typeface="Arial"/>
                <a:cs typeface="Arial"/>
              </a:rPr>
              <a:t>complainant </a:t>
            </a:r>
            <a:r>
              <a:rPr sz="2600" spc="-5" dirty="0">
                <a:latin typeface="Arial"/>
                <a:cs typeface="Arial"/>
              </a:rPr>
              <a:t>the</a:t>
            </a:r>
            <a:r>
              <a:rPr sz="2600" dirty="0">
                <a:latin typeface="Arial"/>
                <a:cs typeface="Arial"/>
              </a:rPr>
              <a:t> price,</a:t>
            </a:r>
            <a:endParaRPr sz="2600">
              <a:latin typeface="Arial"/>
              <a:cs typeface="Arial"/>
            </a:endParaRPr>
          </a:p>
          <a:p>
            <a:pPr marL="12700" marR="5080">
              <a:lnSpc>
                <a:spcPct val="79800"/>
              </a:lnSpc>
              <a:spcBef>
                <a:spcPts val="660"/>
              </a:spcBef>
            </a:pPr>
            <a:r>
              <a:rPr sz="2600" dirty="0">
                <a:latin typeface="Arial"/>
                <a:cs typeface="Arial"/>
              </a:rPr>
              <a:t>To pay compensation </a:t>
            </a:r>
            <a:r>
              <a:rPr sz="2600" spc="-5" dirty="0">
                <a:latin typeface="Arial"/>
                <a:cs typeface="Arial"/>
              </a:rPr>
              <a:t>to the </a:t>
            </a:r>
            <a:r>
              <a:rPr sz="2600" dirty="0">
                <a:latin typeface="Arial"/>
                <a:cs typeface="Arial"/>
              </a:rPr>
              <a:t>consumer for any loss  or </a:t>
            </a:r>
            <a:r>
              <a:rPr sz="2600" spc="-5" dirty="0">
                <a:latin typeface="Arial"/>
                <a:cs typeface="Arial"/>
              </a:rPr>
              <a:t>injury</a:t>
            </a:r>
            <a:r>
              <a:rPr sz="2600" spc="-3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suffered,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600" dirty="0">
                <a:latin typeface="Arial"/>
                <a:cs typeface="Arial"/>
              </a:rPr>
              <a:t>To remove </a:t>
            </a:r>
            <a:r>
              <a:rPr sz="2600" spc="-5" dirty="0">
                <a:latin typeface="Arial"/>
                <a:cs typeface="Arial"/>
              </a:rPr>
              <a:t>the </a:t>
            </a:r>
            <a:r>
              <a:rPr sz="2600" dirty="0">
                <a:latin typeface="Arial"/>
                <a:cs typeface="Arial"/>
              </a:rPr>
              <a:t>defects </a:t>
            </a:r>
            <a:r>
              <a:rPr sz="2600" spc="-5" dirty="0">
                <a:latin typeface="Arial"/>
                <a:cs typeface="Arial"/>
              </a:rPr>
              <a:t>in the</a:t>
            </a:r>
            <a:r>
              <a:rPr sz="2600" spc="1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goods,</a:t>
            </a:r>
            <a:endParaRPr sz="2600">
              <a:latin typeface="Arial"/>
              <a:cs typeface="Arial"/>
            </a:endParaRPr>
          </a:p>
          <a:p>
            <a:pPr marL="12700" marR="1443355">
              <a:lnSpc>
                <a:spcPct val="100600"/>
              </a:lnSpc>
              <a:spcBef>
                <a:spcPts val="10"/>
              </a:spcBef>
            </a:pPr>
            <a:r>
              <a:rPr sz="2600" dirty="0">
                <a:latin typeface="Arial"/>
                <a:cs typeface="Arial"/>
              </a:rPr>
              <a:t>To </a:t>
            </a:r>
            <a:r>
              <a:rPr sz="2600" spc="-5" dirty="0">
                <a:latin typeface="Arial"/>
                <a:cs typeface="Arial"/>
              </a:rPr>
              <a:t>discontinue the unfair trade practices,  Not to offer </a:t>
            </a:r>
            <a:r>
              <a:rPr sz="2600" dirty="0">
                <a:latin typeface="Arial"/>
                <a:cs typeface="Arial"/>
              </a:rPr>
              <a:t>hazardous goods </a:t>
            </a:r>
            <a:r>
              <a:rPr sz="2600" spc="-5" dirty="0">
                <a:latin typeface="Arial"/>
                <a:cs typeface="Arial"/>
              </a:rPr>
              <a:t>for </a:t>
            </a:r>
            <a:r>
              <a:rPr sz="2600" dirty="0">
                <a:latin typeface="Arial"/>
                <a:cs typeface="Arial"/>
              </a:rPr>
              <a:t>sale,  To provide adequate costs </a:t>
            </a:r>
            <a:r>
              <a:rPr sz="2600" spc="-5" dirty="0">
                <a:latin typeface="Arial"/>
                <a:cs typeface="Arial"/>
              </a:rPr>
              <a:t>to</a:t>
            </a:r>
            <a:r>
              <a:rPr sz="2600" spc="-10" dirty="0">
                <a:latin typeface="Arial"/>
                <a:cs typeface="Arial"/>
              </a:rPr>
              <a:t> </a:t>
            </a:r>
            <a:r>
              <a:rPr sz="2600" spc="-5" dirty="0">
                <a:latin typeface="Arial"/>
                <a:cs typeface="Arial"/>
              </a:rPr>
              <a:t>parties,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58010" y="312420"/>
            <a:ext cx="54222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006633"/>
                </a:solidFill>
              </a:rPr>
              <a:t>Procedure </a:t>
            </a:r>
            <a:r>
              <a:rPr sz="4200" spc="-5" dirty="0">
                <a:solidFill>
                  <a:srgbClr val="006633"/>
                </a:solidFill>
              </a:rPr>
              <a:t>of</a:t>
            </a:r>
            <a:r>
              <a:rPr sz="4200" spc="-65" dirty="0">
                <a:solidFill>
                  <a:srgbClr val="006633"/>
                </a:solidFill>
              </a:rPr>
              <a:t> </a:t>
            </a:r>
            <a:r>
              <a:rPr sz="4200" spc="-5" dirty="0">
                <a:solidFill>
                  <a:srgbClr val="006633"/>
                </a:solidFill>
              </a:rPr>
              <a:t>Complaint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534669" y="1642110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4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794000"/>
            <a:ext cx="189230" cy="28321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4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3945890"/>
            <a:ext cx="189230" cy="721360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700" spc="4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70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410"/>
              </a:spcBef>
            </a:pPr>
            <a:r>
              <a:rPr sz="1700" spc="40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7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77569" y="1593850"/>
            <a:ext cx="7467600" cy="4232910"/>
          </a:xfrm>
          <a:prstGeom prst="rect">
            <a:avLst/>
          </a:prstGeom>
        </p:spPr>
        <p:txBody>
          <a:bodyPr vert="horz" wrap="square" lIns="0" tIns="57150" rIns="0" bIns="0" rtlCol="0">
            <a:spAutoFit/>
          </a:bodyPr>
          <a:lstStyle/>
          <a:p>
            <a:pPr marL="12700" marR="5080" indent="91440">
              <a:lnSpc>
                <a:spcPts val="2810"/>
              </a:lnSpc>
              <a:spcBef>
                <a:spcPts val="450"/>
              </a:spcBef>
            </a:pP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File </a:t>
            </a:r>
            <a:r>
              <a:rPr sz="2600" spc="-10" dirty="0">
                <a:solidFill>
                  <a:srgbClr val="333300"/>
                </a:solidFill>
                <a:latin typeface="Arial"/>
                <a:cs typeface="Arial"/>
              </a:rPr>
              <a:t>WITHIN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2 YEARS of cause of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action in the 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Forum </a:t>
            </a:r>
            <a:r>
              <a:rPr sz="2600" spc="-10" dirty="0">
                <a:solidFill>
                  <a:srgbClr val="333300"/>
                </a:solidFill>
                <a:latin typeface="Arial"/>
                <a:cs typeface="Arial"/>
              </a:rPr>
              <a:t>where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the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seller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has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his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business or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lives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or  </a:t>
            </a:r>
            <a:r>
              <a:rPr sz="2600" spc="-10" dirty="0">
                <a:solidFill>
                  <a:srgbClr val="333300"/>
                </a:solidFill>
                <a:latin typeface="Arial"/>
                <a:cs typeface="Arial"/>
              </a:rPr>
              <a:t>where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the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incident</a:t>
            </a:r>
            <a:r>
              <a:rPr sz="2600" spc="10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happened.</a:t>
            </a:r>
            <a:endParaRPr sz="2600">
              <a:latin typeface="Arial"/>
              <a:cs typeface="Arial"/>
            </a:endParaRPr>
          </a:p>
          <a:p>
            <a:pPr marL="12700" marR="593090">
              <a:lnSpc>
                <a:spcPts val="2810"/>
              </a:lnSpc>
              <a:spcBef>
                <a:spcPts val="640"/>
              </a:spcBef>
            </a:pP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Submit 3 COPIES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OF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COMPLAINT ON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PLAIN 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PAPER </a:t>
            </a:r>
            <a:r>
              <a:rPr sz="2600" spc="-10" dirty="0">
                <a:solidFill>
                  <a:srgbClr val="333300"/>
                </a:solidFill>
                <a:latin typeface="Arial"/>
                <a:cs typeface="Arial"/>
              </a:rPr>
              <a:t>WITH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SUPPORTING </a:t>
            </a:r>
            <a:r>
              <a:rPr sz="2600" dirty="0">
                <a:solidFill>
                  <a:srgbClr val="333300"/>
                </a:solidFill>
                <a:latin typeface="Arial"/>
                <a:cs typeface="Arial"/>
              </a:rPr>
              <a:t>DOCUMENTS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ts val="2760"/>
              </a:lnSpc>
            </a:pP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(receipt, bill</a:t>
            </a:r>
            <a:r>
              <a:rPr sz="2600" spc="-1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etc.)</a:t>
            </a:r>
            <a:endParaRPr sz="26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340"/>
              </a:spcBef>
            </a:pP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NO LAWYER IS</a:t>
            </a:r>
            <a:r>
              <a:rPr sz="2600" spc="5" dirty="0">
                <a:solidFill>
                  <a:srgbClr val="333300"/>
                </a:solidFill>
                <a:latin typeface="Arial"/>
                <a:cs typeface="Arial"/>
              </a:rPr>
              <a:t> </a:t>
            </a:r>
            <a:r>
              <a:rPr sz="2600" spc="-5" dirty="0">
                <a:solidFill>
                  <a:srgbClr val="333300"/>
                </a:solidFill>
                <a:latin typeface="Arial"/>
                <a:cs typeface="Arial"/>
              </a:rPr>
              <a:t>NEEDED.</a:t>
            </a:r>
            <a:endParaRPr sz="2600">
              <a:latin typeface="Arial"/>
              <a:cs typeface="Arial"/>
            </a:endParaRPr>
          </a:p>
          <a:p>
            <a:pPr marL="12700" marR="109220">
              <a:lnSpc>
                <a:spcPct val="90000"/>
              </a:lnSpc>
              <a:spcBef>
                <a:spcPts val="645"/>
              </a:spcBef>
            </a:pPr>
            <a:r>
              <a:rPr sz="2600" dirty="0">
                <a:latin typeface="Arial"/>
                <a:cs typeface="Arial"/>
              </a:rPr>
              <a:t>There </a:t>
            </a:r>
            <a:r>
              <a:rPr sz="2600" spc="-5" dirty="0">
                <a:latin typeface="Arial"/>
                <a:cs typeface="Arial"/>
              </a:rPr>
              <a:t>is </a:t>
            </a:r>
            <a:r>
              <a:rPr sz="2600" dirty="0">
                <a:latin typeface="Arial"/>
                <a:cs typeface="Arial"/>
              </a:rPr>
              <a:t>no </a:t>
            </a:r>
            <a:r>
              <a:rPr sz="2600" spc="-5" dirty="0">
                <a:latin typeface="Arial"/>
                <a:cs typeface="Arial"/>
              </a:rPr>
              <a:t>fee </a:t>
            </a:r>
            <a:r>
              <a:rPr sz="2600" dirty="0">
                <a:latin typeface="Arial"/>
                <a:cs typeface="Arial"/>
              </a:rPr>
              <a:t>for </a:t>
            </a:r>
            <a:r>
              <a:rPr sz="2600" spc="-5" dirty="0">
                <a:latin typeface="Arial"/>
                <a:cs typeface="Arial"/>
              </a:rPr>
              <a:t>filing </a:t>
            </a:r>
            <a:r>
              <a:rPr sz="2600" dirty="0">
                <a:latin typeface="Arial"/>
                <a:cs typeface="Arial"/>
              </a:rPr>
              <a:t>a complaint. Even an  </a:t>
            </a:r>
            <a:r>
              <a:rPr sz="2600" spc="-5" dirty="0">
                <a:latin typeface="Arial"/>
                <a:cs typeface="Arial"/>
              </a:rPr>
              <a:t>affidavit </a:t>
            </a:r>
            <a:r>
              <a:rPr sz="2600" dirty="0">
                <a:latin typeface="Arial"/>
                <a:cs typeface="Arial"/>
              </a:rPr>
              <a:t>does not need stamp papers. A complaint  can be sent </a:t>
            </a:r>
            <a:r>
              <a:rPr sz="2600" spc="5" dirty="0">
                <a:latin typeface="Arial"/>
                <a:cs typeface="Arial"/>
              </a:rPr>
              <a:t>by </a:t>
            </a:r>
            <a:r>
              <a:rPr sz="2600" dirty="0">
                <a:latin typeface="Arial"/>
                <a:cs typeface="Arial"/>
              </a:rPr>
              <a:t>post or presented </a:t>
            </a:r>
            <a:r>
              <a:rPr sz="2600" spc="-5" dirty="0">
                <a:latin typeface="Arial"/>
                <a:cs typeface="Arial"/>
              </a:rPr>
              <a:t>in </a:t>
            </a:r>
            <a:r>
              <a:rPr sz="2600" dirty="0">
                <a:latin typeface="Arial"/>
                <a:cs typeface="Arial"/>
              </a:rPr>
              <a:t>person by  complaint or his </a:t>
            </a:r>
            <a:r>
              <a:rPr sz="2600" spc="-5" dirty="0">
                <a:latin typeface="Arial"/>
                <a:cs typeface="Arial"/>
              </a:rPr>
              <a:t>authorised</a:t>
            </a:r>
            <a:r>
              <a:rPr sz="2600" spc="-25" dirty="0">
                <a:latin typeface="Arial"/>
                <a:cs typeface="Arial"/>
              </a:rPr>
              <a:t> </a:t>
            </a:r>
            <a:r>
              <a:rPr sz="2600" dirty="0">
                <a:latin typeface="Arial"/>
                <a:cs typeface="Arial"/>
              </a:rPr>
              <a:t>agent.</a:t>
            </a:r>
            <a:endParaRPr sz="26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58010" y="312420"/>
            <a:ext cx="54222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/>
              <a:t>Procedure </a:t>
            </a:r>
            <a:r>
              <a:rPr sz="4200" spc="-5" dirty="0"/>
              <a:t>of</a:t>
            </a:r>
            <a:r>
              <a:rPr sz="4200" spc="-65" dirty="0"/>
              <a:t> </a:t>
            </a:r>
            <a:r>
              <a:rPr sz="4200" spc="-5" dirty="0"/>
              <a:t>Complaint</a:t>
            </a:r>
            <a:endParaRPr sz="4200"/>
          </a:p>
        </p:txBody>
      </p:sp>
      <p:sp>
        <p:nvSpPr>
          <p:cNvPr id="4" name="object 4"/>
          <p:cNvSpPr txBox="1"/>
          <p:nvPr/>
        </p:nvSpPr>
        <p:spPr>
          <a:xfrm>
            <a:off x="534669" y="1216659"/>
            <a:ext cx="7056120" cy="720090"/>
          </a:xfrm>
          <a:prstGeom prst="rect">
            <a:avLst/>
          </a:prstGeom>
        </p:spPr>
        <p:txBody>
          <a:bodyPr vert="horz" wrap="square" lIns="0" tIns="53975" rIns="0" bIns="0" rtlCol="0">
            <a:spAutoFit/>
          </a:bodyPr>
          <a:lstStyle/>
          <a:p>
            <a:pPr marL="354965" marR="5080" indent="-342900">
              <a:lnSpc>
                <a:spcPts val="2590"/>
              </a:lnSpc>
              <a:spcBef>
                <a:spcPts val="425"/>
              </a:spcBef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following information </a:t>
            </a:r>
            <a:r>
              <a:rPr sz="2400" dirty="0">
                <a:latin typeface="Arial"/>
                <a:cs typeface="Arial"/>
              </a:rPr>
              <a:t>must be </a:t>
            </a:r>
            <a:r>
              <a:rPr sz="2400" spc="-5" dirty="0">
                <a:latin typeface="Arial"/>
                <a:cs typeface="Arial"/>
              </a:rPr>
              <a:t>furnished with </a:t>
            </a:r>
            <a:r>
              <a:rPr sz="2400" dirty="0">
                <a:latin typeface="Arial"/>
                <a:cs typeface="Arial"/>
              </a:rPr>
              <a:t>the  </a:t>
            </a:r>
            <a:r>
              <a:rPr sz="2400" spc="-5" dirty="0">
                <a:latin typeface="Arial"/>
                <a:cs typeface="Arial"/>
              </a:rPr>
              <a:t>complaint </a:t>
            </a:r>
            <a:r>
              <a:rPr sz="2400" dirty="0">
                <a:latin typeface="Arial"/>
                <a:cs typeface="Arial"/>
              </a:rPr>
              <a:t>:-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1993900"/>
            <a:ext cx="117475" cy="66865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50" spc="-45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3133089"/>
            <a:ext cx="117475" cy="147891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50" spc="-45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50" spc="-45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330"/>
              </a:spcBef>
            </a:pPr>
            <a:r>
              <a:rPr sz="1550" spc="-45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5082540"/>
            <a:ext cx="1174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669" y="5816600"/>
            <a:ext cx="117475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-450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877569" y="1911350"/>
            <a:ext cx="7590790" cy="4251960"/>
          </a:xfrm>
          <a:prstGeom prst="rect">
            <a:avLst/>
          </a:prstGeom>
        </p:spPr>
        <p:txBody>
          <a:bodyPr vert="horz" wrap="square" lIns="0" tIns="52069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09"/>
              </a:spcBef>
            </a:pPr>
            <a:r>
              <a:rPr sz="2400" dirty="0">
                <a:latin typeface="Arial"/>
                <a:cs typeface="Arial"/>
              </a:rPr>
              <a:t>Name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complete address 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complainant</a:t>
            </a:r>
            <a:endParaRPr sz="2400">
              <a:latin typeface="Arial"/>
              <a:cs typeface="Arial"/>
            </a:endParaRPr>
          </a:p>
          <a:p>
            <a:pPr marL="12700" marR="471805">
              <a:lnSpc>
                <a:spcPts val="2590"/>
              </a:lnSpc>
              <a:spcBef>
                <a:spcPts val="635"/>
              </a:spcBef>
            </a:pPr>
            <a:r>
              <a:rPr sz="2400" dirty="0">
                <a:latin typeface="Arial"/>
                <a:cs typeface="Arial"/>
              </a:rPr>
              <a:t>Name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complete address of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opposite party or  parties as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case </a:t>
            </a:r>
            <a:r>
              <a:rPr sz="2400" spc="5" dirty="0">
                <a:latin typeface="Arial"/>
                <a:cs typeface="Arial"/>
              </a:rPr>
              <a:t>may</a:t>
            </a:r>
            <a:r>
              <a:rPr sz="240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be.</a:t>
            </a:r>
            <a:endParaRPr sz="2400">
              <a:latin typeface="Arial"/>
              <a:cs typeface="Arial"/>
            </a:endParaRPr>
          </a:p>
          <a:p>
            <a:pPr marL="12700" marR="2867660">
              <a:lnSpc>
                <a:spcPts val="3190"/>
              </a:lnSpc>
              <a:spcBef>
                <a:spcPts val="120"/>
              </a:spcBef>
            </a:pPr>
            <a:r>
              <a:rPr sz="2400" spc="-5" dirty="0">
                <a:latin typeface="Arial"/>
                <a:cs typeface="Arial"/>
              </a:rPr>
              <a:t>Date of purchase/service </a:t>
            </a:r>
            <a:r>
              <a:rPr sz="2400" spc="-10" dirty="0">
                <a:latin typeface="Arial"/>
                <a:cs typeface="Arial"/>
              </a:rPr>
              <a:t>obtained.  </a:t>
            </a:r>
            <a:r>
              <a:rPr sz="2400" spc="-5" dirty="0">
                <a:latin typeface="Arial"/>
                <a:cs typeface="Arial"/>
              </a:rPr>
              <a:t>Amount </a:t>
            </a:r>
            <a:r>
              <a:rPr sz="2400" spc="-10" dirty="0">
                <a:latin typeface="Arial"/>
                <a:cs typeface="Arial"/>
              </a:rPr>
              <a:t>paid </a:t>
            </a:r>
            <a:r>
              <a:rPr sz="2400" spc="-5" dirty="0">
                <a:latin typeface="Arial"/>
                <a:cs typeface="Arial"/>
              </a:rPr>
              <a:t>for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consideration.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155"/>
              </a:spcBef>
            </a:pPr>
            <a:r>
              <a:rPr sz="2400" dirty="0">
                <a:latin typeface="Arial"/>
                <a:cs typeface="Arial"/>
              </a:rPr>
              <a:t>Items of </a:t>
            </a:r>
            <a:r>
              <a:rPr sz="2400" spc="-10" dirty="0">
                <a:latin typeface="Arial"/>
                <a:cs typeface="Arial"/>
              </a:rPr>
              <a:t>goods </a:t>
            </a:r>
            <a:r>
              <a:rPr sz="2400" spc="-5" dirty="0">
                <a:latin typeface="Arial"/>
                <a:cs typeface="Arial"/>
              </a:rPr>
              <a:t>with quantities/nature of</a:t>
            </a:r>
            <a:r>
              <a:rPr sz="2400" spc="1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service.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ts val="2590"/>
              </a:lnSpc>
              <a:spcBef>
                <a:spcPts val="625"/>
              </a:spcBef>
            </a:pPr>
            <a:r>
              <a:rPr sz="2400" spc="-5" dirty="0">
                <a:latin typeface="Arial"/>
                <a:cs typeface="Arial"/>
              </a:rPr>
              <a:t>Whether the complaint relate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unfair trade practice/  defective </a:t>
            </a:r>
            <a:r>
              <a:rPr sz="2400" spc="-10" dirty="0">
                <a:latin typeface="Arial"/>
                <a:cs typeface="Arial"/>
              </a:rPr>
              <a:t>goods' </a:t>
            </a:r>
            <a:r>
              <a:rPr sz="2400" spc="-5" dirty="0">
                <a:latin typeface="Arial"/>
                <a:cs typeface="Arial"/>
              </a:rPr>
              <a:t>deficient service/charging excess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price.</a:t>
            </a:r>
            <a:endParaRPr sz="2400">
              <a:latin typeface="Arial"/>
              <a:cs typeface="Arial"/>
            </a:endParaRPr>
          </a:p>
          <a:p>
            <a:pPr marL="12700" marR="1311275">
              <a:lnSpc>
                <a:spcPts val="2590"/>
              </a:lnSpc>
              <a:spcBef>
                <a:spcPts val="600"/>
              </a:spcBef>
            </a:pPr>
            <a:r>
              <a:rPr sz="2400" spc="-10" dirty="0">
                <a:latin typeface="Arial"/>
                <a:cs typeface="Arial"/>
              </a:rPr>
              <a:t>Copies </a:t>
            </a:r>
            <a:r>
              <a:rPr sz="2400" spc="-5" dirty="0">
                <a:latin typeface="Arial"/>
                <a:cs typeface="Arial"/>
              </a:rPr>
              <a:t>of bills/vouchers/receipts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copies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5" dirty="0">
                <a:latin typeface="Arial"/>
                <a:cs typeface="Arial"/>
              </a:rPr>
              <a:t>correspondence </a:t>
            </a:r>
            <a:r>
              <a:rPr sz="2400" dirty="0">
                <a:latin typeface="Arial"/>
                <a:cs typeface="Arial"/>
              </a:rPr>
              <a:t>made, </a:t>
            </a:r>
            <a:r>
              <a:rPr sz="2400" spc="-5" dirty="0">
                <a:latin typeface="Arial"/>
                <a:cs typeface="Arial"/>
              </a:rPr>
              <a:t>if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any.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75"/>
              </a:spcBef>
            </a:pP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relief sought-Under the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Act.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237219" y="6278879"/>
            <a:ext cx="220345" cy="20827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200" spc="5" dirty="0">
                <a:latin typeface="Verdana"/>
                <a:cs typeface="Verdana"/>
              </a:rPr>
              <a:t>4</a:t>
            </a:r>
            <a:r>
              <a:rPr sz="1200" dirty="0">
                <a:latin typeface="Verdana"/>
                <a:cs typeface="Verdana"/>
              </a:rPr>
              <a:t>1</a:t>
            </a:r>
            <a:endParaRPr sz="1200">
              <a:latin typeface="Verdana"/>
              <a:cs typeface="Verdana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1310" y="3065779"/>
            <a:ext cx="5332095" cy="9398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6000" spc="-5" dirty="0">
                <a:solidFill>
                  <a:srgbClr val="006633"/>
                </a:solidFill>
              </a:rPr>
              <a:t>THANK</a:t>
            </a:r>
            <a:r>
              <a:rPr sz="6000" spc="-95" dirty="0">
                <a:solidFill>
                  <a:srgbClr val="006633"/>
                </a:solidFill>
              </a:rPr>
              <a:t> </a:t>
            </a:r>
            <a:r>
              <a:rPr sz="6000" spc="-5" dirty="0">
                <a:solidFill>
                  <a:srgbClr val="006633"/>
                </a:solidFill>
              </a:rPr>
              <a:t>YOU!!!</a:t>
            </a:r>
            <a:endParaRPr sz="60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331720" y="311150"/>
            <a:ext cx="447865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006633"/>
                </a:solidFill>
              </a:rPr>
              <a:t>IN</a:t>
            </a:r>
            <a:r>
              <a:rPr sz="4200" dirty="0">
                <a:solidFill>
                  <a:srgbClr val="006633"/>
                </a:solidFill>
              </a:rPr>
              <a:t>T</a:t>
            </a:r>
            <a:r>
              <a:rPr sz="4200" spc="-15" dirty="0">
                <a:solidFill>
                  <a:srgbClr val="006633"/>
                </a:solidFill>
              </a:rPr>
              <a:t>R</a:t>
            </a:r>
            <a:r>
              <a:rPr sz="4200" dirty="0">
                <a:solidFill>
                  <a:srgbClr val="006633"/>
                </a:solidFill>
              </a:rPr>
              <a:t>O</a:t>
            </a:r>
            <a:r>
              <a:rPr sz="4200" spc="-5" dirty="0">
                <a:solidFill>
                  <a:srgbClr val="006633"/>
                </a:solidFill>
              </a:rPr>
              <a:t>DU</a:t>
            </a:r>
            <a:r>
              <a:rPr sz="4200" spc="-10" dirty="0">
                <a:solidFill>
                  <a:srgbClr val="006633"/>
                </a:solidFill>
              </a:rPr>
              <a:t>C</a:t>
            </a:r>
            <a:r>
              <a:rPr sz="4200" spc="-5" dirty="0">
                <a:solidFill>
                  <a:srgbClr val="006633"/>
                </a:solidFill>
              </a:rPr>
              <a:t>T</a:t>
            </a:r>
            <a:r>
              <a:rPr sz="4200" spc="5" dirty="0">
                <a:solidFill>
                  <a:srgbClr val="006633"/>
                </a:solidFill>
              </a:rPr>
              <a:t>I</a:t>
            </a:r>
            <a:r>
              <a:rPr sz="4200" spc="-10" dirty="0">
                <a:solidFill>
                  <a:srgbClr val="006633"/>
                </a:solidFill>
              </a:rPr>
              <a:t>O</a:t>
            </a:r>
            <a:r>
              <a:rPr sz="4200" dirty="0">
                <a:solidFill>
                  <a:srgbClr val="006633"/>
                </a:solidFill>
              </a:rPr>
              <a:t>N</a:t>
            </a:r>
            <a:endParaRPr sz="4200"/>
          </a:p>
        </p:txBody>
      </p:sp>
      <p:sp>
        <p:nvSpPr>
          <p:cNvPr id="8" name="object 8"/>
          <p:cNvSpPr txBox="1">
            <a:spLocks noGrp="1"/>
          </p:cNvSpPr>
          <p:nvPr>
            <p:ph idx="1"/>
          </p:nvPr>
        </p:nvSpPr>
        <p:spPr>
          <a:xfrm>
            <a:off x="228600" y="1271191"/>
            <a:ext cx="7620000" cy="512960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18770" marR="149860" algn="just">
              <a:lnSpc>
                <a:spcPct val="100000"/>
              </a:lnSpc>
              <a:spcBef>
                <a:spcPts val="100"/>
              </a:spcBef>
            </a:pPr>
            <a:r>
              <a:rPr sz="2000" spc="-5" dirty="0"/>
              <a:t>Till Lately </a:t>
            </a:r>
            <a:r>
              <a:rPr sz="2000" dirty="0"/>
              <a:t>, Consumers </a:t>
            </a:r>
            <a:r>
              <a:rPr sz="2000" spc="-5" dirty="0"/>
              <a:t>,particularly in India </a:t>
            </a:r>
            <a:r>
              <a:rPr sz="2000" dirty="0"/>
              <a:t>, </a:t>
            </a:r>
            <a:r>
              <a:rPr sz="2000" spc="-10" dirty="0"/>
              <a:t>was </a:t>
            </a:r>
            <a:r>
              <a:rPr sz="2000" dirty="0"/>
              <a:t>Neglected Lot .  </a:t>
            </a:r>
            <a:r>
              <a:rPr sz="2000" spc="-5" dirty="0"/>
              <a:t>The Dominance </a:t>
            </a:r>
            <a:r>
              <a:rPr sz="2000" dirty="0"/>
              <a:t>and Obstinacy of producer </a:t>
            </a:r>
            <a:r>
              <a:rPr sz="2000" spc="-5" dirty="0"/>
              <a:t>,trader </a:t>
            </a:r>
            <a:r>
              <a:rPr sz="2000" dirty="0"/>
              <a:t>or businessman  </a:t>
            </a:r>
            <a:r>
              <a:rPr sz="2000" spc="-10" dirty="0"/>
              <a:t>was </a:t>
            </a:r>
            <a:r>
              <a:rPr sz="2000" spc="-5" dirty="0"/>
              <a:t>felt like </a:t>
            </a:r>
            <a:r>
              <a:rPr sz="2000" dirty="0"/>
              <a:t>a </a:t>
            </a:r>
            <a:r>
              <a:rPr sz="2000" spc="-5" dirty="0"/>
              <a:t>Doctor </a:t>
            </a:r>
            <a:r>
              <a:rPr sz="2000" dirty="0"/>
              <a:t>piercing an </a:t>
            </a:r>
            <a:r>
              <a:rPr sz="2000" spc="-5" dirty="0"/>
              <a:t>injection </a:t>
            </a:r>
            <a:r>
              <a:rPr sz="2000" dirty="0"/>
              <a:t>in </a:t>
            </a:r>
            <a:r>
              <a:rPr sz="2000" spc="-5" dirty="0"/>
              <a:t>the </a:t>
            </a:r>
            <a:r>
              <a:rPr sz="2000" dirty="0"/>
              <a:t>body . Tolerance  has </a:t>
            </a:r>
            <a:r>
              <a:rPr sz="2000" spc="-5" dirty="0"/>
              <a:t>Limit</a:t>
            </a:r>
            <a:r>
              <a:rPr sz="2000" spc="-10" dirty="0"/>
              <a:t> </a:t>
            </a:r>
            <a:r>
              <a:rPr sz="2000" dirty="0"/>
              <a:t>.</a:t>
            </a:r>
          </a:p>
          <a:p>
            <a:pPr marL="318770" marR="5080" algn="just">
              <a:lnSpc>
                <a:spcPct val="100000"/>
              </a:lnSpc>
              <a:spcBef>
                <a:spcPts val="500"/>
              </a:spcBef>
            </a:pPr>
            <a:r>
              <a:rPr sz="2000" dirty="0"/>
              <a:t>Consumer </a:t>
            </a:r>
            <a:r>
              <a:rPr sz="2000" spc="-5" dirty="0"/>
              <a:t>movements </a:t>
            </a:r>
            <a:r>
              <a:rPr sz="2000" dirty="0"/>
              <a:t>spearheaded </a:t>
            </a:r>
            <a:r>
              <a:rPr sz="2000" spc="-5" dirty="0"/>
              <a:t>the attacks </a:t>
            </a:r>
            <a:r>
              <a:rPr sz="2000" dirty="0"/>
              <a:t>and </a:t>
            </a:r>
            <a:r>
              <a:rPr sz="2000" spc="-5" dirty="0"/>
              <a:t>slowly </a:t>
            </a:r>
            <a:r>
              <a:rPr sz="2000" dirty="0"/>
              <a:t>but  surely </a:t>
            </a:r>
            <a:r>
              <a:rPr sz="2000" spc="-5" dirty="0"/>
              <a:t>the </a:t>
            </a:r>
            <a:r>
              <a:rPr sz="2000" dirty="0"/>
              <a:t>lobby grew stronger and stronger day by day .</a:t>
            </a:r>
            <a:r>
              <a:rPr sz="2000" spc="-130" dirty="0"/>
              <a:t> </a:t>
            </a:r>
            <a:r>
              <a:rPr sz="2000" spc="-5" dirty="0"/>
              <a:t>Awareness  in </a:t>
            </a:r>
            <a:r>
              <a:rPr sz="2000" dirty="0"/>
              <a:t>a Consumer , </a:t>
            </a:r>
            <a:r>
              <a:rPr sz="2000" spc="-5" dirty="0"/>
              <a:t>that his rights were being </a:t>
            </a:r>
            <a:r>
              <a:rPr sz="2000" dirty="0"/>
              <a:t>sabotaged , grew </a:t>
            </a:r>
            <a:r>
              <a:rPr sz="2000" spc="-5" dirty="0"/>
              <a:t>from  </a:t>
            </a:r>
            <a:r>
              <a:rPr sz="2000" dirty="0"/>
              <a:t>day </a:t>
            </a:r>
            <a:r>
              <a:rPr sz="2000" spc="-5" dirty="0"/>
              <a:t>to</a:t>
            </a:r>
            <a:r>
              <a:rPr sz="2000" spc="-15" dirty="0"/>
              <a:t> </a:t>
            </a:r>
            <a:r>
              <a:rPr sz="2000" dirty="0"/>
              <a:t>day.</a:t>
            </a:r>
          </a:p>
          <a:p>
            <a:pPr marL="318770" marR="116205" algn="just">
              <a:lnSpc>
                <a:spcPct val="100000"/>
              </a:lnSpc>
              <a:spcBef>
                <a:spcPts val="500"/>
              </a:spcBef>
              <a:tabLst>
                <a:tab pos="7592059" algn="l"/>
              </a:tabLst>
            </a:pPr>
            <a:r>
              <a:rPr sz="2000" dirty="0"/>
              <a:t>He r</a:t>
            </a:r>
            <a:r>
              <a:rPr sz="2000" spc="5" dirty="0"/>
              <a:t>e</a:t>
            </a:r>
            <a:r>
              <a:rPr sz="2000" spc="-5" dirty="0"/>
              <a:t>a</a:t>
            </a:r>
            <a:r>
              <a:rPr sz="2000" dirty="0"/>
              <a:t>l</a:t>
            </a:r>
            <a:r>
              <a:rPr sz="2000" spc="-5" dirty="0"/>
              <a:t>i</a:t>
            </a:r>
            <a:r>
              <a:rPr sz="2000" spc="5" dirty="0"/>
              <a:t>se</a:t>
            </a:r>
            <a:r>
              <a:rPr sz="2000" dirty="0"/>
              <a:t>d</a:t>
            </a:r>
            <a:r>
              <a:rPr sz="2000" spc="-10" dirty="0"/>
              <a:t> t</a:t>
            </a:r>
            <a:r>
              <a:rPr sz="2000" spc="5" dirty="0"/>
              <a:t>ha</a:t>
            </a:r>
            <a:r>
              <a:rPr sz="2000" dirty="0"/>
              <a:t>t</a:t>
            </a:r>
            <a:r>
              <a:rPr sz="2000" spc="-15" dirty="0"/>
              <a:t> </a:t>
            </a:r>
            <a:r>
              <a:rPr sz="2000" spc="-10" dirty="0"/>
              <a:t>t</a:t>
            </a:r>
            <a:r>
              <a:rPr sz="2000" spc="5" dirty="0"/>
              <a:t>h</a:t>
            </a:r>
            <a:r>
              <a:rPr sz="2000" spc="-5" dirty="0"/>
              <a:t>o</a:t>
            </a:r>
            <a:r>
              <a:rPr sz="2000" spc="5" dirty="0"/>
              <a:t>ug</a:t>
            </a:r>
            <a:r>
              <a:rPr sz="2000" dirty="0"/>
              <a:t>h </a:t>
            </a:r>
            <a:r>
              <a:rPr sz="2000" spc="-5" dirty="0"/>
              <a:t>o</a:t>
            </a:r>
            <a:r>
              <a:rPr sz="2000" dirty="0"/>
              <a:t>n </a:t>
            </a:r>
            <a:r>
              <a:rPr sz="2000" spc="5" dirty="0"/>
              <a:t>p</a:t>
            </a:r>
            <a:r>
              <a:rPr sz="2000" spc="-5" dirty="0"/>
              <a:t>a</a:t>
            </a:r>
            <a:r>
              <a:rPr sz="2000" spc="5" dirty="0"/>
              <a:t>p</a:t>
            </a:r>
            <a:r>
              <a:rPr sz="2000" spc="-5" dirty="0"/>
              <a:t>e</a:t>
            </a:r>
            <a:r>
              <a:rPr sz="2000" dirty="0"/>
              <a:t>r</a:t>
            </a:r>
            <a:r>
              <a:rPr sz="2000" spc="5" dirty="0"/>
              <a:t> </a:t>
            </a:r>
            <a:r>
              <a:rPr sz="2000" spc="-5" dirty="0"/>
              <a:t>h</a:t>
            </a:r>
            <a:r>
              <a:rPr sz="2000" dirty="0"/>
              <a:t>e </a:t>
            </a:r>
            <a:r>
              <a:rPr sz="2000" spc="-15" dirty="0"/>
              <a:t>w</a:t>
            </a:r>
            <a:r>
              <a:rPr sz="2000" spc="-5" dirty="0"/>
              <a:t>a</a:t>
            </a:r>
            <a:r>
              <a:rPr sz="2000" dirty="0"/>
              <a:t>s a K</a:t>
            </a:r>
            <a:r>
              <a:rPr sz="2000" spc="-10" dirty="0"/>
              <a:t>I</a:t>
            </a:r>
            <a:r>
              <a:rPr sz="2000" dirty="0"/>
              <a:t>NG</a:t>
            </a:r>
            <a:r>
              <a:rPr sz="2000" spc="-5" dirty="0"/>
              <a:t> </a:t>
            </a:r>
            <a:r>
              <a:rPr sz="2000" dirty="0"/>
              <a:t>,</a:t>
            </a:r>
            <a:r>
              <a:rPr sz="2000" spc="-15" dirty="0"/>
              <a:t> </a:t>
            </a:r>
            <a:r>
              <a:rPr sz="2000" spc="5" dirty="0"/>
              <a:t>ne</a:t>
            </a:r>
            <a:r>
              <a:rPr sz="2000" spc="-10" dirty="0"/>
              <a:t>v</a:t>
            </a:r>
            <a:r>
              <a:rPr sz="2000" spc="5" dirty="0"/>
              <a:t>e</a:t>
            </a:r>
            <a:r>
              <a:rPr sz="2000" dirty="0"/>
              <a:t>r</a:t>
            </a:r>
            <a:r>
              <a:rPr sz="2000" spc="-10" dirty="0"/>
              <a:t>t</a:t>
            </a:r>
            <a:r>
              <a:rPr sz="2000" spc="5" dirty="0"/>
              <a:t>h</a:t>
            </a:r>
            <a:r>
              <a:rPr sz="2000" spc="-5" dirty="0"/>
              <a:t>e</a:t>
            </a:r>
            <a:r>
              <a:rPr sz="2000" dirty="0"/>
              <a:t>l</a:t>
            </a:r>
            <a:r>
              <a:rPr sz="2000" spc="-5" dirty="0"/>
              <a:t>e</a:t>
            </a:r>
            <a:r>
              <a:rPr sz="2000" spc="5" dirty="0"/>
              <a:t>s</a:t>
            </a:r>
            <a:r>
              <a:rPr sz="2000" dirty="0"/>
              <a:t>s	</a:t>
            </a:r>
            <a:r>
              <a:rPr sz="2000" spc="5" dirty="0"/>
              <a:t>h</a:t>
            </a:r>
            <a:r>
              <a:rPr sz="2000" dirty="0"/>
              <a:t>e  remained a slave</a:t>
            </a:r>
            <a:r>
              <a:rPr sz="2000" spc="-15" dirty="0"/>
              <a:t> </a:t>
            </a:r>
            <a:r>
              <a:rPr sz="2000" dirty="0"/>
              <a:t>.</a:t>
            </a:r>
          </a:p>
          <a:p>
            <a:pPr marL="318770" marR="86360" algn="just">
              <a:lnSpc>
                <a:spcPct val="100000"/>
              </a:lnSpc>
              <a:spcBef>
                <a:spcPts val="500"/>
              </a:spcBef>
              <a:tabLst>
                <a:tab pos="4838065" algn="l"/>
                <a:tab pos="6676390" algn="l"/>
              </a:tabLst>
            </a:pPr>
            <a:r>
              <a:rPr sz="2000" spc="-5" dirty="0"/>
              <a:t>The </a:t>
            </a:r>
            <a:r>
              <a:rPr sz="2000" dirty="0"/>
              <a:t>psychology under </a:t>
            </a:r>
            <a:r>
              <a:rPr sz="2000" spc="-5" dirty="0"/>
              <a:t>which the </a:t>
            </a:r>
            <a:r>
              <a:rPr sz="2000" dirty="0"/>
              <a:t>consumer </a:t>
            </a:r>
            <a:r>
              <a:rPr sz="2000" spc="-5" dirty="0"/>
              <a:t>in</a:t>
            </a:r>
            <a:r>
              <a:rPr sz="2000" spc="45" dirty="0"/>
              <a:t> </a:t>
            </a:r>
            <a:r>
              <a:rPr sz="2000" spc="-5" dirty="0"/>
              <a:t>India</a:t>
            </a:r>
            <a:r>
              <a:rPr sz="2000" spc="5" dirty="0"/>
              <a:t> </a:t>
            </a:r>
            <a:r>
              <a:rPr sz="2000" dirty="0"/>
              <a:t>had	treaded</a:t>
            </a:r>
            <a:r>
              <a:rPr sz="2000" spc="-90" dirty="0"/>
              <a:t> </a:t>
            </a:r>
            <a:r>
              <a:rPr sz="2000" spc="-5" dirty="0"/>
              <a:t>for  </a:t>
            </a:r>
            <a:r>
              <a:rPr sz="2000" dirty="0"/>
              <a:t>Decades that he had </a:t>
            </a:r>
            <a:r>
              <a:rPr sz="2000" spc="-5" dirty="0"/>
              <a:t>‘no </a:t>
            </a:r>
            <a:r>
              <a:rPr sz="2000" dirty="0"/>
              <a:t>choice ‘ needed </a:t>
            </a:r>
            <a:r>
              <a:rPr sz="2000" spc="-5" dirty="0"/>
              <a:t>to be penetrated </a:t>
            </a:r>
            <a:r>
              <a:rPr sz="2000" spc="-10" dirty="0"/>
              <a:t>with </a:t>
            </a:r>
            <a:r>
              <a:rPr sz="2000" dirty="0"/>
              <a:t>an  </a:t>
            </a:r>
            <a:r>
              <a:rPr sz="2000" spc="-5" dirty="0"/>
              <a:t>effective </a:t>
            </a:r>
            <a:r>
              <a:rPr sz="2000" dirty="0"/>
              <a:t>dose of </a:t>
            </a:r>
            <a:r>
              <a:rPr sz="2000" spc="-5" dirty="0"/>
              <a:t>making </a:t>
            </a:r>
            <a:r>
              <a:rPr sz="2000" dirty="0"/>
              <a:t>him </a:t>
            </a:r>
            <a:r>
              <a:rPr sz="2000" spc="-5" dirty="0"/>
              <a:t>feel </a:t>
            </a:r>
            <a:r>
              <a:rPr sz="2000" dirty="0"/>
              <a:t>like a </a:t>
            </a:r>
            <a:r>
              <a:rPr sz="2000" spc="-5" dirty="0"/>
              <a:t>‘KING’ </a:t>
            </a:r>
            <a:r>
              <a:rPr sz="2000" dirty="0"/>
              <a:t>and not merely </a:t>
            </a:r>
            <a:r>
              <a:rPr sz="2000" spc="-5" dirty="0"/>
              <a:t>think  like </a:t>
            </a:r>
            <a:r>
              <a:rPr sz="2000" dirty="0"/>
              <a:t>a </a:t>
            </a:r>
            <a:r>
              <a:rPr sz="2000" spc="-5" dirty="0"/>
              <a:t>‘KING’ </a:t>
            </a:r>
            <a:r>
              <a:rPr sz="2000" dirty="0"/>
              <a:t>. </a:t>
            </a:r>
            <a:r>
              <a:rPr sz="2000" spc="-5" dirty="0"/>
              <a:t>Therefore</a:t>
            </a:r>
            <a:r>
              <a:rPr sz="2000" spc="35" dirty="0"/>
              <a:t> </a:t>
            </a:r>
            <a:r>
              <a:rPr sz="2000" spc="-5" dirty="0"/>
              <a:t>the</a:t>
            </a:r>
            <a:r>
              <a:rPr sz="2000" spc="10" dirty="0"/>
              <a:t> </a:t>
            </a:r>
            <a:r>
              <a:rPr sz="2000" dirty="0"/>
              <a:t>Consumer	</a:t>
            </a:r>
            <a:r>
              <a:rPr sz="2000" spc="-5" dirty="0"/>
              <a:t>Protection </a:t>
            </a:r>
            <a:r>
              <a:rPr sz="2000" dirty="0"/>
              <a:t>Act </a:t>
            </a:r>
            <a:r>
              <a:rPr sz="2000" spc="-5" dirty="0"/>
              <a:t>1986 was  </a:t>
            </a:r>
            <a:r>
              <a:rPr sz="2000" dirty="0"/>
              <a:t>enacted.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535940" y="12115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 dirty="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5940" y="2494279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5940" y="377825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4451350"/>
            <a:ext cx="15176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31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300">
              <a:latin typeface="Symbol"/>
              <a:cs typeface="Symbo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95683" y="228600"/>
            <a:ext cx="8040370" cy="65915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80975" algn="ctr">
              <a:lnSpc>
                <a:spcPct val="100000"/>
              </a:lnSpc>
              <a:spcBef>
                <a:spcPts val="100"/>
              </a:spcBef>
            </a:pPr>
            <a:r>
              <a:rPr sz="4200" spc="-5" dirty="0" smtClean="0">
                <a:solidFill>
                  <a:srgbClr val="006633"/>
                </a:solidFill>
              </a:rPr>
              <a:t>OBJECTIVE</a:t>
            </a:r>
            <a:endParaRPr sz="4200" dirty="0"/>
          </a:p>
        </p:txBody>
      </p:sp>
      <p:sp>
        <p:nvSpPr>
          <p:cNvPr id="5" name="object 5"/>
          <p:cNvSpPr txBox="1"/>
          <p:nvPr/>
        </p:nvSpPr>
        <p:spPr>
          <a:xfrm>
            <a:off x="304800" y="1066800"/>
            <a:ext cx="7897495" cy="4987391"/>
          </a:xfrm>
          <a:prstGeom prst="rect">
            <a:avLst/>
          </a:prstGeom>
        </p:spPr>
        <p:txBody>
          <a:bodyPr vert="horz" wrap="square" lIns="0" tIns="98425" rIns="0" bIns="0" rtlCol="0">
            <a:spAutoFit/>
          </a:bodyPr>
          <a:lstStyle/>
          <a:p>
            <a:pPr marL="508000" marR="100330" indent="-457200" algn="just">
              <a:lnSpc>
                <a:spcPct val="79900"/>
              </a:lnSpc>
              <a:spcBef>
                <a:spcPts val="775"/>
              </a:spcBef>
              <a:buClr>
                <a:srgbClr val="CC9900"/>
              </a:buClr>
              <a:buSzPct val="64285"/>
              <a:buFont typeface="Wingdings" pitchFamily="2" charset="2"/>
              <a:buChar char="§"/>
              <a:tabLst>
                <a:tab pos="393065" algn="l"/>
                <a:tab pos="393700" algn="l"/>
              </a:tabLst>
            </a:pPr>
            <a:r>
              <a:rPr lang="en-US" sz="2800" spc="-10" dirty="0">
                <a:solidFill>
                  <a:srgbClr val="000000"/>
                </a:solidFill>
                <a:latin typeface="Arial"/>
                <a:cs typeface="Arial"/>
              </a:rPr>
              <a:t>The </a:t>
            </a:r>
            <a:r>
              <a:rPr lang="en-US" sz="2800" spc="5" dirty="0">
                <a:solidFill>
                  <a:srgbClr val="000000"/>
                </a:solidFill>
                <a:latin typeface="Arial"/>
                <a:cs typeface="Arial"/>
              </a:rPr>
              <a:t>main </a:t>
            </a:r>
            <a:r>
              <a:rPr lang="en-US" sz="2800" spc="-5" dirty="0">
                <a:solidFill>
                  <a:srgbClr val="000000"/>
                </a:solidFill>
                <a:latin typeface="Arial"/>
                <a:cs typeface="Arial"/>
              </a:rPr>
              <a:t>objective </a:t>
            </a:r>
            <a:r>
              <a:rPr lang="en-US" sz="2800" spc="5" dirty="0">
                <a:solidFill>
                  <a:srgbClr val="000000"/>
                </a:solidFill>
                <a:latin typeface="Arial"/>
                <a:cs typeface="Arial"/>
              </a:rPr>
              <a:t>of </a:t>
            </a:r>
            <a:r>
              <a:rPr lang="en-US" sz="2800" spc="-5" dirty="0">
                <a:solidFill>
                  <a:srgbClr val="000000"/>
                </a:solidFill>
                <a:latin typeface="Arial"/>
                <a:cs typeface="Arial"/>
              </a:rPr>
              <a:t>the Consumer Protection  Act, 1986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is to </a:t>
            </a:r>
            <a:r>
              <a:rPr lang="en-US" sz="2800" spc="-5" dirty="0">
                <a:solidFill>
                  <a:srgbClr val="000000"/>
                </a:solidFill>
                <a:latin typeface="Arial"/>
                <a:cs typeface="Arial"/>
              </a:rPr>
              <a:t>protect the interest and safeguard  the rights of the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consumers </a:t>
            </a:r>
            <a:r>
              <a:rPr lang="en-US" sz="2800" spc="-5" dirty="0">
                <a:solidFill>
                  <a:srgbClr val="000000"/>
                </a:solidFill>
                <a:latin typeface="Arial"/>
                <a:cs typeface="Arial"/>
              </a:rPr>
              <a:t>which </a:t>
            </a:r>
            <a:r>
              <a:rPr lang="en-US" sz="2800" dirty="0">
                <a:solidFill>
                  <a:srgbClr val="000000"/>
                </a:solidFill>
                <a:latin typeface="Arial"/>
                <a:cs typeface="Arial"/>
              </a:rPr>
              <a:t>are </a:t>
            </a:r>
            <a:r>
              <a:rPr lang="en-US" sz="2800" spc="-5" dirty="0">
                <a:solidFill>
                  <a:srgbClr val="000000"/>
                </a:solidFill>
                <a:latin typeface="Arial"/>
                <a:cs typeface="Arial"/>
              </a:rPr>
              <a:t>as</a:t>
            </a:r>
            <a:r>
              <a:rPr lang="en-US" sz="2800" spc="-30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2800" spc="-5" dirty="0" smtClean="0">
                <a:solidFill>
                  <a:srgbClr val="000000"/>
                </a:solidFill>
                <a:latin typeface="Arial"/>
                <a:cs typeface="Arial"/>
              </a:rPr>
              <a:t>follows</a:t>
            </a:r>
          </a:p>
          <a:p>
            <a:pPr marL="508000" marR="100330" indent="-457200" algn="just">
              <a:lnSpc>
                <a:spcPct val="79900"/>
              </a:lnSpc>
              <a:spcBef>
                <a:spcPts val="775"/>
              </a:spcBef>
              <a:buClr>
                <a:srgbClr val="CC9900"/>
              </a:buClr>
              <a:buSzPct val="64285"/>
              <a:buFont typeface="Wingdings" pitchFamily="2" charset="2"/>
              <a:buChar char="§"/>
              <a:tabLst>
                <a:tab pos="393065" algn="l"/>
                <a:tab pos="393700" algn="l"/>
              </a:tabLst>
            </a:pPr>
            <a:endParaRPr lang="en-US" sz="2800" spc="-5" dirty="0" smtClean="0">
              <a:latin typeface="Arial"/>
              <a:cs typeface="Arial"/>
            </a:endParaRPr>
          </a:p>
          <a:p>
            <a:pPr marL="508000" marR="100330" indent="-457200" algn="just">
              <a:lnSpc>
                <a:spcPct val="79900"/>
              </a:lnSpc>
              <a:spcBef>
                <a:spcPts val="775"/>
              </a:spcBef>
              <a:buClr>
                <a:srgbClr val="CC9900"/>
              </a:buClr>
              <a:buSzPct val="64285"/>
              <a:buFont typeface="Wingdings" pitchFamily="2" charset="2"/>
              <a:buChar char="§"/>
              <a:tabLst>
                <a:tab pos="393065" algn="l"/>
                <a:tab pos="393700" algn="l"/>
              </a:tabLst>
            </a:pPr>
            <a:r>
              <a:rPr sz="2800" spc="-5" dirty="0" smtClean="0">
                <a:latin typeface="Arial"/>
                <a:cs typeface="Arial"/>
              </a:rPr>
              <a:t>Right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be protected against the marketing of  goods and </a:t>
            </a:r>
            <a:r>
              <a:rPr sz="2800" dirty="0">
                <a:latin typeface="Arial"/>
                <a:cs typeface="Arial"/>
              </a:rPr>
              <a:t>services </a:t>
            </a:r>
            <a:r>
              <a:rPr sz="2800" spc="-5" dirty="0">
                <a:latin typeface="Arial"/>
                <a:cs typeface="Arial"/>
              </a:rPr>
              <a:t>which </a:t>
            </a:r>
            <a:r>
              <a:rPr sz="2800" dirty="0">
                <a:latin typeface="Arial"/>
                <a:cs typeface="Arial"/>
              </a:rPr>
              <a:t>are </a:t>
            </a:r>
            <a:r>
              <a:rPr sz="2800" spc="-5" dirty="0">
                <a:latin typeface="Arial"/>
                <a:cs typeface="Arial"/>
              </a:rPr>
              <a:t>hazardous </a:t>
            </a:r>
            <a:r>
              <a:rPr sz="2800" dirty="0">
                <a:latin typeface="Arial"/>
                <a:cs typeface="Arial"/>
              </a:rPr>
              <a:t>to life  </a:t>
            </a:r>
            <a:r>
              <a:rPr sz="2800" spc="-5" dirty="0">
                <a:latin typeface="Arial"/>
                <a:cs typeface="Arial"/>
              </a:rPr>
              <a:t>and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property.</a:t>
            </a:r>
            <a:endParaRPr sz="2800" dirty="0">
              <a:latin typeface="Arial"/>
              <a:cs typeface="Arial"/>
            </a:endParaRPr>
          </a:p>
          <a:p>
            <a:pPr marL="571500" indent="-571500" algn="just">
              <a:lnSpc>
                <a:spcPct val="100000"/>
              </a:lnSpc>
              <a:buClr>
                <a:srgbClr val="CC9900"/>
              </a:buClr>
              <a:buFont typeface="Wingdings" pitchFamily="2" charset="2"/>
              <a:buChar char="§"/>
            </a:pPr>
            <a:endParaRPr sz="3550" dirty="0">
              <a:latin typeface="Times New Roman"/>
              <a:cs typeface="Times New Roman"/>
            </a:endParaRPr>
          </a:p>
          <a:p>
            <a:pPr marL="508000" marR="43180" indent="-457200" algn="just">
              <a:lnSpc>
                <a:spcPct val="80000"/>
              </a:lnSpc>
              <a:buClr>
                <a:srgbClr val="CC9900"/>
              </a:buClr>
              <a:buSzPct val="64285"/>
              <a:buFont typeface="Wingdings" pitchFamily="2" charset="2"/>
              <a:buChar char="§"/>
              <a:tabLst>
                <a:tab pos="393065" algn="l"/>
                <a:tab pos="393700" algn="l"/>
              </a:tabLst>
            </a:pPr>
            <a:r>
              <a:rPr sz="2800" spc="-5" dirty="0">
                <a:latin typeface="Arial"/>
                <a:cs typeface="Arial"/>
              </a:rPr>
              <a:t>Right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be informed about the quality, quantity,  potency, purity, standard </a:t>
            </a:r>
            <a:r>
              <a:rPr sz="2800" dirty="0">
                <a:latin typeface="Arial"/>
                <a:cs typeface="Arial"/>
              </a:rPr>
              <a:t>and price </a:t>
            </a:r>
            <a:r>
              <a:rPr sz="2800" spc="-5" dirty="0">
                <a:latin typeface="Arial"/>
                <a:cs typeface="Arial"/>
              </a:rPr>
              <a:t>of goods or  </a:t>
            </a:r>
            <a:r>
              <a:rPr sz="2800" dirty="0">
                <a:latin typeface="Arial"/>
                <a:cs typeface="Arial"/>
              </a:rPr>
              <a:t>services so </a:t>
            </a:r>
            <a:r>
              <a:rPr sz="2800" spc="-5" dirty="0">
                <a:latin typeface="Arial"/>
                <a:cs typeface="Arial"/>
              </a:rPr>
              <a:t>as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protect the </a:t>
            </a:r>
            <a:r>
              <a:rPr sz="2800" dirty="0">
                <a:latin typeface="Arial"/>
                <a:cs typeface="Arial"/>
              </a:rPr>
              <a:t>consumer </a:t>
            </a:r>
            <a:r>
              <a:rPr sz="2800" spc="-5" dirty="0">
                <a:latin typeface="Arial"/>
                <a:cs typeface="Arial"/>
              </a:rPr>
              <a:t>against  unfair trade</a:t>
            </a:r>
            <a:r>
              <a:rPr sz="2800" dirty="0">
                <a:latin typeface="Arial"/>
                <a:cs typeface="Arial"/>
              </a:rPr>
              <a:t> practices.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1" y="872490"/>
            <a:ext cx="7924800" cy="5021888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94665" marR="30480" indent="-457200" algn="just">
              <a:lnSpc>
                <a:spcPct val="100000"/>
              </a:lnSpc>
              <a:spcBef>
                <a:spcPts val="100"/>
              </a:spcBef>
              <a:buClr>
                <a:srgbClr val="CC9900"/>
              </a:buClr>
              <a:buSzPct val="64285"/>
              <a:buFont typeface="Wingdings" pitchFamily="2" charset="2"/>
              <a:buChar char="§"/>
              <a:tabLst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Right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be assured </a:t>
            </a:r>
            <a:r>
              <a:rPr sz="2800" dirty="0">
                <a:latin typeface="Arial"/>
                <a:cs typeface="Arial"/>
              </a:rPr>
              <a:t>, </a:t>
            </a:r>
            <a:r>
              <a:rPr sz="2800" spc="-5" dirty="0">
                <a:latin typeface="Arial"/>
                <a:cs typeface="Arial"/>
              </a:rPr>
              <a:t>wherever </a:t>
            </a:r>
            <a:r>
              <a:rPr sz="2800" spc="-5" dirty="0" smtClean="0">
                <a:latin typeface="Arial"/>
                <a:cs typeface="Arial"/>
              </a:rPr>
              <a:t>possible</a:t>
            </a:r>
            <a:r>
              <a:rPr sz="2800" dirty="0" smtClean="0">
                <a:latin typeface="Arial"/>
                <a:cs typeface="Arial"/>
              </a:rPr>
              <a:t>, </a:t>
            </a:r>
            <a:r>
              <a:rPr sz="2800" spc="-5" dirty="0">
                <a:latin typeface="Arial"/>
                <a:cs typeface="Arial"/>
              </a:rPr>
              <a:t>access  </a:t>
            </a:r>
            <a:r>
              <a:rPr sz="2800" dirty="0">
                <a:latin typeface="Arial"/>
                <a:cs typeface="Arial"/>
              </a:rPr>
              <a:t>to a </a:t>
            </a:r>
            <a:r>
              <a:rPr sz="2800" spc="-5" dirty="0">
                <a:latin typeface="Arial"/>
                <a:cs typeface="Arial"/>
              </a:rPr>
              <a:t>variety of goods and </a:t>
            </a:r>
            <a:r>
              <a:rPr sz="2800" dirty="0">
                <a:latin typeface="Arial"/>
                <a:cs typeface="Arial"/>
              </a:rPr>
              <a:t>services </a:t>
            </a:r>
            <a:r>
              <a:rPr sz="2800" spc="-5" dirty="0">
                <a:latin typeface="Arial"/>
                <a:cs typeface="Arial"/>
              </a:rPr>
              <a:t>at </a:t>
            </a:r>
            <a:r>
              <a:rPr sz="2800" dirty="0">
                <a:latin typeface="Arial"/>
                <a:cs typeface="Arial"/>
              </a:rPr>
              <a:t>competitive  </a:t>
            </a:r>
            <a:r>
              <a:rPr sz="2800" spc="-5" dirty="0">
                <a:latin typeface="Arial"/>
                <a:cs typeface="Arial"/>
              </a:rPr>
              <a:t>prices</a:t>
            </a:r>
            <a:endParaRPr sz="2800" dirty="0">
              <a:latin typeface="Arial"/>
              <a:cs typeface="Arial"/>
            </a:endParaRPr>
          </a:p>
          <a:p>
            <a:pPr marL="494665" marR="1315720" indent="-457200" algn="just">
              <a:lnSpc>
                <a:spcPct val="100000"/>
              </a:lnSpc>
              <a:spcBef>
                <a:spcPts val="690"/>
              </a:spcBef>
              <a:buClr>
                <a:srgbClr val="CC9900"/>
              </a:buClr>
              <a:buSzPct val="64285"/>
              <a:buFont typeface="Wingdings" pitchFamily="2" charset="2"/>
              <a:buChar char="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Right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be heard and </a:t>
            </a:r>
            <a:r>
              <a:rPr sz="2800" dirty="0">
                <a:latin typeface="Arial"/>
                <a:cs typeface="Arial"/>
              </a:rPr>
              <a:t>to </a:t>
            </a:r>
            <a:r>
              <a:rPr sz="2800" spc="-5" dirty="0">
                <a:latin typeface="Arial"/>
                <a:cs typeface="Arial"/>
              </a:rPr>
              <a:t>be </a:t>
            </a:r>
            <a:r>
              <a:rPr sz="2800" dirty="0">
                <a:latin typeface="Arial"/>
                <a:cs typeface="Arial"/>
              </a:rPr>
              <a:t>assured </a:t>
            </a:r>
            <a:r>
              <a:rPr sz="2800" spc="-5" dirty="0">
                <a:latin typeface="Arial"/>
                <a:cs typeface="Arial"/>
              </a:rPr>
              <a:t>that  </a:t>
            </a:r>
            <a:r>
              <a:rPr sz="2800" dirty="0">
                <a:latin typeface="Arial"/>
                <a:cs typeface="Arial"/>
              </a:rPr>
              <a:t>consumers' </a:t>
            </a:r>
            <a:r>
              <a:rPr sz="2800" spc="-5" dirty="0">
                <a:latin typeface="Arial"/>
                <a:cs typeface="Arial"/>
              </a:rPr>
              <a:t>interests </a:t>
            </a:r>
            <a:r>
              <a:rPr sz="2800" spc="-10" dirty="0">
                <a:latin typeface="Arial"/>
                <a:cs typeface="Arial"/>
              </a:rPr>
              <a:t>will </a:t>
            </a:r>
            <a:r>
              <a:rPr sz="2800" spc="-5" dirty="0">
                <a:latin typeface="Arial"/>
                <a:cs typeface="Arial"/>
              </a:rPr>
              <a:t>receive due  consideration at appropriate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forums</a:t>
            </a:r>
          </a:p>
          <a:p>
            <a:pPr marL="494665" marR="899160" indent="-457200" algn="just">
              <a:lnSpc>
                <a:spcPct val="100000"/>
              </a:lnSpc>
              <a:spcBef>
                <a:spcPts val="700"/>
              </a:spcBef>
              <a:buClr>
                <a:srgbClr val="CC9900"/>
              </a:buClr>
              <a:buSzPct val="64285"/>
              <a:buFont typeface="Wingdings" pitchFamily="2" charset="2"/>
              <a:buChar char="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Right </a:t>
            </a:r>
            <a:r>
              <a:rPr sz="2800" dirty="0">
                <a:latin typeface="Arial"/>
                <a:cs typeface="Arial"/>
              </a:rPr>
              <a:t>to seek </a:t>
            </a:r>
            <a:r>
              <a:rPr sz="2800" spc="-5" dirty="0">
                <a:latin typeface="Arial"/>
                <a:cs typeface="Arial"/>
              </a:rPr>
              <a:t>redressal against unfair trade  practices and unscrupulous exploitation of  </a:t>
            </a:r>
            <a:r>
              <a:rPr sz="2800" dirty="0">
                <a:latin typeface="Arial"/>
                <a:cs typeface="Arial"/>
              </a:rPr>
              <a:t>consumers</a:t>
            </a:r>
          </a:p>
          <a:p>
            <a:pPr marL="495300" indent="-457200" algn="just">
              <a:lnSpc>
                <a:spcPct val="100000"/>
              </a:lnSpc>
              <a:spcBef>
                <a:spcPts val="690"/>
              </a:spcBef>
              <a:buClr>
                <a:srgbClr val="CC9900"/>
              </a:buClr>
              <a:buSzPct val="64285"/>
              <a:buFont typeface="Wingdings" pitchFamily="2" charset="2"/>
              <a:buChar char="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Right </a:t>
            </a:r>
            <a:r>
              <a:rPr sz="2800" dirty="0">
                <a:latin typeface="Arial"/>
                <a:cs typeface="Arial"/>
              </a:rPr>
              <a:t>to consumer</a:t>
            </a:r>
            <a:r>
              <a:rPr sz="2800" spc="-15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education.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" y="547338"/>
            <a:ext cx="7620000" cy="59759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0"/>
              </a:spcBef>
            </a:pPr>
            <a:r>
              <a:rPr sz="3800" spc="-5" dirty="0" smtClean="0">
                <a:solidFill>
                  <a:srgbClr val="006633"/>
                </a:solidFill>
              </a:rPr>
              <a:t>DEFINATION-</a:t>
            </a:r>
            <a:r>
              <a:rPr sz="3800" dirty="0" smtClean="0">
                <a:solidFill>
                  <a:srgbClr val="006633"/>
                </a:solidFill>
              </a:rPr>
              <a:t>A</a:t>
            </a:r>
            <a:r>
              <a:rPr sz="3800" spc="-25" dirty="0" smtClean="0">
                <a:solidFill>
                  <a:srgbClr val="006633"/>
                </a:solidFill>
              </a:rPr>
              <a:t> </a:t>
            </a:r>
            <a:r>
              <a:rPr sz="3800" spc="-5" dirty="0">
                <a:solidFill>
                  <a:srgbClr val="006633"/>
                </a:solidFill>
              </a:rPr>
              <a:t>Consumer</a:t>
            </a:r>
            <a:endParaRPr sz="3800" dirty="0"/>
          </a:p>
        </p:txBody>
      </p:sp>
      <p:sp>
        <p:nvSpPr>
          <p:cNvPr id="6" name="object 6"/>
          <p:cNvSpPr txBox="1">
            <a:spLocks noGrp="1"/>
          </p:cNvSpPr>
          <p:nvPr>
            <p:ph idx="1"/>
          </p:nvPr>
        </p:nvSpPr>
        <p:spPr>
          <a:prstGeom prst="rect">
            <a:avLst/>
          </a:prstGeom>
        </p:spPr>
        <p:txBody>
          <a:bodyPr vert="horz" wrap="square" lIns="0" tIns="948689" rIns="0" bIns="0" rtlCol="0">
            <a:spAutoFit/>
          </a:bodyPr>
          <a:lstStyle/>
          <a:p>
            <a:pPr marL="317500" marR="5080">
              <a:lnSpc>
                <a:spcPts val="3020"/>
              </a:lnSpc>
              <a:spcBef>
                <a:spcPts val="480"/>
              </a:spcBef>
            </a:pPr>
            <a:r>
              <a:rPr sz="2800" spc="-10" dirty="0"/>
              <a:t>“who buys </a:t>
            </a:r>
            <a:r>
              <a:rPr sz="2800" spc="-5" dirty="0"/>
              <a:t>any goods for </a:t>
            </a:r>
            <a:r>
              <a:rPr sz="2800" dirty="0"/>
              <a:t>a </a:t>
            </a:r>
            <a:r>
              <a:rPr sz="2800" spc="-5" dirty="0"/>
              <a:t>consideration </a:t>
            </a:r>
            <a:r>
              <a:rPr sz="2800" spc="-10" dirty="0"/>
              <a:t>which  </a:t>
            </a:r>
            <a:r>
              <a:rPr sz="2800" spc="-5" dirty="0"/>
              <a:t>has been paid or promised, or partly paid and  partly </a:t>
            </a:r>
            <a:r>
              <a:rPr sz="2800" dirty="0"/>
              <a:t>promised, </a:t>
            </a:r>
            <a:r>
              <a:rPr sz="2800" spc="5" dirty="0"/>
              <a:t>or </a:t>
            </a:r>
            <a:r>
              <a:rPr sz="2800" spc="-5" dirty="0"/>
              <a:t>under </a:t>
            </a:r>
            <a:r>
              <a:rPr sz="2800" dirty="0"/>
              <a:t>a </a:t>
            </a:r>
            <a:r>
              <a:rPr sz="2800" spc="-5" dirty="0"/>
              <a:t>system of deferred  payment.</a:t>
            </a:r>
            <a:endParaRPr sz="2800" dirty="0"/>
          </a:p>
        </p:txBody>
      </p:sp>
      <p:sp>
        <p:nvSpPr>
          <p:cNvPr id="4" name="object 4"/>
          <p:cNvSpPr txBox="1"/>
          <p:nvPr/>
        </p:nvSpPr>
        <p:spPr>
          <a:xfrm>
            <a:off x="534669" y="1591309"/>
            <a:ext cx="590232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b="1" spc="-5" dirty="0">
                <a:latin typeface="Arial"/>
                <a:cs typeface="Arial"/>
              </a:rPr>
              <a:t>“Consumer" </a:t>
            </a:r>
            <a:r>
              <a:rPr sz="2800" dirty="0">
                <a:latin typeface="Arial"/>
                <a:cs typeface="Arial"/>
              </a:rPr>
              <a:t>means </a:t>
            </a:r>
            <a:r>
              <a:rPr sz="2800" spc="-5" dirty="0">
                <a:latin typeface="Arial"/>
                <a:cs typeface="Arial"/>
              </a:rPr>
              <a:t>any person</a:t>
            </a:r>
            <a:r>
              <a:rPr sz="2800" spc="-75" dirty="0">
                <a:latin typeface="Arial"/>
                <a:cs typeface="Arial"/>
              </a:rPr>
              <a:t> </a:t>
            </a:r>
            <a:r>
              <a:rPr sz="2800" spc="-10" dirty="0">
                <a:latin typeface="Arial"/>
                <a:cs typeface="Arial"/>
              </a:rPr>
              <a:t>who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2114550"/>
            <a:ext cx="132715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-515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4210050"/>
            <a:ext cx="132715" cy="302895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800" spc="-515" dirty="0">
                <a:solidFill>
                  <a:srgbClr val="CC9900"/>
                </a:solidFill>
                <a:latin typeface="Symbol"/>
                <a:cs typeface="Symbol"/>
              </a:rPr>
              <a:t></a:t>
            </a:r>
            <a:endParaRPr sz="18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569" y="4159250"/>
            <a:ext cx="7637145" cy="1604010"/>
          </a:xfrm>
          <a:prstGeom prst="rect">
            <a:avLst/>
          </a:prstGeom>
        </p:spPr>
        <p:txBody>
          <a:bodyPr vert="horz" wrap="square" lIns="0" tIns="55244" rIns="0" bIns="0" rtlCol="0">
            <a:spAutoFit/>
          </a:bodyPr>
          <a:lstStyle/>
          <a:p>
            <a:pPr marL="12700" marR="5080">
              <a:lnSpc>
                <a:spcPct val="90000"/>
              </a:lnSpc>
              <a:spcBef>
                <a:spcPts val="434"/>
              </a:spcBef>
            </a:pPr>
            <a:r>
              <a:rPr sz="2800" spc="-5" dirty="0">
                <a:latin typeface="Arial"/>
                <a:cs typeface="Arial"/>
              </a:rPr>
              <a:t>Hires any </a:t>
            </a:r>
            <a:r>
              <a:rPr sz="2800" dirty="0">
                <a:latin typeface="Arial"/>
                <a:cs typeface="Arial"/>
              </a:rPr>
              <a:t>services </a:t>
            </a:r>
            <a:r>
              <a:rPr sz="2800" spc="-5" dirty="0">
                <a:latin typeface="Arial"/>
                <a:cs typeface="Arial"/>
              </a:rPr>
              <a:t>for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consideration which </a:t>
            </a:r>
            <a:r>
              <a:rPr sz="2800" dirty="0">
                <a:latin typeface="Arial"/>
                <a:cs typeface="Arial"/>
              </a:rPr>
              <a:t>has  </a:t>
            </a:r>
            <a:r>
              <a:rPr sz="2800" spc="-5" dirty="0">
                <a:latin typeface="Arial"/>
                <a:cs typeface="Arial"/>
              </a:rPr>
              <a:t>been paid or </a:t>
            </a:r>
            <a:r>
              <a:rPr sz="2800" dirty="0">
                <a:latin typeface="Arial"/>
                <a:cs typeface="Arial"/>
              </a:rPr>
              <a:t>promised, </a:t>
            </a:r>
            <a:r>
              <a:rPr sz="2800" spc="-5" dirty="0">
                <a:latin typeface="Arial"/>
                <a:cs typeface="Arial"/>
              </a:rPr>
              <a:t>or partly paid </a:t>
            </a:r>
            <a:r>
              <a:rPr sz="2800" dirty="0">
                <a:latin typeface="Arial"/>
                <a:cs typeface="Arial"/>
              </a:rPr>
              <a:t>and </a:t>
            </a:r>
            <a:r>
              <a:rPr sz="2800" spc="-5" dirty="0">
                <a:latin typeface="Arial"/>
                <a:cs typeface="Arial"/>
              </a:rPr>
              <a:t>partly  </a:t>
            </a:r>
            <a:r>
              <a:rPr sz="2800" dirty="0">
                <a:latin typeface="Arial"/>
                <a:cs typeface="Arial"/>
              </a:rPr>
              <a:t>promised, </a:t>
            </a:r>
            <a:r>
              <a:rPr sz="2800" spc="-5" dirty="0">
                <a:latin typeface="Arial"/>
                <a:cs typeface="Arial"/>
              </a:rPr>
              <a:t>or under </a:t>
            </a:r>
            <a:r>
              <a:rPr sz="2800" dirty="0">
                <a:latin typeface="Arial"/>
                <a:cs typeface="Arial"/>
              </a:rPr>
              <a:t>a </a:t>
            </a:r>
            <a:r>
              <a:rPr sz="2800" spc="-5" dirty="0">
                <a:latin typeface="Arial"/>
                <a:cs typeface="Arial"/>
              </a:rPr>
              <a:t>system of deferred  payment.</a:t>
            </a:r>
            <a:endParaRPr sz="28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307340" y="1404620"/>
            <a:ext cx="7571740" cy="7569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2900">
              <a:lnSpc>
                <a:spcPct val="100000"/>
              </a:lnSpc>
              <a:spcBef>
                <a:spcPts val="100"/>
              </a:spcBef>
            </a:pPr>
            <a:r>
              <a:rPr sz="2400" b="1" spc="-5" dirty="0">
                <a:latin typeface="Arial"/>
                <a:cs typeface="Arial"/>
              </a:rPr>
              <a:t>“Complaint" </a:t>
            </a:r>
            <a:r>
              <a:rPr sz="2400" dirty="0">
                <a:latin typeface="Arial"/>
                <a:cs typeface="Arial"/>
              </a:rPr>
              <a:t>means </a:t>
            </a:r>
            <a:r>
              <a:rPr sz="2400" spc="-5" dirty="0">
                <a:latin typeface="Arial"/>
                <a:cs typeface="Arial"/>
              </a:rPr>
              <a:t>any </a:t>
            </a:r>
            <a:r>
              <a:rPr sz="2400" spc="-10" dirty="0">
                <a:latin typeface="Arial"/>
                <a:cs typeface="Arial"/>
              </a:rPr>
              <a:t>allegation in </a:t>
            </a:r>
            <a:r>
              <a:rPr sz="2400" spc="-5" dirty="0">
                <a:latin typeface="Arial"/>
                <a:cs typeface="Arial"/>
              </a:rPr>
              <a:t>writing </a:t>
            </a:r>
            <a:r>
              <a:rPr sz="2400" dirty="0">
                <a:latin typeface="Arial"/>
                <a:cs typeface="Arial"/>
              </a:rPr>
              <a:t>made </a:t>
            </a:r>
            <a:r>
              <a:rPr sz="2400" spc="-10" dirty="0">
                <a:latin typeface="Arial"/>
                <a:cs typeface="Arial"/>
              </a:rPr>
              <a:t>by </a:t>
            </a:r>
            <a:r>
              <a:rPr sz="2400" dirty="0">
                <a:latin typeface="Arial"/>
                <a:cs typeface="Arial"/>
              </a:rPr>
              <a:t>a  </a:t>
            </a:r>
            <a:r>
              <a:rPr sz="2400" spc="-5" dirty="0">
                <a:latin typeface="Arial"/>
                <a:cs typeface="Arial"/>
              </a:rPr>
              <a:t>complainant that—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307340" y="2235200"/>
            <a:ext cx="1022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80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07340" y="2908300"/>
            <a:ext cx="1022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80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07340" y="3581400"/>
            <a:ext cx="1022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80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340" y="4254500"/>
            <a:ext cx="1022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80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7340" y="5232400"/>
            <a:ext cx="102235" cy="2235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1300" spc="-380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1300">
              <a:latin typeface="Symbol"/>
              <a:cs typeface="Symbo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50240" y="2199640"/>
            <a:ext cx="8175625" cy="36322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68910">
              <a:lnSpc>
                <a:spcPct val="100000"/>
              </a:lnSpc>
              <a:spcBef>
                <a:spcPts val="100"/>
              </a:spcBef>
            </a:pPr>
            <a:r>
              <a:rPr sz="2000" dirty="0">
                <a:latin typeface="Arial"/>
                <a:cs typeface="Arial"/>
              </a:rPr>
              <a:t>an </a:t>
            </a:r>
            <a:r>
              <a:rPr sz="2000" spc="-5" dirty="0">
                <a:latin typeface="Arial"/>
                <a:cs typeface="Arial"/>
              </a:rPr>
              <a:t>unfair </a:t>
            </a:r>
            <a:r>
              <a:rPr sz="2000" dirty="0">
                <a:latin typeface="Arial"/>
                <a:cs typeface="Arial"/>
              </a:rPr>
              <a:t>trade practice </a:t>
            </a:r>
            <a:r>
              <a:rPr sz="2000" spc="-5" dirty="0">
                <a:latin typeface="Arial"/>
                <a:cs typeface="Arial"/>
              </a:rPr>
              <a:t>or </a:t>
            </a: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restrictive trade </a:t>
            </a:r>
            <a:r>
              <a:rPr sz="2000" dirty="0">
                <a:latin typeface="Arial"/>
                <a:cs typeface="Arial"/>
              </a:rPr>
              <a:t>practice has been adopted  by any </a:t>
            </a:r>
            <a:r>
              <a:rPr sz="2000" spc="-5" dirty="0">
                <a:latin typeface="Arial"/>
                <a:cs typeface="Arial"/>
              </a:rPr>
              <a:t>trader </a:t>
            </a:r>
            <a:r>
              <a:rPr sz="2000" dirty="0">
                <a:latin typeface="Arial"/>
                <a:cs typeface="Arial"/>
              </a:rPr>
              <a:t>or service</a:t>
            </a:r>
            <a:r>
              <a:rPr sz="2000" spc="-3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provider;</a:t>
            </a:r>
            <a:endParaRPr sz="2000">
              <a:latin typeface="Arial"/>
              <a:cs typeface="Arial"/>
            </a:endParaRPr>
          </a:p>
          <a:p>
            <a:pPr marL="12700" marR="6223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goods bought by </a:t>
            </a:r>
            <a:r>
              <a:rPr sz="2000" spc="-5" dirty="0">
                <a:latin typeface="Arial"/>
                <a:cs typeface="Arial"/>
              </a:rPr>
              <a:t>him or </a:t>
            </a:r>
            <a:r>
              <a:rPr sz="2000" dirty="0">
                <a:latin typeface="Arial"/>
                <a:cs typeface="Arial"/>
              </a:rPr>
              <a:t>agreed </a:t>
            </a:r>
            <a:r>
              <a:rPr sz="2000" spc="-5" dirty="0">
                <a:latin typeface="Arial"/>
                <a:cs typeface="Arial"/>
              </a:rPr>
              <a:t>to </a:t>
            </a:r>
            <a:r>
              <a:rPr sz="2000" dirty="0">
                <a:latin typeface="Arial"/>
                <a:cs typeface="Arial"/>
              </a:rPr>
              <a:t>be bought </a:t>
            </a:r>
            <a:r>
              <a:rPr sz="2000" spc="-5" dirty="0">
                <a:latin typeface="Arial"/>
                <a:cs typeface="Arial"/>
              </a:rPr>
              <a:t>by </a:t>
            </a:r>
            <a:r>
              <a:rPr sz="2000" dirty="0">
                <a:latin typeface="Arial"/>
                <a:cs typeface="Arial"/>
              </a:rPr>
              <a:t>him; </a:t>
            </a:r>
            <a:r>
              <a:rPr sz="2000" spc="-5" dirty="0">
                <a:latin typeface="Arial"/>
                <a:cs typeface="Arial"/>
              </a:rPr>
              <a:t>suffer from </a:t>
            </a:r>
            <a:r>
              <a:rPr sz="2000" dirty="0">
                <a:latin typeface="Arial"/>
                <a:cs typeface="Arial"/>
              </a:rPr>
              <a:t>one  or more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defects;</a:t>
            </a:r>
            <a:endParaRPr sz="20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500"/>
              </a:spcBef>
            </a:pP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services hired or </a:t>
            </a:r>
            <a:r>
              <a:rPr sz="2000" spc="-5" dirty="0">
                <a:latin typeface="Arial"/>
                <a:cs typeface="Arial"/>
              </a:rPr>
              <a:t>availed </a:t>
            </a:r>
            <a:r>
              <a:rPr sz="2000" dirty="0">
                <a:latin typeface="Arial"/>
                <a:cs typeface="Arial"/>
              </a:rPr>
              <a:t>of or agreed to be hired or availed </a:t>
            </a:r>
            <a:r>
              <a:rPr sz="2000" spc="-5" dirty="0">
                <a:latin typeface="Arial"/>
                <a:cs typeface="Arial"/>
              </a:rPr>
              <a:t>of by him  suffer from deficiency </a:t>
            </a:r>
            <a:r>
              <a:rPr sz="2000" dirty="0">
                <a:latin typeface="Arial"/>
                <a:cs typeface="Arial"/>
              </a:rPr>
              <a:t>in any</a:t>
            </a:r>
            <a:r>
              <a:rPr sz="2000" spc="-20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respect;</a:t>
            </a:r>
            <a:endParaRPr sz="2000">
              <a:latin typeface="Arial"/>
              <a:cs typeface="Arial"/>
            </a:endParaRPr>
          </a:p>
          <a:p>
            <a:pPr marL="12700" marR="143510">
              <a:lnSpc>
                <a:spcPct val="100000"/>
              </a:lnSpc>
              <a:spcBef>
                <a:spcPts val="500"/>
              </a:spcBef>
              <a:tabLst>
                <a:tab pos="5605780" algn="l"/>
              </a:tabLst>
            </a:pPr>
            <a:r>
              <a:rPr sz="2000" dirty="0">
                <a:latin typeface="Arial"/>
                <a:cs typeface="Arial"/>
              </a:rPr>
              <a:t>a </a:t>
            </a:r>
            <a:r>
              <a:rPr sz="2000" spc="-5" dirty="0">
                <a:latin typeface="Arial"/>
                <a:cs typeface="Arial"/>
              </a:rPr>
              <a:t>trader </a:t>
            </a:r>
            <a:r>
              <a:rPr sz="2000" dirty="0">
                <a:latin typeface="Arial"/>
                <a:cs typeface="Arial"/>
              </a:rPr>
              <a:t>or service provider, </a:t>
            </a:r>
            <a:r>
              <a:rPr sz="2000" spc="-5" dirty="0">
                <a:latin typeface="Arial"/>
                <a:cs typeface="Arial"/>
              </a:rPr>
              <a:t>as the </a:t>
            </a:r>
            <a:r>
              <a:rPr sz="2000" dirty="0">
                <a:latin typeface="Arial"/>
                <a:cs typeface="Arial"/>
              </a:rPr>
              <a:t>case</a:t>
            </a:r>
            <a:r>
              <a:rPr sz="2000" spc="35" dirty="0">
                <a:latin typeface="Arial"/>
                <a:cs typeface="Arial"/>
              </a:rPr>
              <a:t> </a:t>
            </a:r>
            <a:r>
              <a:rPr sz="2000" spc="-5" dirty="0">
                <a:latin typeface="Arial"/>
                <a:cs typeface="Arial"/>
              </a:rPr>
              <a:t>may </a:t>
            </a:r>
            <a:r>
              <a:rPr sz="2000" dirty="0">
                <a:latin typeface="Arial"/>
                <a:cs typeface="Arial"/>
              </a:rPr>
              <a:t>be,	has charged </a:t>
            </a:r>
            <a:r>
              <a:rPr sz="2000" spc="-5" dirty="0">
                <a:latin typeface="Arial"/>
                <a:cs typeface="Arial"/>
              </a:rPr>
              <a:t>for the  </a:t>
            </a:r>
            <a:r>
              <a:rPr sz="2000" dirty="0">
                <a:latin typeface="Arial"/>
                <a:cs typeface="Arial"/>
              </a:rPr>
              <a:t>goods or </a:t>
            </a:r>
            <a:r>
              <a:rPr sz="2000" spc="-5" dirty="0">
                <a:latin typeface="Arial"/>
                <a:cs typeface="Arial"/>
              </a:rPr>
              <a:t>for the </a:t>
            </a:r>
            <a:r>
              <a:rPr sz="2000" dirty="0">
                <a:latin typeface="Arial"/>
                <a:cs typeface="Arial"/>
              </a:rPr>
              <a:t>service mentioned in </a:t>
            </a:r>
            <a:r>
              <a:rPr sz="2000" spc="-5" dirty="0">
                <a:latin typeface="Arial"/>
                <a:cs typeface="Arial"/>
              </a:rPr>
              <a:t>the </a:t>
            </a:r>
            <a:r>
              <a:rPr sz="2000" dirty="0">
                <a:latin typeface="Arial"/>
                <a:cs typeface="Arial"/>
              </a:rPr>
              <a:t>complaint a price </a:t>
            </a:r>
            <a:r>
              <a:rPr sz="2000" spc="-5" dirty="0">
                <a:latin typeface="Arial"/>
                <a:cs typeface="Arial"/>
              </a:rPr>
              <a:t>in </a:t>
            </a:r>
            <a:r>
              <a:rPr sz="2000" dirty="0">
                <a:latin typeface="Arial"/>
                <a:cs typeface="Arial"/>
              </a:rPr>
              <a:t>excess </a:t>
            </a:r>
            <a:r>
              <a:rPr sz="2000" spc="-5" dirty="0">
                <a:latin typeface="Arial"/>
                <a:cs typeface="Arial"/>
              </a:rPr>
              <a:t>of  the</a:t>
            </a:r>
            <a:r>
              <a:rPr sz="2000" spc="-15" dirty="0">
                <a:latin typeface="Arial"/>
                <a:cs typeface="Arial"/>
              </a:rPr>
              <a:t> </a:t>
            </a:r>
            <a:r>
              <a:rPr sz="2000" dirty="0">
                <a:latin typeface="Arial"/>
                <a:cs typeface="Arial"/>
              </a:rPr>
              <a:t>price.</a:t>
            </a:r>
            <a:endParaRPr sz="2000">
              <a:latin typeface="Arial"/>
              <a:cs typeface="Arial"/>
            </a:endParaRPr>
          </a:p>
          <a:p>
            <a:pPr marL="12700" marR="80010">
              <a:lnSpc>
                <a:spcPct val="100000"/>
              </a:lnSpc>
              <a:spcBef>
                <a:spcPts val="500"/>
              </a:spcBef>
            </a:pPr>
            <a:r>
              <a:rPr sz="2000" dirty="0">
                <a:latin typeface="Arial"/>
                <a:cs typeface="Arial"/>
              </a:rPr>
              <a:t>Goods / Service </a:t>
            </a:r>
            <a:r>
              <a:rPr sz="2000" spc="-5" dirty="0">
                <a:latin typeface="Arial"/>
                <a:cs typeface="Arial"/>
              </a:rPr>
              <a:t>which will </a:t>
            </a:r>
            <a:r>
              <a:rPr sz="2000" dirty="0">
                <a:latin typeface="Arial"/>
                <a:cs typeface="Arial"/>
              </a:rPr>
              <a:t>be hazardous to </a:t>
            </a:r>
            <a:r>
              <a:rPr sz="2000" spc="-5" dirty="0">
                <a:latin typeface="Arial"/>
                <a:cs typeface="Arial"/>
              </a:rPr>
              <a:t>life </a:t>
            </a:r>
            <a:r>
              <a:rPr sz="2000" dirty="0">
                <a:latin typeface="Arial"/>
                <a:cs typeface="Arial"/>
              </a:rPr>
              <a:t>and </a:t>
            </a:r>
            <a:r>
              <a:rPr sz="2000" spc="-5" dirty="0">
                <a:latin typeface="Arial"/>
                <a:cs typeface="Arial"/>
              </a:rPr>
              <a:t>safety when </a:t>
            </a:r>
            <a:r>
              <a:rPr sz="2000" dirty="0">
                <a:latin typeface="Arial"/>
                <a:cs typeface="Arial"/>
              </a:rPr>
              <a:t>used or  being </a:t>
            </a:r>
            <a:r>
              <a:rPr sz="2000" spc="-5" dirty="0">
                <a:latin typeface="Arial"/>
                <a:cs typeface="Arial"/>
              </a:rPr>
              <a:t>offered for </a:t>
            </a:r>
            <a:r>
              <a:rPr sz="2000" dirty="0">
                <a:latin typeface="Arial"/>
                <a:cs typeface="Arial"/>
              </a:rPr>
              <a:t>sale </a:t>
            </a:r>
            <a:r>
              <a:rPr sz="2000" spc="-5" dirty="0">
                <a:latin typeface="Arial"/>
                <a:cs typeface="Arial"/>
              </a:rPr>
              <a:t>to the </a:t>
            </a:r>
            <a:r>
              <a:rPr sz="2000" dirty="0">
                <a:latin typeface="Arial"/>
                <a:cs typeface="Arial"/>
              </a:rPr>
              <a:t>public.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3366770" y="368300"/>
            <a:ext cx="241109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006633"/>
                </a:solidFill>
              </a:rPr>
              <a:t>Complaint</a:t>
            </a:r>
            <a:endParaRPr sz="42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/>
          <p:nvPr/>
        </p:nvSpPr>
        <p:spPr>
          <a:xfrm>
            <a:off x="281940" y="1316990"/>
            <a:ext cx="8505190" cy="4395470"/>
          </a:xfrm>
          <a:prstGeom prst="rect">
            <a:avLst/>
          </a:prstGeom>
        </p:spPr>
        <p:txBody>
          <a:bodyPr vert="horz" wrap="square" lIns="0" tIns="10033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790"/>
              </a:spcBef>
            </a:pPr>
            <a:r>
              <a:rPr sz="2800" spc="-5" dirty="0">
                <a:latin typeface="Arial"/>
                <a:cs typeface="Arial"/>
              </a:rPr>
              <a:t>“</a:t>
            </a:r>
            <a:r>
              <a:rPr sz="2800" b="1" spc="-5" dirty="0">
                <a:latin typeface="Arial"/>
                <a:cs typeface="Arial"/>
              </a:rPr>
              <a:t>Complainant</a:t>
            </a:r>
            <a:r>
              <a:rPr sz="2800" spc="-5" dirty="0">
                <a:latin typeface="Arial"/>
                <a:cs typeface="Arial"/>
              </a:rPr>
              <a:t>"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means—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690"/>
              </a:spcBef>
              <a:buClr>
                <a:srgbClr val="996600"/>
              </a:buClr>
              <a:buSzPct val="94642"/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dirty="0">
                <a:latin typeface="Arial"/>
                <a:cs typeface="Arial"/>
              </a:rPr>
              <a:t>A consumer;</a:t>
            </a:r>
            <a:r>
              <a:rPr sz="2800" spc="-1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381000" marR="741045" indent="-342900">
              <a:lnSpc>
                <a:spcPct val="100000"/>
              </a:lnSpc>
              <a:spcBef>
                <a:spcPts val="700"/>
              </a:spcBef>
              <a:buClr>
                <a:srgbClr val="996600"/>
              </a:buClr>
              <a:buSzPct val="94642"/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Any voluntary </a:t>
            </a:r>
            <a:r>
              <a:rPr sz="2800" dirty="0">
                <a:latin typeface="Arial"/>
                <a:cs typeface="Arial"/>
              </a:rPr>
              <a:t>consumer </a:t>
            </a:r>
            <a:r>
              <a:rPr sz="2800" spc="-5" dirty="0">
                <a:latin typeface="Arial"/>
                <a:cs typeface="Arial"/>
              </a:rPr>
              <a:t>association registered  under the Companies Act,1956;</a:t>
            </a:r>
            <a:r>
              <a:rPr sz="2800" spc="15" dirty="0">
                <a:latin typeface="Arial"/>
                <a:cs typeface="Arial"/>
              </a:rPr>
              <a:t> </a:t>
            </a:r>
            <a:r>
              <a:rPr sz="2800" spc="5" dirty="0">
                <a:latin typeface="Arial"/>
                <a:cs typeface="Arial"/>
              </a:rPr>
              <a:t>or</a:t>
            </a:r>
            <a:endParaRPr sz="2800">
              <a:latin typeface="Arial"/>
              <a:cs typeface="Arial"/>
            </a:endParaRPr>
          </a:p>
          <a:p>
            <a:pPr marL="381000" indent="-342900">
              <a:lnSpc>
                <a:spcPct val="100000"/>
              </a:lnSpc>
              <a:spcBef>
                <a:spcPts val="700"/>
              </a:spcBef>
              <a:buClr>
                <a:srgbClr val="996600"/>
              </a:buClr>
              <a:buSzPct val="94642"/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10" dirty="0">
                <a:latin typeface="Arial"/>
                <a:cs typeface="Arial"/>
              </a:rPr>
              <a:t>The </a:t>
            </a:r>
            <a:r>
              <a:rPr sz="2800" spc="-5" dirty="0">
                <a:latin typeface="Arial"/>
                <a:cs typeface="Arial"/>
              </a:rPr>
              <a:t>Central Government or any State</a:t>
            </a:r>
            <a:r>
              <a:rPr sz="2800" spc="30" dirty="0">
                <a:latin typeface="Arial"/>
                <a:cs typeface="Arial"/>
              </a:rPr>
              <a:t> </a:t>
            </a:r>
            <a:r>
              <a:rPr sz="2800" spc="-5" dirty="0">
                <a:latin typeface="Arial"/>
                <a:cs typeface="Arial"/>
              </a:rPr>
              <a:t>Government,</a:t>
            </a:r>
            <a:endParaRPr sz="2800">
              <a:latin typeface="Arial"/>
              <a:cs typeface="Arial"/>
            </a:endParaRPr>
          </a:p>
          <a:p>
            <a:pPr marL="381000" marR="614045" indent="-342900">
              <a:lnSpc>
                <a:spcPct val="100000"/>
              </a:lnSpc>
              <a:spcBef>
                <a:spcPts val="690"/>
              </a:spcBef>
              <a:buClr>
                <a:srgbClr val="996600"/>
              </a:buClr>
              <a:buSzPct val="94642"/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spc="-5" dirty="0">
                <a:latin typeface="Arial"/>
                <a:cs typeface="Arial"/>
              </a:rPr>
              <a:t>One or </a:t>
            </a:r>
            <a:r>
              <a:rPr sz="2800" dirty="0">
                <a:latin typeface="Arial"/>
                <a:cs typeface="Arial"/>
              </a:rPr>
              <a:t>more consumers, </a:t>
            </a:r>
            <a:r>
              <a:rPr sz="2800" spc="-10" dirty="0">
                <a:latin typeface="Arial"/>
                <a:cs typeface="Arial"/>
              </a:rPr>
              <a:t>where </a:t>
            </a:r>
            <a:r>
              <a:rPr sz="2800" spc="-5" dirty="0">
                <a:latin typeface="Arial"/>
                <a:cs typeface="Arial"/>
              </a:rPr>
              <a:t>there </a:t>
            </a:r>
            <a:r>
              <a:rPr sz="2800" dirty="0">
                <a:latin typeface="Arial"/>
                <a:cs typeface="Arial"/>
              </a:rPr>
              <a:t>are  </a:t>
            </a:r>
            <a:r>
              <a:rPr sz="2800" spc="-5" dirty="0">
                <a:latin typeface="Arial"/>
                <a:cs typeface="Arial"/>
              </a:rPr>
              <a:t>numerous </a:t>
            </a:r>
            <a:r>
              <a:rPr sz="2800" dirty="0">
                <a:latin typeface="Arial"/>
                <a:cs typeface="Arial"/>
              </a:rPr>
              <a:t>consumers </a:t>
            </a:r>
            <a:r>
              <a:rPr sz="2800" spc="-5" dirty="0">
                <a:latin typeface="Arial"/>
                <a:cs typeface="Arial"/>
              </a:rPr>
              <a:t>having the </a:t>
            </a:r>
            <a:r>
              <a:rPr sz="2800" spc="5" dirty="0">
                <a:latin typeface="Arial"/>
                <a:cs typeface="Arial"/>
              </a:rPr>
              <a:t>same</a:t>
            </a:r>
            <a:r>
              <a:rPr sz="2800" spc="-40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interest;</a:t>
            </a:r>
            <a:endParaRPr sz="2800">
              <a:latin typeface="Arial"/>
              <a:cs typeface="Arial"/>
            </a:endParaRPr>
          </a:p>
          <a:p>
            <a:pPr marL="381000" marR="422275" indent="-342900">
              <a:lnSpc>
                <a:spcPct val="100000"/>
              </a:lnSpc>
              <a:spcBef>
                <a:spcPts val="700"/>
              </a:spcBef>
              <a:buClr>
                <a:srgbClr val="996600"/>
              </a:buClr>
              <a:buSzPct val="94642"/>
              <a:buFont typeface="Symbol"/>
              <a:buChar char=""/>
              <a:tabLst>
                <a:tab pos="380365" algn="l"/>
                <a:tab pos="381000" algn="l"/>
              </a:tabLst>
            </a:pPr>
            <a:r>
              <a:rPr sz="2800" dirty="0">
                <a:latin typeface="Arial"/>
                <a:cs typeface="Arial"/>
              </a:rPr>
              <a:t>In case </a:t>
            </a:r>
            <a:r>
              <a:rPr sz="2800" spc="-5" dirty="0">
                <a:latin typeface="Arial"/>
                <a:cs typeface="Arial"/>
              </a:rPr>
              <a:t>of death of </a:t>
            </a:r>
            <a:r>
              <a:rPr sz="2800" dirty="0">
                <a:latin typeface="Arial"/>
                <a:cs typeface="Arial"/>
              </a:rPr>
              <a:t>a consumer, his </a:t>
            </a:r>
            <a:r>
              <a:rPr sz="2800" spc="-5" dirty="0">
                <a:latin typeface="Arial"/>
                <a:cs typeface="Arial"/>
              </a:rPr>
              <a:t>legal heir or  representative; </a:t>
            </a:r>
            <a:r>
              <a:rPr sz="2800" spc="-10" dirty="0">
                <a:latin typeface="Arial"/>
                <a:cs typeface="Arial"/>
              </a:rPr>
              <a:t>who </a:t>
            </a:r>
            <a:r>
              <a:rPr sz="2800" spc="-5" dirty="0">
                <a:latin typeface="Arial"/>
                <a:cs typeface="Arial"/>
              </a:rPr>
              <a:t>or which </a:t>
            </a:r>
            <a:r>
              <a:rPr sz="2800" dirty="0">
                <a:latin typeface="Arial"/>
                <a:cs typeface="Arial"/>
              </a:rPr>
              <a:t>makes a</a:t>
            </a:r>
            <a:r>
              <a:rPr sz="2800" spc="5" dirty="0">
                <a:latin typeface="Arial"/>
                <a:cs typeface="Arial"/>
              </a:rPr>
              <a:t> </a:t>
            </a:r>
            <a:r>
              <a:rPr sz="2800" dirty="0">
                <a:latin typeface="Arial"/>
                <a:cs typeface="Arial"/>
              </a:rPr>
              <a:t>complaint;</a:t>
            </a:r>
            <a:endParaRPr sz="2800">
              <a:latin typeface="Arial"/>
              <a:cs typeface="Arial"/>
            </a:endParaRPr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3091179" y="444500"/>
            <a:ext cx="296037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10" dirty="0">
                <a:solidFill>
                  <a:srgbClr val="006633"/>
                </a:solidFill>
              </a:rPr>
              <a:t>Complainant</a:t>
            </a:r>
            <a:endParaRPr sz="42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684779" y="444500"/>
            <a:ext cx="3771265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  <a:tabLst>
                <a:tab pos="1038860" algn="l"/>
              </a:tabLst>
            </a:pPr>
            <a:r>
              <a:rPr sz="4200" spc="-5" dirty="0">
                <a:solidFill>
                  <a:srgbClr val="006633"/>
                </a:solidFill>
              </a:rPr>
              <a:t>Not	</a:t>
            </a:r>
            <a:r>
              <a:rPr sz="4200" dirty="0">
                <a:solidFill>
                  <a:srgbClr val="006633"/>
                </a:solidFill>
              </a:rPr>
              <a:t>a</a:t>
            </a:r>
            <a:r>
              <a:rPr sz="4200" spc="-65" dirty="0">
                <a:solidFill>
                  <a:srgbClr val="006633"/>
                </a:solidFill>
              </a:rPr>
              <a:t> </a:t>
            </a:r>
            <a:r>
              <a:rPr sz="4200" spc="-10" dirty="0">
                <a:solidFill>
                  <a:srgbClr val="006633"/>
                </a:solidFill>
              </a:rPr>
              <a:t>Consumer</a:t>
            </a:r>
            <a:endParaRPr sz="4200"/>
          </a:p>
        </p:txBody>
      </p:sp>
      <p:sp>
        <p:nvSpPr>
          <p:cNvPr id="5" name="object 5"/>
          <p:cNvSpPr txBox="1"/>
          <p:nvPr/>
        </p:nvSpPr>
        <p:spPr>
          <a:xfrm>
            <a:off x="383540" y="1496059"/>
            <a:ext cx="3895090" cy="3911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5" dirty="0">
                <a:latin typeface="Arial"/>
                <a:cs typeface="Arial"/>
              </a:rPr>
              <a:t>“</a:t>
            </a:r>
            <a:r>
              <a:rPr sz="2400" b="1" spc="-5" dirty="0">
                <a:latin typeface="Arial"/>
                <a:cs typeface="Arial"/>
              </a:rPr>
              <a:t>Not </a:t>
            </a:r>
            <a:r>
              <a:rPr sz="2400" b="1" dirty="0">
                <a:latin typeface="Arial"/>
                <a:cs typeface="Arial"/>
              </a:rPr>
              <a:t>a </a:t>
            </a:r>
            <a:r>
              <a:rPr sz="2400" b="1" spc="-5" dirty="0">
                <a:latin typeface="Arial"/>
                <a:cs typeface="Arial"/>
              </a:rPr>
              <a:t>Consumer</a:t>
            </a:r>
            <a:r>
              <a:rPr sz="2400" spc="-5" dirty="0">
                <a:latin typeface="Arial"/>
                <a:cs typeface="Arial"/>
              </a:rPr>
              <a:t>"</a:t>
            </a:r>
            <a:r>
              <a:rPr sz="2400" spc="-4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means—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3540" y="2190241"/>
            <a:ext cx="159385" cy="7620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250" spc="-645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2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250" spc="-645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83540" y="3220211"/>
            <a:ext cx="159385" cy="7620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250" spc="-645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2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sz="2250" spc="-645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83540" y="4248911"/>
            <a:ext cx="159385" cy="1498600"/>
          </a:xfrm>
          <a:prstGeom prst="rect">
            <a:avLst/>
          </a:prstGeom>
        </p:spPr>
        <p:txBody>
          <a:bodyPr vert="horz" wrap="square" lIns="0" tIns="368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sz="2250" spc="-645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2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250" spc="-645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2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250" spc="-645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22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200"/>
              </a:spcBef>
            </a:pPr>
            <a:r>
              <a:rPr sz="2250" spc="-645" dirty="0">
                <a:solidFill>
                  <a:srgbClr val="996600"/>
                </a:solidFill>
                <a:latin typeface="Symbol"/>
                <a:cs typeface="Symbol"/>
              </a:rPr>
              <a:t></a:t>
            </a:r>
            <a:endParaRPr sz="2250">
              <a:latin typeface="Symbol"/>
              <a:cs typeface="Symbo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955039" y="2231390"/>
            <a:ext cx="7536180" cy="3554729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person who purchased </a:t>
            </a:r>
            <a:r>
              <a:rPr sz="2400" spc="-10" dirty="0">
                <a:latin typeface="Arial"/>
                <a:cs typeface="Arial"/>
              </a:rPr>
              <a:t>goods </a:t>
            </a:r>
            <a:r>
              <a:rPr sz="2400" dirty="0">
                <a:latin typeface="Arial"/>
                <a:cs typeface="Arial"/>
              </a:rPr>
              <a:t>for </a:t>
            </a:r>
            <a:r>
              <a:rPr sz="2400" spc="-5" dirty="0">
                <a:latin typeface="Arial"/>
                <a:cs typeface="Arial"/>
              </a:rPr>
              <a:t>resale;</a:t>
            </a:r>
            <a:r>
              <a:rPr sz="2400" spc="-1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12700" marR="1145540">
              <a:lnSpc>
                <a:spcPts val="2310"/>
              </a:lnSpc>
              <a:spcBef>
                <a:spcPts val="57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person who purchased </a:t>
            </a:r>
            <a:r>
              <a:rPr sz="2400" spc="-10" dirty="0">
                <a:latin typeface="Arial"/>
                <a:cs typeface="Arial"/>
              </a:rPr>
              <a:t>goods </a:t>
            </a:r>
            <a:r>
              <a:rPr sz="2400" dirty="0">
                <a:latin typeface="Arial"/>
                <a:cs typeface="Arial"/>
              </a:rPr>
              <a:t>for commercial  </a:t>
            </a:r>
            <a:r>
              <a:rPr sz="2400" spc="-5" dirty="0">
                <a:latin typeface="Arial"/>
                <a:cs typeface="Arial"/>
              </a:rPr>
              <a:t>purpose;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40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person who obtains services without consideration;</a:t>
            </a:r>
            <a:r>
              <a:rPr sz="2400" spc="-2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12700" marR="763270">
              <a:lnSpc>
                <a:spcPct val="79900"/>
              </a:lnSpc>
              <a:spcBef>
                <a:spcPts val="595"/>
              </a:spcBef>
            </a:pP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person who obtains services </a:t>
            </a:r>
            <a:r>
              <a:rPr sz="2400" spc="-10" dirty="0">
                <a:latin typeface="Arial"/>
                <a:cs typeface="Arial"/>
              </a:rPr>
              <a:t>under </a:t>
            </a:r>
            <a:r>
              <a:rPr sz="2400" dirty="0">
                <a:latin typeface="Arial"/>
                <a:cs typeface="Arial"/>
              </a:rPr>
              <a:t>a </a:t>
            </a:r>
            <a:r>
              <a:rPr sz="2400" spc="-5" dirty="0">
                <a:latin typeface="Arial"/>
                <a:cs typeface="Arial"/>
              </a:rPr>
              <a:t>contract </a:t>
            </a:r>
            <a:r>
              <a:rPr sz="2400" dirty="0">
                <a:latin typeface="Arial"/>
                <a:cs typeface="Arial"/>
              </a:rPr>
              <a:t>of  </a:t>
            </a:r>
            <a:r>
              <a:rPr sz="2400" spc="-10" dirty="0">
                <a:latin typeface="Arial"/>
                <a:cs typeface="Arial"/>
              </a:rPr>
              <a:t>personal </a:t>
            </a:r>
            <a:r>
              <a:rPr sz="2400" spc="-5" dirty="0">
                <a:latin typeface="Arial"/>
                <a:cs typeface="Arial"/>
              </a:rPr>
              <a:t>service;</a:t>
            </a:r>
            <a:r>
              <a:rPr sz="2400" spc="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12700" marR="3536315">
              <a:lnSpc>
                <a:spcPct val="100699"/>
              </a:lnSpc>
            </a:pPr>
            <a:r>
              <a:rPr sz="2400" spc="-5" dirty="0">
                <a:latin typeface="Arial"/>
                <a:cs typeface="Arial"/>
              </a:rPr>
              <a:t>Tax-payers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municipality: or  Contractors;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-10" dirty="0">
                <a:latin typeface="Arial"/>
                <a:cs typeface="Arial"/>
              </a:rPr>
              <a:t>Applicants </a:t>
            </a:r>
            <a:r>
              <a:rPr sz="2400" spc="-5" dirty="0">
                <a:latin typeface="Arial"/>
                <a:cs typeface="Arial"/>
              </a:rPr>
              <a:t>for jobs;</a:t>
            </a:r>
            <a:r>
              <a:rPr sz="2400" spc="3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or</a:t>
            </a:r>
            <a:endParaRPr sz="2400">
              <a:latin typeface="Arial"/>
              <a:cs typeface="Arial"/>
            </a:endParaRPr>
          </a:p>
          <a:p>
            <a:pPr marL="12700">
              <a:lnSpc>
                <a:spcPct val="100000"/>
              </a:lnSpc>
              <a:spcBef>
                <a:spcPts val="20"/>
              </a:spcBef>
            </a:pPr>
            <a:r>
              <a:rPr sz="2400" spc="-5" dirty="0">
                <a:latin typeface="Arial"/>
                <a:cs typeface="Arial"/>
              </a:rPr>
              <a:t>Persons </a:t>
            </a:r>
            <a:r>
              <a:rPr sz="2400" dirty="0">
                <a:latin typeface="Arial"/>
                <a:cs typeface="Arial"/>
              </a:rPr>
              <a:t>who </a:t>
            </a:r>
            <a:r>
              <a:rPr sz="2400" spc="-5" dirty="0">
                <a:latin typeface="Arial"/>
                <a:cs typeface="Arial"/>
              </a:rPr>
              <a:t>filed suits in</a:t>
            </a:r>
            <a:r>
              <a:rPr sz="2400" spc="-10" dirty="0">
                <a:latin typeface="Arial"/>
                <a:cs typeface="Arial"/>
              </a:rPr>
              <a:t> </a:t>
            </a:r>
            <a:r>
              <a:rPr sz="2400" spc="-5" dirty="0">
                <a:latin typeface="Arial"/>
                <a:cs typeface="Arial"/>
              </a:rPr>
              <a:t>courts.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81860" y="312420"/>
            <a:ext cx="4775200" cy="66548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200" spc="-5" dirty="0">
                <a:solidFill>
                  <a:srgbClr val="006633"/>
                </a:solidFill>
              </a:rPr>
              <a:t>Rights of</a:t>
            </a:r>
            <a:r>
              <a:rPr sz="4200" spc="-65" dirty="0">
                <a:solidFill>
                  <a:srgbClr val="006633"/>
                </a:solidFill>
              </a:rPr>
              <a:t> </a:t>
            </a:r>
            <a:r>
              <a:rPr sz="4200" spc="-10" dirty="0">
                <a:solidFill>
                  <a:srgbClr val="006633"/>
                </a:solidFill>
              </a:rPr>
              <a:t>Consumers</a:t>
            </a:r>
            <a:endParaRPr sz="4200"/>
          </a:p>
        </p:txBody>
      </p:sp>
      <p:sp>
        <p:nvSpPr>
          <p:cNvPr id="3" name="object 3"/>
          <p:cNvSpPr txBox="1"/>
          <p:nvPr/>
        </p:nvSpPr>
        <p:spPr>
          <a:xfrm>
            <a:off x="534669" y="1144270"/>
            <a:ext cx="176530" cy="7054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  <a:p>
            <a:pPr marL="12700">
              <a:lnSpc>
                <a:spcPct val="100000"/>
              </a:lnSpc>
              <a:spcBef>
                <a:spcPts val="162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34669" y="239395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534669" y="320167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534669" y="400812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4669" y="5181600"/>
            <a:ext cx="176530" cy="26352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50" spc="380" dirty="0">
                <a:solidFill>
                  <a:srgbClr val="CC9900"/>
                </a:solidFill>
                <a:latin typeface="Symbol"/>
                <a:cs typeface="Symbol"/>
              </a:rPr>
              <a:t></a:t>
            </a:r>
            <a:endParaRPr sz="1550">
              <a:latin typeface="Symbol"/>
              <a:cs typeface="Symbo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877569" y="1024890"/>
            <a:ext cx="7220584" cy="4870450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Right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Safety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Hazardous </a:t>
            </a:r>
            <a:r>
              <a:rPr sz="2400" spc="-10" dirty="0">
                <a:latin typeface="Arial"/>
                <a:cs typeface="Arial"/>
              </a:rPr>
              <a:t>goods </a:t>
            </a:r>
            <a:r>
              <a:rPr sz="2400" dirty="0">
                <a:latin typeface="Arial"/>
                <a:cs typeface="Arial"/>
              </a:rPr>
              <a:t>&amp; </a:t>
            </a:r>
            <a:r>
              <a:rPr sz="2400" spc="-5" dirty="0">
                <a:latin typeface="Arial"/>
                <a:cs typeface="Arial"/>
              </a:rPr>
              <a:t>services</a:t>
            </a:r>
            <a:endParaRPr sz="2400">
              <a:latin typeface="Arial"/>
              <a:cs typeface="Arial"/>
            </a:endParaRPr>
          </a:p>
          <a:p>
            <a:pPr marL="12700" marR="291465">
              <a:lnSpc>
                <a:spcPct val="100000"/>
              </a:lnSpc>
              <a:spcBef>
                <a:spcPts val="6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Right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be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Informed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10" dirty="0">
                <a:latin typeface="Arial"/>
                <a:cs typeface="Arial"/>
              </a:rPr>
              <a:t>About </a:t>
            </a:r>
            <a:r>
              <a:rPr sz="2400" dirty="0">
                <a:latin typeface="Arial"/>
                <a:cs typeface="Arial"/>
              </a:rPr>
              <a:t>the </a:t>
            </a:r>
            <a:r>
              <a:rPr sz="2400" spc="-5" dirty="0">
                <a:latin typeface="Arial"/>
                <a:cs typeface="Arial"/>
              </a:rPr>
              <a:t>quality, quantity,  potency, purity, standard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price of</a:t>
            </a:r>
            <a:r>
              <a:rPr sz="2400" spc="20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goods</a:t>
            </a:r>
            <a:endParaRPr sz="2400">
              <a:latin typeface="Arial"/>
              <a:cs typeface="Arial"/>
            </a:endParaRPr>
          </a:p>
          <a:p>
            <a:pPr marL="12700" marR="363220">
              <a:lnSpc>
                <a:spcPct val="100000"/>
              </a:lnSpc>
              <a:spcBef>
                <a:spcPts val="59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Right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Choose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5" dirty="0">
                <a:latin typeface="Arial"/>
                <a:cs typeface="Arial"/>
              </a:rPr>
              <a:t>Access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variety of </a:t>
            </a:r>
            <a:r>
              <a:rPr sz="2400" spc="-10" dirty="0">
                <a:latin typeface="Arial"/>
                <a:cs typeface="Arial"/>
              </a:rPr>
              <a:t>goods and  </a:t>
            </a:r>
            <a:r>
              <a:rPr sz="2400" spc="-5" dirty="0">
                <a:latin typeface="Arial"/>
                <a:cs typeface="Arial"/>
              </a:rPr>
              <a:t>services </a:t>
            </a:r>
            <a:r>
              <a:rPr sz="2400" dirty="0">
                <a:latin typeface="Arial"/>
                <a:cs typeface="Arial"/>
              </a:rPr>
              <a:t>at </a:t>
            </a:r>
            <a:r>
              <a:rPr sz="2400" spc="-5" dirty="0">
                <a:latin typeface="Arial"/>
                <a:cs typeface="Arial"/>
              </a:rPr>
              <a:t>competitive price</a:t>
            </a:r>
            <a:endParaRPr sz="2400">
              <a:latin typeface="Arial"/>
              <a:cs typeface="Arial"/>
            </a:endParaRPr>
          </a:p>
          <a:p>
            <a:pPr marL="12700" marR="55244">
              <a:lnSpc>
                <a:spcPct val="100000"/>
              </a:lnSpc>
              <a:spcBef>
                <a:spcPts val="6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Right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be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heard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- </a:t>
            </a:r>
            <a:r>
              <a:rPr sz="2400" spc="-10" dirty="0">
                <a:latin typeface="Arial"/>
                <a:cs typeface="Arial"/>
              </a:rPr>
              <a:t>due </a:t>
            </a:r>
            <a:r>
              <a:rPr sz="2400" spc="-5" dirty="0">
                <a:latin typeface="Arial"/>
                <a:cs typeface="Arial"/>
              </a:rPr>
              <a:t>consideration at appropriate  </a:t>
            </a:r>
            <a:r>
              <a:rPr sz="2400" dirty="0">
                <a:latin typeface="Arial"/>
                <a:cs typeface="Arial"/>
              </a:rPr>
              <a:t>forums.</a:t>
            </a:r>
            <a:endParaRPr sz="2400">
              <a:latin typeface="Arial"/>
              <a:cs typeface="Arial"/>
            </a:endParaRPr>
          </a:p>
          <a:p>
            <a:pPr marL="12700" marR="292100">
              <a:lnSpc>
                <a:spcPct val="100000"/>
              </a:lnSpc>
              <a:spcBef>
                <a:spcPts val="6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Right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seek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Redressal</a:t>
            </a:r>
            <a:r>
              <a:rPr sz="2400" b="1" spc="-1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– </a:t>
            </a:r>
            <a:r>
              <a:rPr sz="2400" spc="-10" dirty="0">
                <a:latin typeface="Arial"/>
                <a:cs typeface="Arial"/>
              </a:rPr>
              <a:t>Right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seek redressal  </a:t>
            </a:r>
            <a:r>
              <a:rPr sz="2400" spc="-10" dirty="0">
                <a:latin typeface="Arial"/>
                <a:cs typeface="Arial"/>
              </a:rPr>
              <a:t>against unfair </a:t>
            </a:r>
            <a:r>
              <a:rPr sz="2400" spc="-5" dirty="0">
                <a:latin typeface="Arial"/>
                <a:cs typeface="Arial"/>
              </a:rPr>
              <a:t>trade practices </a:t>
            </a:r>
            <a:r>
              <a:rPr sz="2400" dirty="0">
                <a:latin typeface="Arial"/>
                <a:cs typeface="Arial"/>
              </a:rPr>
              <a:t>or </a:t>
            </a:r>
            <a:r>
              <a:rPr sz="2400" spc="-5" dirty="0">
                <a:latin typeface="Arial"/>
                <a:cs typeface="Arial"/>
              </a:rPr>
              <a:t>unscrupulous  </a:t>
            </a:r>
            <a:r>
              <a:rPr sz="2400" spc="-10" dirty="0">
                <a:latin typeface="Arial"/>
                <a:cs typeface="Arial"/>
              </a:rPr>
              <a:t>exploitation </a:t>
            </a:r>
            <a:r>
              <a:rPr sz="2400" spc="-5" dirty="0">
                <a:latin typeface="Arial"/>
                <a:cs typeface="Arial"/>
              </a:rPr>
              <a:t>of</a:t>
            </a:r>
            <a:r>
              <a:rPr sz="2400" spc="5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consumers</a:t>
            </a:r>
            <a:endParaRPr sz="2400">
              <a:latin typeface="Arial"/>
              <a:cs typeface="Arial"/>
            </a:endParaRPr>
          </a:p>
          <a:p>
            <a:pPr marL="12700" marR="5080">
              <a:lnSpc>
                <a:spcPct val="100000"/>
              </a:lnSpc>
              <a:spcBef>
                <a:spcPts val="600"/>
              </a:spcBef>
            </a:pP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Right </a:t>
            </a:r>
            <a:r>
              <a:rPr sz="2400" b="1" u="heavy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to </a:t>
            </a:r>
            <a:r>
              <a:rPr sz="2400" b="1" u="heavy" spc="-10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Consumer </a:t>
            </a:r>
            <a:r>
              <a:rPr sz="2400" b="1" u="heavy" spc="-5" dirty="0">
                <a:uFill>
                  <a:solidFill>
                    <a:srgbClr val="000000"/>
                  </a:solidFill>
                </a:uFill>
                <a:latin typeface="Arial"/>
                <a:cs typeface="Arial"/>
              </a:rPr>
              <a:t>Education</a:t>
            </a:r>
            <a:r>
              <a:rPr sz="2400" b="1" spc="-5" dirty="0">
                <a:latin typeface="Arial"/>
                <a:cs typeface="Arial"/>
              </a:rPr>
              <a:t> </a:t>
            </a:r>
            <a:r>
              <a:rPr sz="2400" spc="-10" dirty="0">
                <a:latin typeface="Arial"/>
                <a:cs typeface="Arial"/>
              </a:rPr>
              <a:t>–Right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acquire the  knowledge </a:t>
            </a:r>
            <a:r>
              <a:rPr sz="2400" spc="-10" dirty="0">
                <a:latin typeface="Arial"/>
                <a:cs typeface="Arial"/>
              </a:rPr>
              <a:t>and </a:t>
            </a:r>
            <a:r>
              <a:rPr sz="2400" spc="-5" dirty="0">
                <a:latin typeface="Arial"/>
                <a:cs typeface="Arial"/>
              </a:rPr>
              <a:t>skill </a:t>
            </a:r>
            <a:r>
              <a:rPr sz="2400" dirty="0">
                <a:latin typeface="Arial"/>
                <a:cs typeface="Arial"/>
              </a:rPr>
              <a:t>to </a:t>
            </a:r>
            <a:r>
              <a:rPr sz="2400" spc="-5" dirty="0">
                <a:latin typeface="Arial"/>
                <a:cs typeface="Arial"/>
              </a:rPr>
              <a:t>be </a:t>
            </a:r>
            <a:r>
              <a:rPr sz="2400" dirty="0">
                <a:latin typeface="Arial"/>
                <a:cs typeface="Arial"/>
              </a:rPr>
              <a:t>an </a:t>
            </a:r>
            <a:r>
              <a:rPr sz="2400" spc="-5" dirty="0">
                <a:latin typeface="Arial"/>
                <a:cs typeface="Arial"/>
              </a:rPr>
              <a:t>informed</a:t>
            </a:r>
            <a:r>
              <a:rPr sz="2400" spc="-20" dirty="0">
                <a:latin typeface="Arial"/>
                <a:cs typeface="Arial"/>
              </a:rPr>
              <a:t> </a:t>
            </a:r>
            <a:r>
              <a:rPr sz="2400" dirty="0">
                <a:latin typeface="Arial"/>
                <a:cs typeface="Arial"/>
              </a:rPr>
              <a:t>consumer</a:t>
            </a:r>
            <a:endParaRPr sz="2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11</TotalTime>
  <Words>1177</Words>
  <Application>Microsoft Office PowerPoint</Application>
  <PresentationFormat>On-screen Show (4:3)</PresentationFormat>
  <Paragraphs>157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The Consumer Protection Act, 1986</vt:lpstr>
      <vt:lpstr>INTRODUCTION</vt:lpstr>
      <vt:lpstr>OBJECTIVE</vt:lpstr>
      <vt:lpstr>PowerPoint Presentation</vt:lpstr>
      <vt:lpstr>DEFINATION-A Consumer</vt:lpstr>
      <vt:lpstr>Complaint</vt:lpstr>
      <vt:lpstr>Complainant</vt:lpstr>
      <vt:lpstr>Not a Consumer</vt:lpstr>
      <vt:lpstr>Rights of Consumers</vt:lpstr>
      <vt:lpstr>Consumer Protection Councils</vt:lpstr>
      <vt:lpstr>Objective of Consumer Protection  Council</vt:lpstr>
      <vt:lpstr>Powers of Consumer Disputes  Redressal Agencies</vt:lpstr>
      <vt:lpstr>Procedure of Complaint</vt:lpstr>
      <vt:lpstr>Procedure of Complaint</vt:lpstr>
      <vt:lpstr>THANK YOU!!!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Consumer Protection Act, 1986</dc:title>
  <cp:lastModifiedBy>Mohammed</cp:lastModifiedBy>
  <cp:revision>4</cp:revision>
  <dcterms:created xsi:type="dcterms:W3CDTF">2021-01-27T08:47:23Z</dcterms:created>
  <dcterms:modified xsi:type="dcterms:W3CDTF">2021-01-27T17:38:22Z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2013-11-24T00:00:00Z</vt:filetime>
  </property>
  <property fmtid="{D5CDD505-2E9C-101B-9397-08002B2CF9AE}" pid="3" name="Creator">
    <vt:lpwstr>pdftk 1.44 - www.pdftk.com</vt:lpwstr>
  </property>
  <property fmtid="{D5CDD505-2E9C-101B-9397-08002B2CF9AE}" pid="4" name="LastSaved">
    <vt:filetime>2021-01-27T00:00:00Z</vt:filetime>
  </property>
</Properties>
</file>