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0" r:id="rId2"/>
    <p:sldId id="272" r:id="rId3"/>
    <p:sldId id="260" r:id="rId4"/>
    <p:sldId id="267" r:id="rId5"/>
    <p:sldId id="268" r:id="rId6"/>
    <p:sldId id="275" r:id="rId7"/>
    <p:sldId id="261" r:id="rId8"/>
    <p:sldId id="276" r:id="rId9"/>
    <p:sldId id="263" r:id="rId10"/>
    <p:sldId id="273" r:id="rId11"/>
    <p:sldId id="274" r:id="rId12"/>
    <p:sldId id="277" r:id="rId13"/>
    <p:sldId id="278" r:id="rId14"/>
    <p:sldId id="279" r:id="rId15"/>
    <p:sldId id="280" r:id="rId16"/>
    <p:sldId id="281" r:id="rId17"/>
    <p:sldId id="282" r:id="rId18"/>
    <p:sldId id="283" r:id="rId19"/>
  </p:sldIdLst>
  <p:sldSz cx="9144000" cy="5486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FF"/>
    <a:srgbClr val="0033CC"/>
    <a:srgbClr val="FFFF00"/>
    <a:srgbClr val="D09E00"/>
    <a:srgbClr val="00CC00"/>
    <a:srgbClr val="008000"/>
    <a:srgbClr val="CC0099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94660"/>
  </p:normalViewPr>
  <p:slideViewPr>
    <p:cSldViewPr>
      <p:cViewPr>
        <p:scale>
          <a:sx n="100" d="100"/>
          <a:sy n="100" d="100"/>
        </p:scale>
        <p:origin x="-486" y="126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21304-7D79-48C8-BA8F-448BAFE9E60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5FBED-0634-41D5-8FB6-239D9D2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7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5FBED-0634-41D5-8FB6-239D9D2A9B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37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5FBED-0634-41D5-8FB6-239D9D2A9B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1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340"/>
            <a:ext cx="777240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960"/>
            <a:ext cx="640080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19712"/>
            <a:ext cx="2057400" cy="46812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9712"/>
            <a:ext cx="6019800" cy="46812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25520"/>
            <a:ext cx="7772400" cy="108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25371"/>
            <a:ext cx="7772400" cy="12001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0161"/>
            <a:ext cx="4038600" cy="3620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0161"/>
            <a:ext cx="4038600" cy="3620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8090"/>
            <a:ext cx="4040188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0"/>
            <a:ext cx="4040188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28090"/>
            <a:ext cx="4041775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739900"/>
            <a:ext cx="4041775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18440"/>
            <a:ext cx="3008313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8441"/>
            <a:ext cx="5111750" cy="46824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48081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40480"/>
            <a:ext cx="5486400" cy="4533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0220"/>
            <a:ext cx="548640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3870"/>
            <a:ext cx="5486400" cy="6438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1"/>
            <a:ext cx="8229600" cy="36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085080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image" Target="../media/image31.emf"/><Relationship Id="rId3" Type="http://schemas.openxmlformats.org/officeDocument/2006/relationships/image" Target="../media/image21.png"/><Relationship Id="rId7" Type="http://schemas.openxmlformats.org/officeDocument/2006/relationships/image" Target="../media/image25.emf"/><Relationship Id="rId12" Type="http://schemas.openxmlformats.org/officeDocument/2006/relationships/image" Target="../media/image3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11" Type="http://schemas.openxmlformats.org/officeDocument/2006/relationships/image" Target="../media/image29.emf"/><Relationship Id="rId5" Type="http://schemas.openxmlformats.org/officeDocument/2006/relationships/image" Target="../media/image23.emf"/><Relationship Id="rId10" Type="http://schemas.openxmlformats.org/officeDocument/2006/relationships/image" Target="../media/image28.emf"/><Relationship Id="rId4" Type="http://schemas.openxmlformats.org/officeDocument/2006/relationships/image" Target="../media/image22.png"/><Relationship Id="rId9" Type="http://schemas.openxmlformats.org/officeDocument/2006/relationships/image" Target="../media/image2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image" Target="../media/image43.emf"/><Relationship Id="rId7" Type="http://schemas.openxmlformats.org/officeDocument/2006/relationships/image" Target="../media/image47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6.emf"/><Relationship Id="rId5" Type="http://schemas.openxmlformats.org/officeDocument/2006/relationships/image" Target="../media/image45.emf"/><Relationship Id="rId4" Type="http://schemas.openxmlformats.org/officeDocument/2006/relationships/image" Target="../media/image44.emf"/><Relationship Id="rId9" Type="http://schemas.openxmlformats.org/officeDocument/2006/relationships/image" Target="../media/image4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268"/>
            <a:ext cx="1752600" cy="128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228600"/>
            <a:ext cx="57808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8000"/>
                </a:solidFill>
              </a:rPr>
              <a:t>Hajee Karutha Rowther Howdia College</a:t>
            </a:r>
            <a:endParaRPr lang="en-US" sz="2600" b="1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909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Uthamapalayam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371600"/>
            <a:ext cx="2895599" cy="2825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33800" y="533400"/>
            <a:ext cx="166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(Autonomous)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4560" y="4495800"/>
            <a:ext cx="3447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CC"/>
                </a:solidFill>
                <a:latin typeface="Arial Black" pitchFamily="34" charset="0"/>
              </a:rPr>
              <a:t>WELCOME</a:t>
            </a:r>
            <a:endParaRPr lang="en-US" sz="44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5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79517"/>
            <a:ext cx="65246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535576" y="520582"/>
            <a:ext cx="0" cy="4432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35017" y="522383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43000" y="2895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44704"/>
            <a:ext cx="8905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953930" y="609600"/>
            <a:ext cx="13612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Chlorotoluene</a:t>
            </a:r>
            <a:endParaRPr lang="en-US" sz="1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itle 15"/>
          <p:cNvSpPr txBox="1">
            <a:spLocks/>
          </p:cNvSpPr>
          <p:nvPr/>
        </p:nvSpPr>
        <p:spPr>
          <a:xfrm>
            <a:off x="3210730" y="609600"/>
            <a:ext cx="1361270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Chlorotoluene</a:t>
            </a:r>
            <a:endParaRPr lang="en-US" sz="1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itle 15"/>
          <p:cNvSpPr txBox="1">
            <a:spLocks/>
          </p:cNvSpPr>
          <p:nvPr/>
        </p:nvSpPr>
        <p:spPr>
          <a:xfrm>
            <a:off x="1524000" y="228600"/>
            <a:ext cx="987578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Cℓ</a:t>
            </a:r>
            <a:r>
              <a:rPr lang="en-US" sz="14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1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AℓCℓ</a:t>
            </a:r>
            <a:r>
              <a:rPr lang="en-US" sz="14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400" baseline="-25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itle 15"/>
          <p:cNvSpPr txBox="1">
            <a:spLocks/>
          </p:cNvSpPr>
          <p:nvPr/>
        </p:nvSpPr>
        <p:spPr>
          <a:xfrm>
            <a:off x="1690965" y="468217"/>
            <a:ext cx="595035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Dark</a:t>
            </a:r>
            <a:endParaRPr lang="en-US" sz="1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15"/>
          <p:cNvSpPr txBox="1">
            <a:spLocks/>
          </p:cNvSpPr>
          <p:nvPr/>
        </p:nvSpPr>
        <p:spPr>
          <a:xfrm>
            <a:off x="1559478" y="1524000"/>
            <a:ext cx="987578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Cℓ</a:t>
            </a:r>
            <a:r>
              <a:rPr lang="en-US" sz="14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1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AℓCℓ</a:t>
            </a:r>
            <a:r>
              <a:rPr lang="en-US" sz="14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4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24000" y="1828800"/>
            <a:ext cx="1012634" cy="0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058" y="49710"/>
            <a:ext cx="711863" cy="757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itle 15"/>
          <p:cNvSpPr txBox="1">
            <a:spLocks/>
          </p:cNvSpPr>
          <p:nvPr/>
        </p:nvSpPr>
        <p:spPr>
          <a:xfrm>
            <a:off x="4039711" y="1795749"/>
            <a:ext cx="837089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uv</a:t>
            </a:r>
            <a:r>
              <a:rPr lang="en-US" sz="1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-light</a:t>
            </a:r>
            <a:endParaRPr lang="en-US" sz="16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itle 15"/>
          <p:cNvSpPr txBox="1">
            <a:spLocks/>
          </p:cNvSpPr>
          <p:nvPr/>
        </p:nvSpPr>
        <p:spPr>
          <a:xfrm>
            <a:off x="3962400" y="1524000"/>
            <a:ext cx="987579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Cℓ</a:t>
            </a:r>
            <a:r>
              <a:rPr lang="en-US" sz="1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AℓCℓ</a:t>
            </a:r>
            <a:r>
              <a:rPr lang="en-US" sz="1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400" baseline="-25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962400" y="1828800"/>
            <a:ext cx="1053084" cy="826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612" y="1295400"/>
            <a:ext cx="636588" cy="80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itle 15"/>
          <p:cNvSpPr txBox="1">
            <a:spLocks/>
          </p:cNvSpPr>
          <p:nvPr/>
        </p:nvSpPr>
        <p:spPr>
          <a:xfrm>
            <a:off x="1616432" y="1774634"/>
            <a:ext cx="837089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uv</a:t>
            </a:r>
            <a:r>
              <a:rPr lang="en-US" sz="1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-light</a:t>
            </a:r>
            <a:endParaRPr lang="en-US" sz="1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itle 15"/>
          <p:cNvSpPr txBox="1">
            <a:spLocks/>
          </p:cNvSpPr>
          <p:nvPr/>
        </p:nvSpPr>
        <p:spPr>
          <a:xfrm>
            <a:off x="2286000" y="3962400"/>
            <a:ext cx="1372492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Benzylalcohol</a:t>
            </a:r>
            <a:endParaRPr lang="en-US" sz="1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28451"/>
            <a:ext cx="636588" cy="80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itle 15"/>
          <p:cNvSpPr txBox="1">
            <a:spLocks/>
          </p:cNvSpPr>
          <p:nvPr/>
        </p:nvSpPr>
        <p:spPr>
          <a:xfrm>
            <a:off x="4876800" y="2057400"/>
            <a:ext cx="1481496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Benzal chloride</a:t>
            </a:r>
            <a:endParaRPr lang="en-US" sz="16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477000" y="1828800"/>
            <a:ext cx="1053084" cy="82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15"/>
          <p:cNvSpPr txBox="1">
            <a:spLocks/>
          </p:cNvSpPr>
          <p:nvPr/>
        </p:nvSpPr>
        <p:spPr>
          <a:xfrm>
            <a:off x="6629400" y="1795046"/>
            <a:ext cx="837089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uv</a:t>
            </a:r>
            <a:r>
              <a:rPr 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-light</a:t>
            </a:r>
            <a:endParaRPr lang="en-US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371600"/>
            <a:ext cx="510726" cy="78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itle 15"/>
          <p:cNvSpPr txBox="1">
            <a:spLocks/>
          </p:cNvSpPr>
          <p:nvPr/>
        </p:nvSpPr>
        <p:spPr>
          <a:xfrm>
            <a:off x="7467600" y="2057400"/>
            <a:ext cx="1568058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Benzotrichloride</a:t>
            </a:r>
            <a:endParaRPr lang="en-US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004851" y="2400300"/>
            <a:ext cx="0" cy="647700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2600" y="2400300"/>
            <a:ext cx="0" cy="6477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53400" y="2438400"/>
            <a:ext cx="0" cy="6227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itle 15"/>
          <p:cNvSpPr txBox="1">
            <a:spLocks/>
          </p:cNvSpPr>
          <p:nvPr/>
        </p:nvSpPr>
        <p:spPr>
          <a:xfrm>
            <a:off x="2895600" y="2438400"/>
            <a:ext cx="1098424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NaOH, </a:t>
            </a:r>
            <a:r>
              <a:rPr lang="en-US" sz="14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Hydralysis</a:t>
            </a:r>
            <a:endParaRPr lang="en-US" sz="1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itle 15"/>
          <p:cNvSpPr txBox="1">
            <a:spLocks/>
          </p:cNvSpPr>
          <p:nvPr/>
        </p:nvSpPr>
        <p:spPr>
          <a:xfrm>
            <a:off x="5443251" y="2438400"/>
            <a:ext cx="1098424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1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Hydralysis</a:t>
            </a:r>
            <a:endParaRPr lang="en-US" sz="14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itle 15"/>
          <p:cNvSpPr txBox="1">
            <a:spLocks/>
          </p:cNvSpPr>
          <p:nvPr/>
        </p:nvSpPr>
        <p:spPr>
          <a:xfrm>
            <a:off x="8077200" y="2438400"/>
            <a:ext cx="1098424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1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Hydralysis</a:t>
            </a:r>
            <a:endParaRPr lang="en-US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76600"/>
            <a:ext cx="1099343" cy="72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599" y="3276600"/>
            <a:ext cx="1258725" cy="77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itle 15"/>
          <p:cNvSpPr txBox="1">
            <a:spLocks/>
          </p:cNvSpPr>
          <p:nvPr/>
        </p:nvSpPr>
        <p:spPr>
          <a:xfrm>
            <a:off x="4739654" y="3962400"/>
            <a:ext cx="1508746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Benzylaldehyde</a:t>
            </a:r>
            <a:endParaRPr lang="en-US" sz="16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itle 15"/>
          <p:cNvSpPr txBox="1">
            <a:spLocks/>
          </p:cNvSpPr>
          <p:nvPr/>
        </p:nvSpPr>
        <p:spPr>
          <a:xfrm>
            <a:off x="7467600" y="3962400"/>
            <a:ext cx="1252266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Benzoic acid</a:t>
            </a:r>
            <a:endParaRPr lang="en-US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524000" y="4953000"/>
            <a:ext cx="1622989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itle 15"/>
          <p:cNvSpPr txBox="1">
            <a:spLocks/>
          </p:cNvSpPr>
          <p:nvPr/>
        </p:nvSpPr>
        <p:spPr>
          <a:xfrm>
            <a:off x="1686964" y="4614446"/>
            <a:ext cx="766557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Ni / H</a:t>
            </a:r>
            <a:r>
              <a:rPr lang="en-US" sz="1600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aseline="-25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51935"/>
            <a:ext cx="490352" cy="805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Title 15"/>
          <p:cNvSpPr txBox="1">
            <a:spLocks/>
          </p:cNvSpPr>
          <p:nvPr/>
        </p:nvSpPr>
        <p:spPr>
          <a:xfrm>
            <a:off x="1524000" y="4919246"/>
            <a:ext cx="1029449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Reduction</a:t>
            </a:r>
            <a:endParaRPr lang="en-US" sz="1600" baseline="-25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itle 15"/>
          <p:cNvSpPr txBox="1">
            <a:spLocks/>
          </p:cNvSpPr>
          <p:nvPr/>
        </p:nvSpPr>
        <p:spPr>
          <a:xfrm>
            <a:off x="4038600" y="4843046"/>
            <a:ext cx="1858202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Methyl cyclohexane</a:t>
            </a:r>
            <a:endParaRPr lang="en-US" sz="1600" baseline="-25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itle 15"/>
          <p:cNvSpPr txBox="1">
            <a:spLocks/>
          </p:cNvSpPr>
          <p:nvPr/>
        </p:nvSpPr>
        <p:spPr>
          <a:xfrm>
            <a:off x="2424800" y="2057400"/>
            <a:ext cx="1537600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Benzyl chloride</a:t>
            </a:r>
            <a:endParaRPr lang="en-US" sz="1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590" y="51587"/>
            <a:ext cx="1180810" cy="100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200" y="3276600"/>
            <a:ext cx="1676200" cy="73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Title 15"/>
          <p:cNvSpPr txBox="1">
            <a:spLocks/>
          </p:cNvSpPr>
          <p:nvPr/>
        </p:nvSpPr>
        <p:spPr>
          <a:xfrm>
            <a:off x="6509752" y="1521023"/>
            <a:ext cx="987579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Cℓ</a:t>
            </a:r>
            <a:r>
              <a:rPr lang="en-US" sz="1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AℓCℓ</a:t>
            </a:r>
            <a:r>
              <a:rPr lang="en-US" sz="1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400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1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8" grpId="0"/>
      <p:bldP spid="30" grpId="0"/>
      <p:bldP spid="34" grpId="0"/>
      <p:bldP spid="35" grpId="0"/>
      <p:bldP spid="37" grpId="0"/>
      <p:bldP spid="42" grpId="0"/>
      <p:bldP spid="45" grpId="0"/>
      <p:bldP spid="52" grpId="0"/>
      <p:bldP spid="53" grpId="0"/>
      <p:bldP spid="54" grpId="0"/>
      <p:bldP spid="66" grpId="0"/>
      <p:bldP spid="67" grpId="0"/>
      <p:bldP spid="69" grpId="0"/>
      <p:bldP spid="77" grpId="0"/>
      <p:bldP spid="78" grpId="0"/>
      <p:bldP spid="79" grpId="0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39624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600" dirty="0">
                <a:solidFill>
                  <a:srgbClr val="FF0000"/>
                </a:solidFill>
              </a:rPr>
              <a:t>Toluene is used as a commercial solvent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rgbClr val="0070C0"/>
                </a:solidFill>
              </a:rPr>
              <a:t>With diesel, toluene is used as antifreeze</a:t>
            </a:r>
            <a:r>
              <a:rPr lang="en-US" sz="2600" dirty="0" smtClean="0">
                <a:solidFill>
                  <a:srgbClr val="0070C0"/>
                </a:solidFill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900"/>
              </a:spcAft>
            </a:pPr>
            <a:r>
              <a:rPr lang="en-US" sz="2600" dirty="0">
                <a:solidFill>
                  <a:srgbClr val="C00000"/>
                </a:solidFill>
              </a:rPr>
              <a:t>It is used in the manufacture of TNT, dyes and drugs</a:t>
            </a:r>
            <a:r>
              <a:rPr lang="en-US" sz="2600" dirty="0" smtClean="0">
                <a:solidFill>
                  <a:srgbClr val="C00000"/>
                </a:solidFill>
              </a:rPr>
              <a:t>.</a:t>
            </a:r>
          </a:p>
          <a:p>
            <a:pPr lvl="0" algn="just">
              <a:spcAft>
                <a:spcPts val="900"/>
              </a:spcAft>
            </a:pPr>
            <a:r>
              <a:rPr lang="en-US" sz="2600" dirty="0" smtClean="0">
                <a:solidFill>
                  <a:srgbClr val="669900"/>
                </a:solidFill>
              </a:rPr>
              <a:t>It </a:t>
            </a:r>
            <a:r>
              <a:rPr lang="en-US" sz="2600" dirty="0">
                <a:solidFill>
                  <a:srgbClr val="669900"/>
                </a:solidFill>
              </a:rPr>
              <a:t>is used for the preparation of benzyl chloride, benzal chloride and </a:t>
            </a:r>
            <a:r>
              <a:rPr lang="en-US" sz="2600" dirty="0" err="1">
                <a:solidFill>
                  <a:srgbClr val="669900"/>
                </a:solidFill>
              </a:rPr>
              <a:t>benzotrichloride</a:t>
            </a:r>
            <a:r>
              <a:rPr lang="en-US" sz="2600" dirty="0" smtClean="0">
                <a:solidFill>
                  <a:srgbClr val="669900"/>
                </a:solidFill>
              </a:rPr>
              <a:t>.</a:t>
            </a:r>
          </a:p>
          <a:p>
            <a:pPr algn="just">
              <a:spcAft>
                <a:spcPts val="1000"/>
              </a:spcAft>
            </a:pPr>
            <a:r>
              <a:rPr lang="en-US" sz="2600" dirty="0" smtClean="0">
                <a:solidFill>
                  <a:srgbClr val="7030A0"/>
                </a:solidFill>
              </a:rPr>
              <a:t>It </a:t>
            </a:r>
            <a:r>
              <a:rPr lang="en-US" sz="2600" dirty="0">
                <a:solidFill>
                  <a:srgbClr val="7030A0"/>
                </a:solidFill>
              </a:rPr>
              <a:t>is used for the preparation of benzyl alcohol, benzaldehyde and benzoic </a:t>
            </a:r>
            <a:r>
              <a:rPr lang="en-US" sz="2600" dirty="0" smtClean="0">
                <a:solidFill>
                  <a:srgbClr val="7030A0"/>
                </a:solidFill>
              </a:rPr>
              <a:t>acid.</a:t>
            </a:r>
            <a:endParaRPr lang="en-US" sz="2600" dirty="0">
              <a:solidFill>
                <a:srgbClr val="7030A0"/>
              </a:solidFill>
            </a:endParaRPr>
          </a:p>
          <a:p>
            <a:pPr algn="just"/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It is used in the preparation of saccharin and printing inks.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en-US" sz="2600" dirty="0"/>
          </a:p>
          <a:p>
            <a:pPr algn="just">
              <a:lnSpc>
                <a:spcPct val="150000"/>
              </a:lnSpc>
            </a:pPr>
            <a:endParaRPr lang="en-US" sz="2600" dirty="0">
              <a:solidFill>
                <a:srgbClr val="0070C0"/>
              </a:solidFill>
            </a:endParaRPr>
          </a:p>
          <a:p>
            <a:pPr lvl="0" algn="just">
              <a:lnSpc>
                <a:spcPct val="150000"/>
              </a:lnSpc>
            </a:pPr>
            <a:endParaRPr lang="en-US" sz="2600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6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Uses of Toluene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5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46609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Xylenes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066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Xylenes are classified in to three types and they </a:t>
            </a:r>
            <a:r>
              <a:rPr lang="en-US" dirty="0" smtClean="0">
                <a:solidFill>
                  <a:srgbClr val="C00000"/>
                </a:solidFill>
              </a:rPr>
              <a:t>are,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200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00CC"/>
                </a:solidFill>
              </a:rPr>
              <a:t>o</a:t>
            </a:r>
            <a:r>
              <a:rPr lang="en-US" dirty="0" smtClean="0">
                <a:solidFill>
                  <a:srgbClr val="0000CC"/>
                </a:solidFill>
              </a:rPr>
              <a:t>-xylene</a:t>
            </a:r>
            <a:endParaRPr lang="en-US" i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6270" y="323976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FF"/>
                </a:solidFill>
              </a:rPr>
              <a:t>m</a:t>
            </a:r>
            <a:r>
              <a:rPr lang="en-US" dirty="0" smtClean="0">
                <a:solidFill>
                  <a:srgbClr val="FF00FF"/>
                </a:solidFill>
              </a:rPr>
              <a:t>-xylene</a:t>
            </a:r>
            <a:endParaRPr lang="en-US" i="1" dirty="0">
              <a:solidFill>
                <a:srgbClr val="FF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73776" y="3276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p</a:t>
            </a:r>
            <a:r>
              <a:rPr lang="en-US" dirty="0" smtClean="0">
                <a:solidFill>
                  <a:srgbClr val="008000"/>
                </a:solidFill>
              </a:rPr>
              <a:t>-xylene</a:t>
            </a:r>
            <a:endParaRPr lang="en-US" i="1" dirty="0">
              <a:solidFill>
                <a:srgbClr val="008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62" y="1961161"/>
            <a:ext cx="953803" cy="865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92809"/>
            <a:ext cx="905991" cy="91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464" y="1891311"/>
            <a:ext cx="469424" cy="1079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93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2400"/>
            <a:ext cx="2743200" cy="43815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Preparation of xylenes: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609600"/>
            <a:ext cx="8610600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</a:rPr>
              <a:t>           By the addition of methyl chloride to toluene in the presence of A</a:t>
            </a:r>
            <a:r>
              <a:rPr lang="en-US" dirty="0" smtClean="0">
                <a:solidFill>
                  <a:srgbClr val="0000CC"/>
                </a:solidFill>
                <a:latin typeface="Times New Roman"/>
                <a:cs typeface="Times New Roman"/>
              </a:rPr>
              <a:t>ℓCℓ</a:t>
            </a:r>
            <a:r>
              <a:rPr lang="en-US" baseline="-250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3 </a:t>
            </a:r>
            <a:r>
              <a:rPr lang="en-US" dirty="0" smtClean="0">
                <a:solidFill>
                  <a:srgbClr val="0000CC"/>
                </a:solidFill>
                <a:latin typeface="Times New Roman"/>
                <a:cs typeface="Times New Roman"/>
              </a:rPr>
              <a:t>at 0 ̊ C </a:t>
            </a:r>
            <a:r>
              <a:rPr lang="en-US" dirty="0" smtClean="0">
                <a:solidFill>
                  <a:srgbClr val="0000CC"/>
                </a:solidFill>
                <a:cs typeface="Times New Roman"/>
              </a:rPr>
              <a:t>gives </a:t>
            </a:r>
            <a:r>
              <a:rPr lang="en-US" i="1" dirty="0" smtClean="0">
                <a:solidFill>
                  <a:srgbClr val="0000CC"/>
                </a:solidFill>
                <a:cs typeface="Times New Roman"/>
              </a:rPr>
              <a:t>o- &amp; p-</a:t>
            </a:r>
            <a:r>
              <a:rPr lang="en-US" dirty="0" smtClean="0">
                <a:solidFill>
                  <a:srgbClr val="0000CC"/>
                </a:solidFill>
                <a:cs typeface="Times New Roman"/>
              </a:rPr>
              <a:t> xylenes and the same reaction at 80  </a:t>
            </a:r>
            <a:r>
              <a:rPr lang="en-US" dirty="0">
                <a:solidFill>
                  <a:srgbClr val="0000CC"/>
                </a:solidFill>
                <a:cs typeface="Times New Roman"/>
              </a:rPr>
              <a:t>̊ </a:t>
            </a:r>
            <a:r>
              <a:rPr lang="en-US" dirty="0" smtClean="0">
                <a:solidFill>
                  <a:srgbClr val="0000CC"/>
                </a:solidFill>
                <a:cs typeface="Times New Roman"/>
              </a:rPr>
              <a:t>C gives </a:t>
            </a:r>
            <a:r>
              <a:rPr lang="en-US" i="1" dirty="0" smtClean="0">
                <a:solidFill>
                  <a:srgbClr val="0000CC"/>
                </a:solidFill>
                <a:cs typeface="Times New Roman"/>
              </a:rPr>
              <a:t>m-</a:t>
            </a:r>
            <a:r>
              <a:rPr lang="en-US" dirty="0" smtClean="0">
                <a:solidFill>
                  <a:srgbClr val="0000CC"/>
                </a:solidFill>
                <a:cs typeface="Times New Roman"/>
              </a:rPr>
              <a:t> xylenes.</a:t>
            </a:r>
            <a:r>
              <a:rPr lang="en-US" dirty="0" smtClean="0">
                <a:solidFill>
                  <a:srgbClr val="0000CC"/>
                </a:solidFill>
                <a:latin typeface="Times New Roman"/>
                <a:cs typeface="Times New Roman"/>
              </a:rPr>
              <a:t>  </a:t>
            </a:r>
            <a:endParaRPr lang="en-US" baseline="-25000" dirty="0">
              <a:solidFill>
                <a:srgbClr val="0000CC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" y="3144704"/>
            <a:ext cx="8905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 15"/>
          <p:cNvSpPr txBox="1">
            <a:spLocks/>
          </p:cNvSpPr>
          <p:nvPr/>
        </p:nvSpPr>
        <p:spPr>
          <a:xfrm>
            <a:off x="1703593" y="2683038"/>
            <a:ext cx="1268207" cy="30777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CH</a:t>
            </a:r>
            <a:r>
              <a:rPr lang="en-US" sz="1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Cℓ</a:t>
            </a:r>
            <a:endParaRPr lang="en-US" sz="1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5"/>
          <p:cNvSpPr txBox="1">
            <a:spLocks/>
          </p:cNvSpPr>
          <p:nvPr/>
        </p:nvSpPr>
        <p:spPr>
          <a:xfrm rot="20523860">
            <a:off x="3242402" y="2263974"/>
            <a:ext cx="667170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AℓCℓ</a:t>
            </a:r>
            <a:r>
              <a:rPr lang="en-US" sz="14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400" baseline="-25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971800" y="2422855"/>
            <a:ext cx="1208374" cy="289255"/>
          </a:xfrm>
          <a:prstGeom prst="straightConnector1">
            <a:avLst/>
          </a:prstGeom>
          <a:ln w="190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20713610">
            <a:off x="3386421" y="2506421"/>
            <a:ext cx="577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CC"/>
                </a:solidFill>
                <a:latin typeface="Times New Roman"/>
                <a:cs typeface="Times New Roman"/>
              </a:rPr>
              <a:t>0 ̊ C </a:t>
            </a:r>
            <a:endParaRPr lang="en-US" sz="1600" dirty="0"/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2481"/>
            <a:ext cx="833995" cy="75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6324600" y="205740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006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00CC"/>
                </a:solidFill>
              </a:rPr>
              <a:t>o</a:t>
            </a:r>
            <a:r>
              <a:rPr lang="en-US" dirty="0" smtClean="0">
                <a:solidFill>
                  <a:srgbClr val="0000CC"/>
                </a:solidFill>
              </a:rPr>
              <a:t>-xylene</a:t>
            </a:r>
            <a:endParaRPr lang="en-US" i="1" dirty="0">
              <a:solidFill>
                <a:srgbClr val="0000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16512" y="283692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00CC"/>
                </a:solidFill>
              </a:rPr>
              <a:t>p</a:t>
            </a:r>
            <a:r>
              <a:rPr lang="en-US" dirty="0" smtClean="0">
                <a:solidFill>
                  <a:srgbClr val="0000CC"/>
                </a:solidFill>
              </a:rPr>
              <a:t>-xylene</a:t>
            </a:r>
            <a:endParaRPr lang="en-US" i="1" dirty="0">
              <a:solidFill>
                <a:srgbClr val="0000CC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971800" y="3206258"/>
            <a:ext cx="1208374" cy="679942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004" y="3657600"/>
            <a:ext cx="83254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00600" y="4539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FF"/>
                </a:solidFill>
              </a:rPr>
              <a:t>m</a:t>
            </a:r>
            <a:r>
              <a:rPr lang="en-US" dirty="0" smtClean="0">
                <a:solidFill>
                  <a:srgbClr val="FF00FF"/>
                </a:solidFill>
              </a:rPr>
              <a:t>-xylene</a:t>
            </a:r>
            <a:endParaRPr lang="en-US" i="1" dirty="0">
              <a:solidFill>
                <a:srgbClr val="FF00FF"/>
              </a:solidFill>
            </a:endParaRPr>
          </a:p>
        </p:txBody>
      </p:sp>
      <p:sp>
        <p:nvSpPr>
          <p:cNvPr id="27" name="Title 15"/>
          <p:cNvSpPr txBox="1">
            <a:spLocks/>
          </p:cNvSpPr>
          <p:nvPr/>
        </p:nvSpPr>
        <p:spPr>
          <a:xfrm rot="1892354">
            <a:off x="3380994" y="3307476"/>
            <a:ext cx="667170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AℓCℓ</a:t>
            </a:r>
            <a:r>
              <a:rPr lang="en-US" sz="14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4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rot="1888441">
            <a:off x="3192344" y="3581612"/>
            <a:ext cx="679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80 </a:t>
            </a:r>
            <a:r>
              <a:rPr lang="en-US" sz="1600" dirty="0">
                <a:solidFill>
                  <a:srgbClr val="FF00FF"/>
                </a:solidFill>
                <a:latin typeface="Times New Roman"/>
                <a:cs typeface="Times New Roman"/>
              </a:rPr>
              <a:t>̊ C </a:t>
            </a:r>
            <a:endParaRPr lang="en-US" sz="1600" dirty="0">
              <a:solidFill>
                <a:srgbClr val="FF00FF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1822481"/>
            <a:ext cx="441221" cy="101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0" y="2352640"/>
            <a:ext cx="459338" cy="75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15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2" grpId="0"/>
      <p:bldP spid="14" grpId="0"/>
      <p:bldP spid="13" grpId="0"/>
      <p:bldP spid="15" grpId="0"/>
      <p:bldP spid="21" grpId="0"/>
      <p:bldP spid="22" grpId="0"/>
      <p:bldP spid="26" grpId="0"/>
      <p:bldP spid="27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2400"/>
            <a:ext cx="19812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Properties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84986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i)    All </a:t>
            </a:r>
            <a:r>
              <a:rPr lang="en-US" dirty="0">
                <a:solidFill>
                  <a:srgbClr val="0000CC"/>
                </a:solidFill>
              </a:rPr>
              <a:t>the xylenes are colorless liquids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8647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C00000"/>
                </a:solidFill>
              </a:rPr>
              <a:t>ii)   When </a:t>
            </a:r>
            <a:r>
              <a:rPr lang="en-US" i="1" dirty="0">
                <a:solidFill>
                  <a:srgbClr val="C00000"/>
                </a:solidFill>
              </a:rPr>
              <a:t>o</a:t>
            </a:r>
            <a:r>
              <a:rPr lang="en-US" dirty="0">
                <a:solidFill>
                  <a:srgbClr val="C00000"/>
                </a:solidFill>
              </a:rPr>
              <a:t>-xylene is oxidized with potassium permanganate it gives phthalic acid which </a:t>
            </a:r>
            <a:r>
              <a:rPr lang="en-US" dirty="0" smtClean="0">
                <a:solidFill>
                  <a:srgbClr val="C00000"/>
                </a:solidFill>
              </a:rPr>
              <a:t>on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</a:t>
            </a:r>
            <a:r>
              <a:rPr lang="en-US" dirty="0">
                <a:solidFill>
                  <a:srgbClr val="C00000"/>
                </a:solidFill>
              </a:rPr>
              <a:t>heated loses water molecule to give phthalic anhydride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84" y="2743200"/>
            <a:ext cx="960416" cy="321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414587"/>
            <a:ext cx="1066800" cy="116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034" y="2654300"/>
            <a:ext cx="765766" cy="58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79" y="2627313"/>
            <a:ext cx="1223421" cy="72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29000" y="3730823"/>
            <a:ext cx="1117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Phthalic acid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14412" y="3733800"/>
            <a:ext cx="15865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Phthalic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anhydride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3545182"/>
            <a:ext cx="838200" cy="307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3545182"/>
            <a:ext cx="838200" cy="263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28" y="2684639"/>
            <a:ext cx="890261" cy="66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700235" y="3694285"/>
            <a:ext cx="8130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-xylene</a:t>
            </a:r>
            <a:endParaRPr lang="en-US" sz="1400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4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53400" cy="1089660"/>
          </a:xfrm>
        </p:spPr>
        <p:txBody>
          <a:bodyPr>
            <a:noAutofit/>
          </a:bodyPr>
          <a:lstStyle/>
          <a:p>
            <a:r>
              <a:rPr lang="en-US" sz="2000" b="0" cap="none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iii)  When p-  &amp;  m-xylenes are oxidized with potassium  permanganate  gives </a:t>
            </a:r>
            <a:br>
              <a:rPr lang="en-US" sz="2000" b="0" cap="none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n-US" sz="2000" b="0" cap="none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0" cap="none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  </a:t>
            </a:r>
            <a:r>
              <a:rPr lang="en-US" sz="2000" b="0" cap="none" dirty="0" smtClean="0">
                <a:solidFill>
                  <a:schemeClr val="accent6">
                    <a:lumMod val="75000"/>
                  </a:schemeClr>
                </a:solidFill>
              </a:rPr>
              <a:t>their   corresponding    phthalic   acids  which  don’t   give  their  phthalic </a:t>
            </a:r>
            <a:br>
              <a:rPr lang="en-US" sz="2000" b="0" cap="none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b="0" cap="non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0" cap="none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en-US" sz="2000" b="0" cap="none" dirty="0">
                <a:solidFill>
                  <a:schemeClr val="accent6">
                    <a:lumMod val="75000"/>
                  </a:schemeClr>
                </a:solidFill>
              </a:rPr>
              <a:t>anhydride while on heating.</a:t>
            </a:r>
            <a:br>
              <a:rPr lang="en-US" sz="2000" b="0" cap="none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2000" b="0" cap="none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1881" y="4724400"/>
            <a:ext cx="8531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-xylene</a:t>
            </a:r>
            <a:endParaRPr lang="en-US" sz="1400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06355" y="2066844"/>
            <a:ext cx="10278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No reaction</a:t>
            </a:r>
            <a:endParaRPr lang="en-US" sz="1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3" y="3740150"/>
            <a:ext cx="839787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224156" y="2915072"/>
            <a:ext cx="14240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Terephthalic</a:t>
            </a:r>
            <a:r>
              <a:rPr lang="en-US" sz="1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43600" y="3883223"/>
            <a:ext cx="10278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No reaction</a:t>
            </a:r>
            <a:endParaRPr lang="en-US" sz="1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7" y="1835944"/>
            <a:ext cx="3857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913" y="1894409"/>
            <a:ext cx="522287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3781424"/>
            <a:ext cx="7016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320592" y="4699288"/>
            <a:ext cx="13276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Isophthalic</a:t>
            </a:r>
            <a:r>
              <a:rPr lang="en-US" sz="1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67" y="3878931"/>
            <a:ext cx="923933" cy="27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737" y="2158461"/>
            <a:ext cx="910663" cy="27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2115858"/>
            <a:ext cx="534987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3855605"/>
            <a:ext cx="534987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1015757" y="2915073"/>
            <a:ext cx="8130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-xylene</a:t>
            </a:r>
            <a:endParaRPr lang="en-US" sz="1400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75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5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16" grpId="0"/>
      <p:bldP spid="18" grpId="0"/>
      <p:bldP spid="19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66800" cy="457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Uses:</a:t>
            </a:r>
            <a:endParaRPr lang="en-US" sz="2400" b="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534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>
                <a:solidFill>
                  <a:srgbClr val="0000CC"/>
                </a:solidFill>
              </a:rPr>
              <a:t>i)  	Mixture of xylenes is used as a solvent in rubber and for making lacquers.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ii)             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-xylene </a:t>
            </a:r>
            <a:r>
              <a:rPr lang="en-US" dirty="0">
                <a:solidFill>
                  <a:srgbClr val="FF0000"/>
                </a:solidFill>
              </a:rPr>
              <a:t>is the raw material for the manufacture of phthalic anhydride.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solidFill>
                  <a:srgbClr val="008000"/>
                </a:solidFill>
              </a:rPr>
              <a:t>iii)</a:t>
            </a:r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i="1" dirty="0" smtClean="0">
                <a:solidFill>
                  <a:srgbClr val="008000"/>
                </a:solidFill>
              </a:rPr>
              <a:t>p</a:t>
            </a:r>
            <a:r>
              <a:rPr lang="en-US" dirty="0" smtClean="0">
                <a:solidFill>
                  <a:srgbClr val="008000"/>
                </a:solidFill>
              </a:rPr>
              <a:t>-xylene </a:t>
            </a:r>
            <a:r>
              <a:rPr lang="en-US" dirty="0">
                <a:solidFill>
                  <a:srgbClr val="008000"/>
                </a:solidFill>
              </a:rPr>
              <a:t>is used for the production of polyester fibers (e.g. Dacron, </a:t>
            </a:r>
            <a:r>
              <a:rPr lang="en-US" dirty="0" err="1">
                <a:solidFill>
                  <a:srgbClr val="008000"/>
                </a:solidFill>
              </a:rPr>
              <a:t>Terylene</a:t>
            </a:r>
            <a:r>
              <a:rPr lang="en-US" dirty="0" smtClean="0">
                <a:solidFill>
                  <a:srgbClr val="008000"/>
                </a:solidFill>
              </a:rPr>
              <a:t>).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44308" y="224970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Mesitylene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71137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Preparation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200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i)  Mesitylene is prepared by heating acetone with sulphuric acid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17537"/>
            <a:ext cx="4648200" cy="11592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74686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248400" cy="457200"/>
          </a:xfrm>
        </p:spPr>
        <p:txBody>
          <a:bodyPr>
            <a:normAutofit fontScale="90000"/>
          </a:bodyPr>
          <a:lstStyle/>
          <a:p>
            <a:r>
              <a:rPr lang="en-US" sz="2000" b="0" cap="none" dirty="0" smtClean="0">
                <a:solidFill>
                  <a:srgbClr val="0000CC"/>
                </a:solidFill>
              </a:rPr>
              <a:t>ii)  It is also prepared by passing  propyne  through heated tube. </a:t>
            </a:r>
            <a:br>
              <a:rPr lang="en-US" sz="2000" b="0" cap="none" dirty="0" smtClean="0">
                <a:solidFill>
                  <a:srgbClr val="0000CC"/>
                </a:solidFill>
              </a:rPr>
            </a:br>
            <a:endParaRPr lang="en-US" sz="2000" b="0" cap="none" dirty="0">
              <a:solidFill>
                <a:srgbClr val="0000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659" y="738965"/>
            <a:ext cx="4515741" cy="12954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3276600" y="220047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Properties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662144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R"/>
            </a:pPr>
            <a:r>
              <a:rPr lang="en-US" dirty="0" smtClean="0">
                <a:solidFill>
                  <a:srgbClr val="0000CC"/>
                </a:solidFill>
              </a:rPr>
              <a:t>When </a:t>
            </a:r>
            <a:r>
              <a:rPr lang="en-US" dirty="0">
                <a:solidFill>
                  <a:srgbClr val="0000CC"/>
                </a:solidFill>
              </a:rPr>
              <a:t>mesitylene is oxidized with nitric acid gives mesitylenic acid which on treated with soda lime gives m-xylene. </a:t>
            </a:r>
            <a:r>
              <a:rPr lang="en-US" dirty="0" smtClean="0">
                <a:solidFill>
                  <a:srgbClr val="0000CC"/>
                </a:solidFill>
              </a:rPr>
              <a:t>  (</a:t>
            </a:r>
            <a:r>
              <a:rPr lang="en-US" dirty="0" err="1" smtClean="0">
                <a:solidFill>
                  <a:srgbClr val="0000CC"/>
                </a:solidFill>
              </a:rPr>
              <a:t>sodalime</a:t>
            </a:r>
            <a:r>
              <a:rPr lang="en-US" dirty="0" smtClean="0">
                <a:solidFill>
                  <a:srgbClr val="0000CC"/>
                </a:solidFill>
              </a:rPr>
              <a:t>    =    </a:t>
            </a:r>
            <a:r>
              <a:rPr lang="en-US" dirty="0" err="1" smtClean="0">
                <a:solidFill>
                  <a:srgbClr val="0000CC"/>
                </a:solidFill>
              </a:rPr>
              <a:t>CaO</a:t>
            </a:r>
            <a:r>
              <a:rPr lang="en-US" dirty="0" smtClean="0">
                <a:solidFill>
                  <a:srgbClr val="0000CC"/>
                </a:solidFill>
              </a:rPr>
              <a:t> + NaOH)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ii)     m-xylene </a:t>
            </a:r>
            <a:r>
              <a:rPr lang="en-US" dirty="0">
                <a:solidFill>
                  <a:srgbClr val="FF00FF"/>
                </a:solidFill>
              </a:rPr>
              <a:t>furthermore oxidized with potassium permanganate gives </a:t>
            </a:r>
            <a:r>
              <a:rPr lang="en-US" dirty="0" err="1">
                <a:solidFill>
                  <a:srgbClr val="FF00FF"/>
                </a:solidFill>
              </a:rPr>
              <a:t>isophthalic</a:t>
            </a:r>
            <a:r>
              <a:rPr lang="en-US" dirty="0">
                <a:solidFill>
                  <a:srgbClr val="FF00FF"/>
                </a:solidFill>
              </a:rPr>
              <a:t> acid.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32" y="3962400"/>
            <a:ext cx="8369268" cy="12763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907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762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0" cap="none" dirty="0" smtClean="0">
                <a:solidFill>
                  <a:srgbClr val="C00000"/>
                </a:solidFill>
                <a:latin typeface="+mn-lt"/>
              </a:rPr>
              <a:t>ii)     When mesitylene treated with ethyl fluoride and boron trifluoride at  </a:t>
            </a:r>
            <a:r>
              <a:rPr lang="en-US" sz="1800" cap="none" dirty="0" smtClean="0">
                <a:solidFill>
                  <a:srgbClr val="0000CC"/>
                </a:solidFill>
                <a:latin typeface="+mn-lt"/>
              </a:rPr>
              <a:t>- 80° C </a:t>
            </a:r>
            <a:r>
              <a:rPr lang="en-US" sz="1800" b="0" cap="none" dirty="0" smtClean="0">
                <a:solidFill>
                  <a:srgbClr val="C00000"/>
                </a:solidFill>
                <a:latin typeface="+mn-lt"/>
              </a:rPr>
              <a:t>and </a:t>
            </a:r>
            <a:br>
              <a:rPr lang="en-US" sz="1800" b="0" cap="none" dirty="0" smtClean="0">
                <a:solidFill>
                  <a:srgbClr val="C00000"/>
                </a:solidFill>
                <a:latin typeface="+mn-lt"/>
              </a:rPr>
            </a:br>
            <a:r>
              <a:rPr lang="en-US" sz="1800" b="0" cap="none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b="0" cap="none" dirty="0" smtClean="0">
                <a:solidFill>
                  <a:srgbClr val="C00000"/>
                </a:solidFill>
                <a:latin typeface="+mn-lt"/>
              </a:rPr>
              <a:t>        </a:t>
            </a:r>
            <a:r>
              <a:rPr lang="en-US" sz="1800" b="0" cap="none" dirty="0">
                <a:solidFill>
                  <a:srgbClr val="C00000"/>
                </a:solidFill>
                <a:latin typeface="+mn-lt"/>
              </a:rPr>
              <a:t>then heated </a:t>
            </a:r>
            <a:r>
              <a:rPr lang="en-US" sz="1800" b="0" cap="none" dirty="0" smtClean="0">
                <a:solidFill>
                  <a:srgbClr val="C00000"/>
                </a:solidFill>
                <a:latin typeface="+mn-lt"/>
              </a:rPr>
              <a:t>to  </a:t>
            </a:r>
            <a:r>
              <a:rPr lang="en-US" sz="1800" cap="none" dirty="0">
                <a:solidFill>
                  <a:srgbClr val="0000CC"/>
                </a:solidFill>
                <a:latin typeface="+mn-lt"/>
              </a:rPr>
              <a:t>-15° C </a:t>
            </a:r>
            <a:r>
              <a:rPr lang="en-US" sz="1800" b="0" cap="none" dirty="0">
                <a:solidFill>
                  <a:srgbClr val="C00000"/>
                </a:solidFill>
                <a:latin typeface="+mn-lt"/>
              </a:rPr>
              <a:t>gives ethyl mesitylene</a:t>
            </a:r>
            <a:r>
              <a:rPr lang="en-US" sz="1800" b="0" cap="none" dirty="0" smtClean="0">
                <a:solidFill>
                  <a:srgbClr val="C00000"/>
                </a:solidFill>
                <a:latin typeface="+mn-lt"/>
              </a:rPr>
              <a:t>.</a:t>
            </a:r>
            <a:endParaRPr lang="en-US" sz="1800" b="0" cap="none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1295400" cy="124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514600" y="1752600"/>
            <a:ext cx="2057400" cy="533400"/>
          </a:xfrm>
          <a:prstGeom prst="straightConnector1">
            <a:avLst/>
          </a:prstGeom>
          <a:ln w="190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14600" y="2667000"/>
            <a:ext cx="1981200" cy="60960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111894">
            <a:off x="3156270" y="2639025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FF"/>
                </a:solidFill>
              </a:rPr>
              <a:t>KMnO</a:t>
            </a:r>
            <a:r>
              <a:rPr lang="en-US" sz="1600" baseline="-25000" dirty="0" smtClean="0">
                <a:solidFill>
                  <a:srgbClr val="FF00FF"/>
                </a:solidFill>
              </a:rPr>
              <a:t>4</a:t>
            </a:r>
            <a:endParaRPr lang="en-US" sz="1600" baseline="-25000" dirty="0">
              <a:solidFill>
                <a:srgbClr val="FF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0763362">
            <a:off x="2915610" y="1666182"/>
            <a:ext cx="1110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CC"/>
                </a:solidFill>
              </a:rPr>
              <a:t>C</a:t>
            </a:r>
            <a:r>
              <a:rPr lang="en-US" sz="1600" baseline="-25000" dirty="0" smtClean="0">
                <a:solidFill>
                  <a:srgbClr val="0000CC"/>
                </a:solidFill>
              </a:rPr>
              <a:t>2</a:t>
            </a:r>
            <a:r>
              <a:rPr lang="en-US" sz="1600" dirty="0" smtClean="0">
                <a:solidFill>
                  <a:srgbClr val="0000CC"/>
                </a:solidFill>
              </a:rPr>
              <a:t>H</a:t>
            </a:r>
            <a:r>
              <a:rPr lang="en-US" sz="1600" baseline="-25000" dirty="0" smtClean="0">
                <a:solidFill>
                  <a:srgbClr val="0000CC"/>
                </a:solidFill>
              </a:rPr>
              <a:t>5</a:t>
            </a:r>
            <a:r>
              <a:rPr lang="en-US" sz="1600" dirty="0" smtClean="0">
                <a:solidFill>
                  <a:srgbClr val="0000CC"/>
                </a:solidFill>
              </a:rPr>
              <a:t>F, BF</a:t>
            </a:r>
            <a:r>
              <a:rPr lang="en-US" sz="1600" baseline="-25000" dirty="0" smtClean="0">
                <a:solidFill>
                  <a:srgbClr val="0000CC"/>
                </a:solidFill>
              </a:rPr>
              <a:t>3</a:t>
            </a:r>
            <a:endParaRPr lang="en-US" sz="1600" baseline="-25000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0719594">
            <a:off x="3124200" y="2005642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- 8O ̊ C</a:t>
            </a:r>
            <a:endParaRPr lang="en-US" sz="1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174594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Ethyl  mesitylene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45866" y="3429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Trimesic  acid</a:t>
            </a:r>
            <a:endParaRPr lang="en-US" dirty="0">
              <a:solidFill>
                <a:srgbClr val="FF00FF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71800"/>
            <a:ext cx="1579970" cy="82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1190486"/>
            <a:ext cx="1295400" cy="1110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810000"/>
            <a:ext cx="2637789" cy="457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Uses of Mesitylene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1000" y="4244340"/>
            <a:ext cx="8534400" cy="5448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800" cap="none" dirty="0" smtClean="0">
                <a:solidFill>
                  <a:srgbClr val="0000CC"/>
                </a:solidFill>
              </a:rPr>
              <a:t>i)     Mesitylene is used for making  mesitylenic  acid,  trimesic  acid, dyes,  etc.,</a:t>
            </a:r>
            <a:endParaRPr lang="en-US" sz="1800" cap="none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80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ii)    Mesitylene is commonly used as a solvent in research and in industries.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1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5" grpId="0"/>
      <p:bldP spid="16" grpId="0"/>
      <p:bldP spid="12" grpId="0"/>
      <p:bldP spid="18" grpId="0"/>
      <p:bldP spid="13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219200" y="1905000"/>
            <a:ext cx="6400800" cy="14020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Hajee. Dr. M. Kamal Nasar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Associate Professor of Chemistry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HKRH College, Uthamapalayam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7772400" cy="792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ORGANIC CHEMISTRY 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ctrTitle"/>
          </p:nvPr>
        </p:nvSpPr>
        <p:spPr>
          <a:xfrm>
            <a:off x="685800" y="10668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00CC"/>
                </a:solidFill>
              </a:rPr>
              <a:t>Aromatic </a:t>
            </a:r>
            <a:r>
              <a:rPr lang="en-US" sz="2800" b="1" dirty="0">
                <a:solidFill>
                  <a:srgbClr val="0000CC"/>
                </a:solidFill>
              </a:rPr>
              <a:t>Compounds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2098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 smtClean="0">
                <a:solidFill>
                  <a:srgbClr val="008000"/>
                </a:solidFill>
              </a:rPr>
              <a:t>Why some compounds are called organic?  </a:t>
            </a:r>
            <a:endParaRPr lang="en-US" sz="1800" b="1" dirty="0">
              <a:solidFill>
                <a:srgbClr val="008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590800"/>
            <a:ext cx="8763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70000"/>
              </a:lnSpc>
            </a:pPr>
            <a:r>
              <a:rPr lang="en-US" sz="1800" dirty="0" smtClean="0">
                <a:solidFill>
                  <a:srgbClr val="008000"/>
                </a:solidFill>
              </a:rPr>
              <a:t>       The compounds which are produced by living organisms are called “organic”. </a:t>
            </a:r>
            <a:endParaRPr lang="en-US" sz="1800" dirty="0">
              <a:solidFill>
                <a:srgbClr val="008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2971800"/>
            <a:ext cx="8763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70000"/>
              </a:lnSpc>
            </a:pPr>
            <a:r>
              <a:rPr lang="en-US" sz="1800" dirty="0" smtClean="0">
                <a:solidFill>
                  <a:srgbClr val="008000"/>
                </a:solidFill>
              </a:rPr>
              <a:t>       Example:   Proteins, fats, lipids, carbohydrates, etc., </a:t>
            </a:r>
            <a:endParaRPr lang="en-US" sz="1800" dirty="0">
              <a:solidFill>
                <a:srgbClr val="008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63417" y="3582319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 smtClean="0">
                <a:solidFill>
                  <a:srgbClr val="FF00FF"/>
                </a:solidFill>
              </a:rPr>
              <a:t>Define organic chemistry.  </a:t>
            </a:r>
            <a:endParaRPr lang="en-US" sz="1800" b="1" dirty="0">
              <a:solidFill>
                <a:srgbClr val="FF00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602" y="4114800"/>
            <a:ext cx="8305799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 smtClean="0">
                <a:solidFill>
                  <a:srgbClr val="FF00FF"/>
                </a:solidFill>
              </a:rPr>
              <a:t>Study of carbon present compounds are called organic chemistry with some exception. </a:t>
            </a:r>
            <a:endParaRPr lang="en-US" sz="1800" dirty="0">
              <a:solidFill>
                <a:srgbClr val="FF00F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09602" y="4267200"/>
            <a:ext cx="83057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 smtClean="0">
                <a:solidFill>
                  <a:srgbClr val="FF00FF"/>
                </a:solidFill>
              </a:rPr>
              <a:t>Exception:  CaCO</a:t>
            </a:r>
            <a:r>
              <a:rPr lang="en-US" sz="1800" baseline="-25000" dirty="0" smtClean="0">
                <a:solidFill>
                  <a:srgbClr val="FF00FF"/>
                </a:solidFill>
              </a:rPr>
              <a:t>3</a:t>
            </a:r>
            <a:r>
              <a:rPr lang="en-US" sz="1800" dirty="0" smtClean="0">
                <a:solidFill>
                  <a:srgbClr val="FF00FF"/>
                </a:solidFill>
              </a:rPr>
              <a:t>, CO</a:t>
            </a:r>
            <a:r>
              <a:rPr lang="en-US" sz="1800" baseline="-25000" dirty="0" smtClean="0">
                <a:solidFill>
                  <a:srgbClr val="FF00FF"/>
                </a:solidFill>
              </a:rPr>
              <a:t>2</a:t>
            </a:r>
            <a:r>
              <a:rPr lang="en-US" sz="1800" dirty="0" smtClean="0">
                <a:solidFill>
                  <a:srgbClr val="FF00FF"/>
                </a:solidFill>
              </a:rPr>
              <a:t>, CO, </a:t>
            </a:r>
            <a:r>
              <a:rPr lang="en-US" sz="1800" dirty="0">
                <a:solidFill>
                  <a:srgbClr val="FF00FF"/>
                </a:solidFill>
              </a:rPr>
              <a:t>Calcium carbide </a:t>
            </a:r>
            <a:r>
              <a:rPr lang="en-US" sz="1800" dirty="0" smtClean="0">
                <a:solidFill>
                  <a:srgbClr val="FF00FF"/>
                </a:solidFill>
              </a:rPr>
              <a:t>CaC</a:t>
            </a:r>
            <a:r>
              <a:rPr lang="en-US" sz="1800" baseline="-25000" dirty="0" smtClean="0">
                <a:solidFill>
                  <a:srgbClr val="FF00FF"/>
                </a:solidFill>
              </a:rPr>
              <a:t>2</a:t>
            </a:r>
            <a:r>
              <a:rPr lang="en-US" sz="1800" dirty="0" smtClean="0">
                <a:solidFill>
                  <a:srgbClr val="FF00FF"/>
                </a:solidFill>
              </a:rPr>
              <a:t>, KCN, etc., </a:t>
            </a:r>
            <a:endParaRPr lang="en-US" sz="1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3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9710"/>
            <a:ext cx="6172200" cy="61849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H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CO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 is organic but H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CO</a:t>
            </a:r>
            <a:r>
              <a:rPr lang="en-US" sz="2400" baseline="-25000" dirty="0" smtClean="0">
                <a:solidFill>
                  <a:srgbClr val="C0000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is inorganic. Why?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2" y="1383268"/>
            <a:ext cx="3825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The structural formula for H</a:t>
            </a:r>
            <a:r>
              <a:rPr lang="en-US" b="1" baseline="-25000" dirty="0" smtClean="0">
                <a:solidFill>
                  <a:srgbClr val="0000CC"/>
                </a:solidFill>
              </a:rPr>
              <a:t>2</a:t>
            </a:r>
            <a:r>
              <a:rPr lang="en-US" b="1" dirty="0" smtClean="0">
                <a:solidFill>
                  <a:srgbClr val="0000CC"/>
                </a:solidFill>
              </a:rPr>
              <a:t>CO</a:t>
            </a:r>
            <a:r>
              <a:rPr lang="en-US" b="1" baseline="-25000" dirty="0" smtClean="0">
                <a:solidFill>
                  <a:srgbClr val="0000CC"/>
                </a:solidFill>
              </a:rPr>
              <a:t>2 </a:t>
            </a:r>
            <a:r>
              <a:rPr lang="en-US" b="1" dirty="0" smtClean="0">
                <a:solidFill>
                  <a:srgbClr val="0000CC"/>
                </a:solidFill>
              </a:rPr>
              <a:t>is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2" y="2514600"/>
            <a:ext cx="3825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The structural formula for H</a:t>
            </a:r>
            <a:r>
              <a:rPr lang="en-US" b="1" baseline="-25000" dirty="0" smtClean="0">
                <a:solidFill>
                  <a:srgbClr val="FF00FF"/>
                </a:solidFill>
              </a:rPr>
              <a:t>2</a:t>
            </a:r>
            <a:r>
              <a:rPr lang="en-US" b="1" dirty="0" smtClean="0">
                <a:solidFill>
                  <a:srgbClr val="FF00FF"/>
                </a:solidFill>
              </a:rPr>
              <a:t>CO</a:t>
            </a:r>
            <a:r>
              <a:rPr lang="en-US" b="1" baseline="-25000" dirty="0" smtClean="0">
                <a:solidFill>
                  <a:srgbClr val="FF00FF"/>
                </a:solidFill>
              </a:rPr>
              <a:t>3 </a:t>
            </a:r>
            <a:r>
              <a:rPr lang="en-US" b="1" dirty="0" smtClean="0">
                <a:solidFill>
                  <a:srgbClr val="FF00FF"/>
                </a:solidFill>
              </a:rPr>
              <a:t>is </a:t>
            </a:r>
            <a:endParaRPr lang="en-US" b="1" dirty="0">
              <a:solidFill>
                <a:srgbClr val="FF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2" y="1355726"/>
            <a:ext cx="9620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59488" y="1414046"/>
            <a:ext cx="3008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Formic </a:t>
            </a:r>
            <a:r>
              <a:rPr lang="en-US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acid (Organic compound)</a:t>
            </a:r>
            <a:endParaRPr lang="en-US" sz="1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2" y="2286001"/>
            <a:ext cx="1335087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096000" y="2438400"/>
            <a:ext cx="31336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Carbonic </a:t>
            </a:r>
            <a:r>
              <a:rPr lang="en-US" sz="1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acid (</a:t>
            </a:r>
            <a:r>
              <a:rPr lang="en-US" sz="1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Inorgnic</a:t>
            </a:r>
            <a:r>
              <a:rPr lang="en-US" sz="1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compound)</a:t>
            </a:r>
            <a:endParaRPr lang="en-US" sz="1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2" y="3429000"/>
            <a:ext cx="883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Modern definition for Organic compounds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2" y="4888468"/>
            <a:ext cx="693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Study of hydrocarbons and its derivatives are called organic chemistry.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2" y="4507468"/>
            <a:ext cx="883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Final definition for Organic chemistry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089" y="3810000"/>
            <a:ext cx="878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The compound containing carbon and hydrogen bond (C – H) are called organic compound. 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0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1295401"/>
            <a:ext cx="3200400" cy="46609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solidFill>
                  <a:srgbClr val="C00000"/>
                </a:solidFill>
              </a:rPr>
              <a:t>1.  Ionic bond present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34290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   </a:t>
            </a:r>
            <a:r>
              <a:rPr lang="en-US" sz="2400" u="sng" dirty="0" smtClean="0">
                <a:solidFill>
                  <a:srgbClr val="0000CC"/>
                </a:solidFill>
              </a:rPr>
              <a:t>Organic compounds</a:t>
            </a:r>
            <a:endParaRPr lang="en-US" sz="2400" u="sng" dirty="0">
              <a:solidFill>
                <a:srgbClr val="0000C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6724"/>
            <a:ext cx="7391400" cy="46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Differentiate organic and inorganic compounds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295401"/>
            <a:ext cx="3200400" cy="46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 smtClean="0">
                <a:solidFill>
                  <a:srgbClr val="C00000"/>
                </a:solidFill>
              </a:rPr>
              <a:t>1.  Covalent bond present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957039"/>
            <a:ext cx="3200400" cy="524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 smtClean="0">
                <a:solidFill>
                  <a:srgbClr val="FF0000"/>
                </a:solidFill>
              </a:rPr>
              <a:t>2.  </a:t>
            </a:r>
            <a:r>
              <a:rPr lang="en-US" sz="1800" dirty="0" err="1" smtClean="0">
                <a:solidFill>
                  <a:srgbClr val="FF0000"/>
                </a:solidFill>
              </a:rPr>
              <a:t>Eg</a:t>
            </a:r>
            <a:r>
              <a:rPr lang="en-US" sz="1800" dirty="0" smtClean="0">
                <a:solidFill>
                  <a:srgbClr val="FF0000"/>
                </a:solidFill>
              </a:rPr>
              <a:t>.  Alcohols, aldehydes, </a:t>
            </a:r>
          </a:p>
          <a:p>
            <a:pPr algn="just"/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             carboxylic </a:t>
            </a:r>
            <a:r>
              <a:rPr lang="en-US" sz="1800" dirty="0">
                <a:solidFill>
                  <a:srgbClr val="FF0000"/>
                </a:solidFill>
              </a:rPr>
              <a:t>acids, etc.,</a:t>
            </a:r>
          </a:p>
          <a:p>
            <a:pPr algn="just"/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76800" y="1754145"/>
            <a:ext cx="3200400" cy="67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2.  </a:t>
            </a:r>
            <a:r>
              <a:rPr lang="en-US" sz="1800" dirty="0" err="1" smtClean="0">
                <a:solidFill>
                  <a:srgbClr val="FF0000"/>
                </a:solidFill>
              </a:rPr>
              <a:t>Eg</a:t>
            </a:r>
            <a:r>
              <a:rPr lang="en-US" sz="1800" dirty="0" smtClean="0">
                <a:solidFill>
                  <a:srgbClr val="FF0000"/>
                </a:solidFill>
              </a:rPr>
              <a:t>.  Acids, bases and salts.</a:t>
            </a:r>
            <a:endParaRPr lang="en-US" sz="1800" dirty="0">
              <a:solidFill>
                <a:srgbClr val="FF0000"/>
              </a:solidFill>
            </a:endParaRPr>
          </a:p>
          <a:p>
            <a:pPr algn="just"/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590197"/>
            <a:ext cx="36576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3.  Melting and boiling points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are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low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876800" y="2571836"/>
            <a:ext cx="41910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3.  Melting and boiling points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are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high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994754"/>
            <a:ext cx="36576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>
                <a:solidFill>
                  <a:srgbClr val="FF00FF"/>
                </a:solidFill>
              </a:rPr>
              <a:t>4</a:t>
            </a:r>
            <a:r>
              <a:rPr lang="en-US" sz="1800" dirty="0" smtClean="0">
                <a:solidFill>
                  <a:srgbClr val="FF00FF"/>
                </a:solidFill>
              </a:rPr>
              <a:t>.  Solubility in water - low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rgbClr val="FF00FF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876800" y="2992312"/>
            <a:ext cx="36576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>
                <a:solidFill>
                  <a:srgbClr val="FF00FF"/>
                </a:solidFill>
              </a:rPr>
              <a:t>4</a:t>
            </a:r>
            <a:r>
              <a:rPr lang="en-US" sz="1800" dirty="0" smtClean="0">
                <a:solidFill>
                  <a:srgbClr val="FF00FF"/>
                </a:solidFill>
              </a:rPr>
              <a:t>.  Solubility in water - high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rgbClr val="FF00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3429001"/>
            <a:ext cx="39624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 smtClean="0">
                <a:solidFill>
                  <a:srgbClr val="0070C0"/>
                </a:solidFill>
              </a:rPr>
              <a:t>5.  Solubility in organic solvents - high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876800" y="3429001"/>
            <a:ext cx="36576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 smtClean="0">
                <a:solidFill>
                  <a:srgbClr val="0070C0"/>
                </a:solidFill>
              </a:rPr>
              <a:t>5.  Solubility in organic solvents - low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3852546"/>
            <a:ext cx="39624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 smtClean="0">
                <a:solidFill>
                  <a:srgbClr val="C00000"/>
                </a:solidFill>
              </a:rPr>
              <a:t>6.  Highly volatile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876800" y="3852546"/>
            <a:ext cx="39624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 smtClean="0">
                <a:solidFill>
                  <a:srgbClr val="C00000"/>
                </a:solidFill>
              </a:rPr>
              <a:t>6.  Low volatile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85800" y="4309746"/>
            <a:ext cx="39624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 smtClean="0">
                <a:solidFill>
                  <a:srgbClr val="333300"/>
                </a:solidFill>
              </a:rPr>
              <a:t>7.  Highly flammable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rgbClr val="33330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76800" y="4309746"/>
            <a:ext cx="39624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 smtClean="0">
                <a:solidFill>
                  <a:srgbClr val="333300"/>
                </a:solidFill>
              </a:rPr>
              <a:t>7.  Inflammable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rgbClr val="333300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85800" y="4766946"/>
            <a:ext cx="28194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 smtClean="0">
                <a:solidFill>
                  <a:srgbClr val="00B0F0"/>
                </a:solidFill>
              </a:rPr>
              <a:t>8.  Exhibit isomerism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876800" y="4766946"/>
            <a:ext cx="2819400" cy="338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en-US" sz="1800" dirty="0" smtClean="0">
                <a:solidFill>
                  <a:srgbClr val="00B0F0"/>
                </a:solidFill>
              </a:rPr>
              <a:t>8.  Not exhibit isomerism</a:t>
            </a: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762500" y="664685"/>
            <a:ext cx="3429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   </a:t>
            </a:r>
            <a:r>
              <a:rPr lang="en-US" sz="2400" u="sng" dirty="0" smtClean="0">
                <a:solidFill>
                  <a:srgbClr val="0000CC"/>
                </a:solidFill>
              </a:rPr>
              <a:t>Inorganic compounds</a:t>
            </a:r>
            <a:endParaRPr lang="en-US" sz="2400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43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3048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Aromatic hydrocarbons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7961" y="381000"/>
            <a:ext cx="7772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 smtClean="0">
                <a:solidFill>
                  <a:srgbClr val="0000CC"/>
                </a:solidFill>
                <a:cs typeface="Times New Roman" pitchFamily="18" charset="0"/>
              </a:rPr>
              <a:t>Aromatic compounds - II</a:t>
            </a:r>
            <a:endParaRPr lang="en-US" sz="2200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37" y="1934439"/>
            <a:ext cx="590685" cy="78672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27818" y="2901950"/>
            <a:ext cx="1143000" cy="4508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Toluene</a:t>
            </a:r>
            <a:b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38984"/>
            <a:ext cx="884237" cy="804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2" y="1929162"/>
            <a:ext cx="884237" cy="890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8175"/>
            <a:ext cx="494604" cy="1139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14590"/>
            <a:ext cx="1295400" cy="8827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3" name="Title 1"/>
          <p:cNvSpPr txBox="1">
            <a:spLocks/>
          </p:cNvSpPr>
          <p:nvPr/>
        </p:nvSpPr>
        <p:spPr>
          <a:xfrm>
            <a:off x="2057400" y="2901950"/>
            <a:ext cx="1143000" cy="4508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Xylene</a:t>
            </a:r>
            <a:b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962400" y="2901950"/>
            <a:ext cx="1143000" cy="4508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 Xylene</a:t>
            </a:r>
            <a:br>
              <a:rPr lang="en-US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771802" y="3124200"/>
            <a:ext cx="1143000" cy="4508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Xylene</a:t>
            </a:r>
            <a:b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543800" y="2895600"/>
            <a:ext cx="1143000" cy="4508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Mesitylene</a:t>
            </a:r>
            <a:b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9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2286000" cy="4508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/>
            </a:r>
            <a:br>
              <a:rPr lang="en-US" sz="3200" b="1" dirty="0" smtClean="0">
                <a:solidFill>
                  <a:srgbClr val="0000CC"/>
                </a:solidFill>
              </a:rPr>
            </a:br>
            <a:r>
              <a:rPr lang="en-US" sz="3200" b="1" dirty="0" smtClean="0">
                <a:solidFill>
                  <a:srgbClr val="0000CC"/>
                </a:solidFill>
              </a:rPr>
              <a:t>Toluene</a:t>
            </a:r>
            <a:r>
              <a:rPr lang="en-US" sz="3200" b="1" dirty="0">
                <a:solidFill>
                  <a:srgbClr val="0000CC"/>
                </a:solidFill>
              </a:rPr>
              <a:t/>
            </a:r>
            <a:br>
              <a:rPr lang="en-US" sz="3200" b="1" dirty="0">
                <a:solidFill>
                  <a:srgbClr val="0000CC"/>
                </a:solidFill>
              </a:rPr>
            </a:br>
            <a:endParaRPr lang="en-US" sz="3200" b="1" dirty="0">
              <a:solidFill>
                <a:srgbClr val="0000CC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2286000" cy="4222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838203" y="3910774"/>
            <a:ext cx="1170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n-heptane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142874"/>
            <a:ext cx="1270000" cy="331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432" y="2891418"/>
            <a:ext cx="580371" cy="7661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907533" y="3910774"/>
            <a:ext cx="207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methyl cyclohexane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3142874"/>
            <a:ext cx="1270000" cy="331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834" y="2996182"/>
            <a:ext cx="545828" cy="72237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</p:spPr>
      </p:pic>
      <p:sp>
        <p:nvSpPr>
          <p:cNvPr id="8" name="Rectangle 7"/>
          <p:cNvSpPr/>
          <p:nvPr/>
        </p:nvSpPr>
        <p:spPr>
          <a:xfrm>
            <a:off x="7592562" y="3910774"/>
            <a:ext cx="919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toluene</a:t>
            </a: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"/>
            <a:ext cx="736609" cy="97486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00890" y="1402081"/>
            <a:ext cx="19050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Preparation</a:t>
            </a:r>
            <a:r>
              <a:rPr lang="en-US" sz="2400" b="1" dirty="0" smtClean="0"/>
              <a:t>: 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1828802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8000"/>
                </a:solidFill>
              </a:rPr>
              <a:t>             Toluene </a:t>
            </a:r>
            <a:r>
              <a:rPr lang="en-US" sz="2000" dirty="0">
                <a:solidFill>
                  <a:srgbClr val="008000"/>
                </a:solidFill>
              </a:rPr>
              <a:t>is prepared by passing n-heptane vapors over the platinum-alumina catalyst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4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69914"/>
            <a:ext cx="3962400" cy="415886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                                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¯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NO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b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239000" cy="53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1800" baseline="-25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aseline="30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  </a:t>
            </a:r>
            <a:r>
              <a:rPr lang="en-US" sz="1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&amp;  SO</a:t>
            </a:r>
            <a:r>
              <a:rPr lang="en-US" sz="1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aseline="30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   </a:t>
            </a:r>
            <a:r>
              <a:rPr lang="en-US" sz="1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are called Electrophiles (love negative charge)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05200" y="533400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2667000" y="817689"/>
            <a:ext cx="3962400" cy="5422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8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                                    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1800" baseline="30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aseline="30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¯</a:t>
            </a:r>
            <a:r>
              <a:rPr lang="en-US" sz="18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   SO</a:t>
            </a:r>
            <a:r>
              <a:rPr lang="en-US" sz="18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en-US" sz="18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1800" baseline="30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81400" y="1055783"/>
            <a:ext cx="914400" cy="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304800" y="2057400"/>
            <a:ext cx="51054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1800" baseline="30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¯    </a:t>
            </a:r>
            <a:r>
              <a:rPr lang="en-US" sz="1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is called Nucleophile (love positive charge)</a:t>
            </a:r>
          </a:p>
          <a:p>
            <a:pPr marL="0" indent="0">
              <a:buFont typeface="Arial" pitchFamily="34" charset="0"/>
              <a:buNone/>
            </a:pPr>
            <a:endParaRPr lang="en-US" sz="18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19400"/>
            <a:ext cx="637240" cy="1148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>
            <a:off x="4158868" y="3045198"/>
            <a:ext cx="0" cy="30760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19251" y="3141796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200" b="1" dirty="0">
              <a:solidFill>
                <a:srgbClr val="66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43400" y="3609201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200" b="1" dirty="0">
              <a:solidFill>
                <a:srgbClr val="66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3400" y="3304401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85351" y="3875183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00" y="3692937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1200" b="1" dirty="0">
              <a:solidFill>
                <a:srgbClr val="66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57600" y="3317704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5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  <p:bldP spid="14" grpId="0"/>
      <p:bldP spid="26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085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Properties of </a:t>
            </a:r>
            <a:r>
              <a:rPr lang="en-US" sz="2800" b="1" dirty="0" smtClean="0">
                <a:solidFill>
                  <a:srgbClr val="0000CC"/>
                </a:solidFill>
              </a:rPr>
              <a:t>toluene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901" y="3535680"/>
            <a:ext cx="8413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Toluene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0" y="2154145"/>
            <a:ext cx="182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nitro toluene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8543" y="2142934"/>
            <a:ext cx="18292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nitro toluene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3" y="2556287"/>
            <a:ext cx="652577" cy="86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5181600" y="3200400"/>
            <a:ext cx="20569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TNT (Trinitro toluene)</a:t>
            </a:r>
            <a:endParaRPr lang="en-US" sz="1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641" y="2664588"/>
            <a:ext cx="1423759" cy="970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940" y="1287897"/>
            <a:ext cx="1317060" cy="116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58" y="1310064"/>
            <a:ext cx="1144942" cy="82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719" y="4013932"/>
            <a:ext cx="1234281" cy="80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70762"/>
            <a:ext cx="1207120" cy="1037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4191000" y="4897293"/>
            <a:ext cx="182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  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–toluene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sulphonic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acid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48400" y="4908377"/>
            <a:ext cx="182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  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–toluene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sulphonic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acid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5334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FF"/>
                </a:solidFill>
                <a:latin typeface="+mj-lt"/>
                <a:cs typeface="Times New Roman" pitchFamily="18" charset="0"/>
              </a:rPr>
              <a:t>Physical properties:</a:t>
            </a:r>
            <a:endParaRPr lang="en-US" sz="2000" b="1" dirty="0">
              <a:solidFill>
                <a:srgbClr val="FF00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67180" y="566451"/>
            <a:ext cx="551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Toluene is a colorless liquid with </a:t>
            </a:r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boiling </a:t>
            </a:r>
            <a:r>
              <a:rPr lang="en-US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point 111 ͦ </a:t>
            </a:r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 rot="20769199">
            <a:off x="2172056" y="2202586"/>
            <a:ext cx="12506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1400" baseline="-25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H</a:t>
            </a:r>
            <a:r>
              <a:rPr lang="en-US" sz="1400" baseline="-25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400" baseline="-25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" name="Rectangle 3"/>
          <p:cNvSpPr/>
          <p:nvPr/>
        </p:nvSpPr>
        <p:spPr>
          <a:xfrm>
            <a:off x="2172057" y="3048001"/>
            <a:ext cx="12506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14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/ H</a:t>
            </a:r>
            <a:r>
              <a:rPr lang="en-US" sz="14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4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 rot="1191652">
            <a:off x="2276857" y="3913362"/>
            <a:ext cx="6623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1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rot="1251075">
            <a:off x="2273283" y="3638081"/>
            <a:ext cx="11416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Sulphonation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860932" y="3657600"/>
            <a:ext cx="1676400" cy="6050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828801" y="3048001"/>
            <a:ext cx="18287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828800" y="2743200"/>
            <a:ext cx="182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Prolonged Nitration</a:t>
            </a:r>
            <a:endParaRPr lang="en-US" sz="1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828800" y="1981200"/>
            <a:ext cx="1828800" cy="51149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 rot="20609627">
            <a:off x="2296940" y="1847793"/>
            <a:ext cx="990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Nitration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102" y="1066800"/>
            <a:ext cx="3157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69900"/>
                </a:solidFill>
                <a:latin typeface="+mj-lt"/>
                <a:cs typeface="Times New Roman" pitchFamily="18" charset="0"/>
              </a:rPr>
              <a:t>Chemical properties:</a:t>
            </a:r>
            <a:endParaRPr lang="en-US" sz="2000" b="1" dirty="0">
              <a:solidFill>
                <a:srgbClr val="6699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2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24" grpId="0"/>
      <p:bldP spid="37" grpId="0"/>
      <p:bldP spid="40" grpId="0"/>
      <p:bldP spid="13" grpId="0"/>
      <p:bldP spid="3" grpId="0"/>
      <p:bldP spid="4" grpId="0"/>
      <p:bldP spid="26" grpId="0"/>
      <p:bldP spid="31" grpId="0"/>
      <p:bldP spid="27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</TotalTime>
  <Words>780</Words>
  <Application>Microsoft Office PowerPoint</Application>
  <PresentationFormat>Custom</PresentationFormat>
  <Paragraphs>172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Aromatic Compounds </vt:lpstr>
      <vt:lpstr>H2CO2 is organic but H2CO3 is inorganic. Why?</vt:lpstr>
      <vt:lpstr>1.  Ionic bond present</vt:lpstr>
      <vt:lpstr>Aromatic hydrocarbons</vt:lpstr>
      <vt:lpstr> Toluene </vt:lpstr>
      <vt:lpstr>  HNO3                                       OH ¯     +    NO2+          </vt:lpstr>
      <vt:lpstr>Properties of toluene</vt:lpstr>
      <vt:lpstr>p-Chlorotoluene</vt:lpstr>
      <vt:lpstr>Uses of Toluene</vt:lpstr>
      <vt:lpstr>Xylenes</vt:lpstr>
      <vt:lpstr>PowerPoint Presentation</vt:lpstr>
      <vt:lpstr>PowerPoint Presentation</vt:lpstr>
      <vt:lpstr>iii)  When p-  &amp;  m-xylenes are oxidized with potassium  permanganate  gives         their   corresponding    phthalic   acids  which  don’t   give  their  phthalic         anhydride while on heating. </vt:lpstr>
      <vt:lpstr>Uses:</vt:lpstr>
      <vt:lpstr>ii)  It is also prepared by passing  propyne  through heated tube.  </vt:lpstr>
      <vt:lpstr>ii)     When mesitylene treated with ethyl fluoride and boron trifluoride at  - 80° C and           then heated to  -15° C gives ethyl mesitylene.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 – I 17UCHC51 </dc:title>
  <dc:creator>Mr</dc:creator>
  <cp:lastModifiedBy>Mr</cp:lastModifiedBy>
  <cp:revision>493</cp:revision>
  <dcterms:created xsi:type="dcterms:W3CDTF">2006-08-16T00:00:00Z</dcterms:created>
  <dcterms:modified xsi:type="dcterms:W3CDTF">2021-01-29T02:41:48Z</dcterms:modified>
</cp:coreProperties>
</file>