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7" r:id="rId2"/>
    <p:sldId id="278" r:id="rId3"/>
    <p:sldId id="279" r:id="rId4"/>
    <p:sldId id="258" r:id="rId5"/>
    <p:sldId id="265" r:id="rId6"/>
    <p:sldId id="267" r:id="rId7"/>
    <p:sldId id="266" r:id="rId8"/>
    <p:sldId id="268" r:id="rId9"/>
    <p:sldId id="264" r:id="rId10"/>
    <p:sldId id="270" r:id="rId11"/>
    <p:sldId id="269" r:id="rId12"/>
    <p:sldId id="259" r:id="rId13"/>
    <p:sldId id="271" r:id="rId14"/>
    <p:sldId id="274" r:id="rId15"/>
    <p:sldId id="276" r:id="rId16"/>
    <p:sldId id="275" r:id="rId17"/>
  </p:sldIdLst>
  <p:sldSz cx="9144000" cy="5486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-54"/>
      </p:cViewPr>
      <p:guideLst>
        <p:guide orient="horz" pos="172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17CBF-90C0-41CC-B9D8-2AFBE20B815D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0B118-3FC0-42F1-83C5-C25A47C91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90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71500" y="685800"/>
            <a:ext cx="5715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0B118-3FC0-42F1-83C5-C25A47C91AC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77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4340"/>
            <a:ext cx="7772400" cy="11760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08960"/>
            <a:ext cx="6400800" cy="1402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19711"/>
            <a:ext cx="2057400" cy="46812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19711"/>
            <a:ext cx="6019800" cy="46812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525520"/>
            <a:ext cx="7772400" cy="10896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25371"/>
            <a:ext cx="7772400" cy="12001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0162"/>
            <a:ext cx="4038600" cy="36207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0162"/>
            <a:ext cx="4038600" cy="36207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228091"/>
            <a:ext cx="4040188" cy="5118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739901"/>
            <a:ext cx="4040188" cy="31610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228091"/>
            <a:ext cx="4041775" cy="5118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739901"/>
            <a:ext cx="4041775" cy="31610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18440"/>
            <a:ext cx="3008313" cy="9296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18441"/>
            <a:ext cx="5111750" cy="46824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148081"/>
            <a:ext cx="3008313" cy="375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840481"/>
            <a:ext cx="5486400" cy="4533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90220"/>
            <a:ext cx="5486400" cy="32918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293871"/>
            <a:ext cx="5486400" cy="6438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971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0162"/>
            <a:ext cx="8229600" cy="3620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085081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085081"/>
            <a:ext cx="28956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085081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emf"/><Relationship Id="rId5" Type="http://schemas.openxmlformats.org/officeDocument/2006/relationships/image" Target="../media/image4.emf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emf"/><Relationship Id="rId5" Type="http://schemas.openxmlformats.org/officeDocument/2006/relationships/image" Target="../media/image13.emf"/><Relationship Id="rId4" Type="http://schemas.openxmlformats.org/officeDocument/2006/relationships/image" Target="../media/image2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emf"/><Relationship Id="rId5" Type="http://schemas.openxmlformats.org/officeDocument/2006/relationships/image" Target="../media/image13.emf"/><Relationship Id="rId4" Type="http://schemas.openxmlformats.org/officeDocument/2006/relationships/image" Target="../media/image2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0.emf"/><Relationship Id="rId7" Type="http://schemas.openxmlformats.org/officeDocument/2006/relationships/image" Target="../media/image24.pn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emf"/><Relationship Id="rId5" Type="http://schemas.openxmlformats.org/officeDocument/2006/relationships/image" Target="../media/image13.emf"/><Relationship Id="rId4" Type="http://schemas.openxmlformats.org/officeDocument/2006/relationships/image" Target="../media/image2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4.emf"/><Relationship Id="rId7" Type="http://schemas.openxmlformats.org/officeDocument/2006/relationships/image" Target="../media/image7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13.emf"/><Relationship Id="rId7" Type="http://schemas.openxmlformats.org/officeDocument/2006/relationships/image" Target="../media/image1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4268"/>
            <a:ext cx="1752600" cy="1287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52600" y="228600"/>
            <a:ext cx="578081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008000"/>
                </a:solidFill>
              </a:rPr>
              <a:t>Hajee Karutha Rowther Howdia College</a:t>
            </a:r>
            <a:endParaRPr lang="en-US" sz="2600" b="1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909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Uthamapalayam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1" y="1371600"/>
            <a:ext cx="2895599" cy="2825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733800" y="533400"/>
            <a:ext cx="1666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(Autonomous)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24560" y="4495800"/>
            <a:ext cx="3447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00CC"/>
                </a:solidFill>
                <a:latin typeface="Arial Black" pitchFamily="34" charset="0"/>
              </a:rPr>
              <a:t>WELCOME</a:t>
            </a:r>
            <a:endParaRPr lang="en-US" sz="44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54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9400" y="1524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Stability of orbitals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434" y="1875870"/>
            <a:ext cx="322263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635582" y="623331"/>
            <a:ext cx="11101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rgbClr val="0000FF"/>
                </a:solidFill>
              </a:rPr>
              <a:t>s-orbital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438400" y="927495"/>
            <a:ext cx="1235626" cy="65299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572000" y="937815"/>
            <a:ext cx="1371600" cy="54213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104" y="1916660"/>
            <a:ext cx="322263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3559726" y="1959970"/>
            <a:ext cx="228600" cy="228600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172572" y="981869"/>
            <a:ext cx="0" cy="54213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044100" y="1428750"/>
            <a:ext cx="14560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Highly stable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800" y="1747166"/>
            <a:ext cx="688738" cy="636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106" y="1722575"/>
            <a:ext cx="8047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1352550" y="1828800"/>
            <a:ext cx="3909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or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46615" y="1869797"/>
            <a:ext cx="3909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or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91568" y="1462364"/>
            <a:ext cx="12830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Less stable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32118" y="1459468"/>
            <a:ext cx="12830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Unstable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00188" y="1865114"/>
            <a:ext cx="3909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or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911" y="1779317"/>
            <a:ext cx="652663" cy="648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3578034" y="2819400"/>
            <a:ext cx="11101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rgbClr val="0000FF"/>
                </a:solidFill>
              </a:rPr>
              <a:t>p-orbital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2399956" y="3124200"/>
            <a:ext cx="1235626" cy="65299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982387" y="3657600"/>
            <a:ext cx="14560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Highly stable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7" name="Straight Arrow Connector 26"/>
          <p:cNvCxnSpPr>
            <a:endCxn id="28" idx="0"/>
          </p:cNvCxnSpPr>
          <p:nvPr/>
        </p:nvCxnSpPr>
        <p:spPr>
          <a:xfrm flipH="1">
            <a:off x="3545917" y="3156218"/>
            <a:ext cx="587191" cy="54213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152945" y="3698349"/>
            <a:ext cx="785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Stable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572000" y="3098521"/>
            <a:ext cx="1486697" cy="62152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979104" y="3754705"/>
            <a:ext cx="12830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Unstable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2" name="Picture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100" y="4067681"/>
            <a:ext cx="322263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140" y="4067681"/>
            <a:ext cx="322263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97" y="4067681"/>
            <a:ext cx="322263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Rectangle 39"/>
          <p:cNvSpPr/>
          <p:nvPr/>
        </p:nvSpPr>
        <p:spPr>
          <a:xfrm>
            <a:off x="4532762" y="4124037"/>
            <a:ext cx="228600" cy="228600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761362" y="4123748"/>
            <a:ext cx="228600" cy="228600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987338" y="4123748"/>
            <a:ext cx="228600" cy="228600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314839" y="3720049"/>
            <a:ext cx="15075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Less stable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343400" y="3188732"/>
            <a:ext cx="643938" cy="53131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182" y="4098329"/>
            <a:ext cx="322263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184" y="4098906"/>
            <a:ext cx="322263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181" y="4452651"/>
            <a:ext cx="322263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" name="Rectangle 62"/>
          <p:cNvSpPr/>
          <p:nvPr/>
        </p:nvSpPr>
        <p:spPr>
          <a:xfrm>
            <a:off x="6645083" y="4844668"/>
            <a:ext cx="228600" cy="228600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6401981" y="5199952"/>
            <a:ext cx="228600" cy="228600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0646" y="4098329"/>
            <a:ext cx="322263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184" y="4452651"/>
            <a:ext cx="322263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0645" y="4452651"/>
            <a:ext cx="322263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184" y="4800600"/>
            <a:ext cx="322263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182" y="4800600"/>
            <a:ext cx="322263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5416" y="5164138"/>
            <a:ext cx="322263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480" y="4076917"/>
            <a:ext cx="322263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785" y="4076872"/>
            <a:ext cx="322263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3078" y="4074443"/>
            <a:ext cx="322263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" name="Rectangle 48"/>
          <p:cNvSpPr/>
          <p:nvPr/>
        </p:nvSpPr>
        <p:spPr>
          <a:xfrm>
            <a:off x="6631170" y="5199952"/>
            <a:ext cx="228600" cy="228600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3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2" grpId="0" animBg="1"/>
      <p:bldP spid="15" grpId="0"/>
      <p:bldP spid="18" grpId="0"/>
      <p:bldP spid="19" grpId="0"/>
      <p:bldP spid="20" grpId="0"/>
      <p:bldP spid="21" grpId="0"/>
      <p:bldP spid="22" grpId="0"/>
      <p:bldP spid="24" grpId="0"/>
      <p:bldP spid="26" grpId="0"/>
      <p:bldP spid="28" grpId="0"/>
      <p:bldP spid="30" grpId="0"/>
      <p:bldP spid="40" grpId="0" animBg="1"/>
      <p:bldP spid="41" grpId="0" animBg="1"/>
      <p:bldP spid="42" grpId="0" animBg="1"/>
      <p:bldP spid="46" grpId="0"/>
      <p:bldP spid="63" grpId="0" animBg="1"/>
      <p:bldP spid="67" grpId="0" animBg="1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flipV="1">
            <a:off x="2523332" y="1645196"/>
            <a:ext cx="855147" cy="31204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368952" y="1522511"/>
            <a:ext cx="7051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err="1" smtClean="0">
                <a:solidFill>
                  <a:srgbClr val="0000CC"/>
                </a:solidFill>
              </a:rPr>
              <a:t>I</a:t>
            </a:r>
            <a:r>
              <a:rPr lang="en-US" sz="1400" baseline="30000" dirty="0" err="1" smtClean="0">
                <a:solidFill>
                  <a:srgbClr val="0000CC"/>
                </a:solidFill>
              </a:rPr>
              <a:t>st</a:t>
            </a:r>
            <a:r>
              <a:rPr lang="en-US" sz="1400" dirty="0" smtClean="0">
                <a:solidFill>
                  <a:srgbClr val="0000CC"/>
                </a:solidFill>
              </a:rPr>
              <a:t> orbit</a:t>
            </a:r>
            <a:endParaRPr lang="en-US" sz="1400" baseline="30000" dirty="0">
              <a:solidFill>
                <a:srgbClr val="0000C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0400" y="985687"/>
            <a:ext cx="615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(1s</a:t>
            </a:r>
            <a:r>
              <a:rPr lang="en-US" b="1" baseline="30000" dirty="0" smtClean="0">
                <a:solidFill>
                  <a:srgbClr val="0000FF"/>
                </a:solidFill>
              </a:rPr>
              <a:t>1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  <a:endParaRPr lang="en-US" b="1" baseline="30000" dirty="0">
              <a:solidFill>
                <a:srgbClr val="0000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09902" y="104745"/>
            <a:ext cx="26288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Hydrogen atom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02530" y="2371665"/>
            <a:ext cx="19430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Helium atom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841" y="3886200"/>
            <a:ext cx="8047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flipV="1">
            <a:off x="2477951" y="3962400"/>
            <a:ext cx="855147" cy="31204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330934" y="3808511"/>
            <a:ext cx="7051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err="1" smtClean="0">
                <a:solidFill>
                  <a:srgbClr val="0000CC"/>
                </a:solidFill>
              </a:rPr>
              <a:t>I</a:t>
            </a:r>
            <a:r>
              <a:rPr lang="en-US" sz="1400" baseline="30000" dirty="0" err="1" smtClean="0">
                <a:solidFill>
                  <a:srgbClr val="0000CC"/>
                </a:solidFill>
              </a:rPr>
              <a:t>st</a:t>
            </a:r>
            <a:r>
              <a:rPr lang="en-US" sz="1400" dirty="0" smtClean="0">
                <a:solidFill>
                  <a:srgbClr val="0000CC"/>
                </a:solidFill>
              </a:rPr>
              <a:t> orbit</a:t>
            </a:r>
            <a:endParaRPr lang="en-US" sz="1400" baseline="30000" dirty="0">
              <a:solidFill>
                <a:srgbClr val="0000C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14022" y="3327736"/>
            <a:ext cx="611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(1s</a:t>
            </a:r>
            <a:r>
              <a:rPr lang="en-US" b="1" baseline="30000" dirty="0" smtClean="0">
                <a:solidFill>
                  <a:srgbClr val="0000FF"/>
                </a:solidFill>
              </a:rPr>
              <a:t>2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  <a:endParaRPr lang="en-US" b="1" baseline="30000" dirty="0">
              <a:solidFill>
                <a:srgbClr val="0000F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494" y="1420783"/>
            <a:ext cx="688738" cy="636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572" y="1507444"/>
            <a:ext cx="322263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4079" y="3856832"/>
            <a:ext cx="322263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617361" y="954910"/>
            <a:ext cx="28402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Electronic configuration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8311" y="533400"/>
            <a:ext cx="19156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Atomic number  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27636" y="58557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1</a:t>
            </a:r>
            <a:endParaRPr lang="en-US" b="1" baseline="30000" dirty="0">
              <a:solidFill>
                <a:srgbClr val="0000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4802" y="2916198"/>
            <a:ext cx="19156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Atomic number  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25759" y="291619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2</a:t>
            </a:r>
            <a:endParaRPr lang="en-US" b="1" baseline="30000" dirty="0">
              <a:solidFill>
                <a:srgbClr val="0000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6308" y="3312898"/>
            <a:ext cx="28402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Electronic configuration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81600" y="120268"/>
            <a:ext cx="16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(Unstable)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953000" y="2371665"/>
            <a:ext cx="16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(Stable)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3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8983"/>
            <a:ext cx="88392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en-US" sz="2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Valence Bond Theory (VBT)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Covalent bond formation can be explained by the VBT</a:t>
            </a: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Postulates of Valence Bond Theory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en-US" b="1" i="0" u="sng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covalent bond is formed by the overlapping of atomic orbital of one atom 	 with atomic orbital of another atom.      </a:t>
            </a:r>
            <a:r>
              <a:rPr lang="en-US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2255752"/>
            <a:ext cx="167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Hydrogen atom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2625084"/>
            <a:ext cx="213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Atomic number      1  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3023909"/>
            <a:ext cx="28402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Electronic configuration   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52800" y="3040111"/>
            <a:ext cx="615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(1s</a:t>
            </a:r>
            <a:r>
              <a:rPr lang="en-US" b="1" baseline="30000" dirty="0" smtClean="0">
                <a:solidFill>
                  <a:srgbClr val="0000FF"/>
                </a:solidFill>
              </a:rPr>
              <a:t>1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  <a:endParaRPr lang="en-US" b="1" baseline="30000" dirty="0">
              <a:solidFill>
                <a:srgbClr val="0000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10822" y="3070714"/>
            <a:ext cx="9081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Hydrogen atom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36182" y="3070714"/>
            <a:ext cx="9081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Hydrogen atom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34556" y="3593934"/>
            <a:ext cx="9081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Unstable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62189" y="3573640"/>
            <a:ext cx="9081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Unstable 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6248400" y="2841434"/>
            <a:ext cx="685800" cy="0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557" y="2515459"/>
            <a:ext cx="587375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6725" y="2547269"/>
            <a:ext cx="590550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568384"/>
            <a:ext cx="885825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7266275" y="3147833"/>
            <a:ext cx="9081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Hydrogen molecule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7559" y="3595674"/>
            <a:ext cx="9081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Stable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2441" y="3962400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 startAt="2"/>
              <a:tabLst>
                <a:tab pos="685800" algn="l"/>
              </a:tabLst>
            </a:pPr>
            <a:r>
              <a:rPr lang="en-US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Orbitals </a:t>
            </a:r>
            <a:r>
              <a:rPr lang="en-US" dirty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involved in the overlapping should have one electron each (i.e. half 	</a:t>
            </a:r>
            <a:endParaRPr lang="en-US" dirty="0" smtClean="0">
              <a:solidFill>
                <a:srgbClr val="0000FF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en-US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filled </a:t>
            </a:r>
            <a:r>
              <a:rPr lang="en-US" dirty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orbital</a:t>
            </a:r>
            <a:r>
              <a:rPr lang="en-US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lang="en-US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2672" y="4561880"/>
            <a:ext cx="3238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718" y="5029200"/>
            <a:ext cx="3238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Straight Arrow Connector 16"/>
          <p:cNvCxnSpPr/>
          <p:nvPr/>
        </p:nvCxnSpPr>
        <p:spPr>
          <a:xfrm>
            <a:off x="2984118" y="4737002"/>
            <a:ext cx="1206538" cy="0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028018" y="5191125"/>
            <a:ext cx="1206538" cy="0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413212" y="4572897"/>
            <a:ext cx="25971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Used for bond formation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391650" y="5006459"/>
            <a:ext cx="33664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Not used for bond formation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943100" y="5076825"/>
            <a:ext cx="228600" cy="228600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208178" y="5045273"/>
            <a:ext cx="4051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or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74677" y="2614066"/>
            <a:ext cx="442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+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77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/>
      <p:bldP spid="6" grpId="0"/>
      <p:bldP spid="7" grpId="0"/>
      <p:bldP spid="8" grpId="0"/>
      <p:bldP spid="11" grpId="0"/>
      <p:bldP spid="12" grpId="0"/>
      <p:bldP spid="13" grpId="0"/>
      <p:bldP spid="14" grpId="0"/>
      <p:bldP spid="22" grpId="0"/>
      <p:bldP spid="23" grpId="0"/>
      <p:bldP spid="15" grpId="0"/>
      <p:bldP spid="31" grpId="0"/>
      <p:bldP spid="32" grpId="0"/>
      <p:bldP spid="33" grpId="0" animBg="1"/>
      <p:bldP spid="34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Connector 37"/>
          <p:cNvCxnSpPr/>
          <p:nvPr/>
        </p:nvCxnSpPr>
        <p:spPr>
          <a:xfrm flipV="1">
            <a:off x="5105400" y="4721558"/>
            <a:ext cx="2544605" cy="32177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352646" y="4747862"/>
            <a:ext cx="1686718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65809" y="4736612"/>
            <a:ext cx="1686718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52400" y="228600"/>
            <a:ext cx="8839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en-US" dirty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3.   </a:t>
            </a:r>
            <a:r>
              <a:rPr lang="en-US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The </a:t>
            </a:r>
            <a:r>
              <a:rPr lang="en-US" dirty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strength of the covalent bond formed is directly proportional to the extent 	</a:t>
            </a:r>
            <a:r>
              <a:rPr lang="en-US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of overlapping </a:t>
            </a:r>
            <a:r>
              <a:rPr lang="en-US" dirty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of orbitals.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endParaRPr lang="en-US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en-US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lang="en-US" dirty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 </a:t>
            </a:r>
            <a:r>
              <a:rPr lang="en-US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The </a:t>
            </a:r>
            <a:r>
              <a:rPr lang="en-US" dirty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electrons in the p, d and f orbitals are in a particular direction and their </a:t>
            </a:r>
            <a:r>
              <a:rPr lang="en-US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	overlapping </a:t>
            </a:r>
            <a:r>
              <a:rPr lang="en-US" dirty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is high.  But the electron in the s-orbital is non-directional due to </a:t>
            </a:r>
            <a:r>
              <a:rPr lang="en-US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its </a:t>
            </a:r>
            <a:r>
              <a:rPr lang="en-US" dirty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spherical shape and the overlapping in s-s orbital is less. </a:t>
            </a:r>
            <a:endParaRPr lang="en-US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2133600"/>
            <a:ext cx="590550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22487"/>
            <a:ext cx="587375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>
            <a:off x="2819400" y="2362200"/>
            <a:ext cx="685800" cy="0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1744" y="2112485"/>
            <a:ext cx="587375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123502"/>
            <a:ext cx="590550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95600"/>
            <a:ext cx="587375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025" y="2895600"/>
            <a:ext cx="587375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Straight Arrow Connector 13"/>
          <p:cNvCxnSpPr/>
          <p:nvPr/>
        </p:nvCxnSpPr>
        <p:spPr>
          <a:xfrm>
            <a:off x="2819400" y="3124200"/>
            <a:ext cx="685800" cy="0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775" y="2895600"/>
            <a:ext cx="587375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466" y="2895600"/>
            <a:ext cx="587375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613532"/>
            <a:ext cx="590550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025" y="3603434"/>
            <a:ext cx="587375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0" name="Straight Arrow Connector 19"/>
          <p:cNvCxnSpPr/>
          <p:nvPr/>
        </p:nvCxnSpPr>
        <p:spPr>
          <a:xfrm>
            <a:off x="2819400" y="3904944"/>
            <a:ext cx="685800" cy="0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506" y="3614451"/>
            <a:ext cx="885825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01815" y="4201932"/>
            <a:ext cx="403225" cy="1082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535" y="4590959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83" y="4584212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960687" y="4218093"/>
            <a:ext cx="403225" cy="1082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414" y="4607120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4058" y="4605518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1" name="Straight Arrow Connector 30"/>
          <p:cNvCxnSpPr/>
          <p:nvPr/>
        </p:nvCxnSpPr>
        <p:spPr>
          <a:xfrm>
            <a:off x="4262151" y="4759520"/>
            <a:ext cx="685800" cy="0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826215" y="4201932"/>
            <a:ext cx="403225" cy="1082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566181" y="4195184"/>
            <a:ext cx="403225" cy="1082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617" y="4568925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153" y="4569158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3617" y="4584211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298" y="4593626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1546664" y="2221190"/>
            <a:ext cx="442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+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81570" y="2972173"/>
            <a:ext cx="442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+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60455" y="3691024"/>
            <a:ext cx="442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+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095674" y="4561360"/>
            <a:ext cx="442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+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97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39" grpId="0"/>
      <p:bldP spid="40" grpId="0"/>
      <p:bldP spid="41" grpId="0"/>
      <p:bldP spid="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Connector 37"/>
          <p:cNvCxnSpPr/>
          <p:nvPr/>
        </p:nvCxnSpPr>
        <p:spPr>
          <a:xfrm flipV="1">
            <a:off x="5737453" y="2595535"/>
            <a:ext cx="2544605" cy="32177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3322590" y="3165117"/>
            <a:ext cx="6055" cy="1623779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11230" y="2639371"/>
            <a:ext cx="1686718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52400" y="0"/>
            <a:ext cx="8839200" cy="1295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dirty="0">
                <a:solidFill>
                  <a:srgbClr val="0000FF"/>
                </a:solidFill>
              </a:rPr>
              <a:t>5.   The </a:t>
            </a:r>
            <a:r>
              <a:rPr lang="en-US" b="1" dirty="0">
                <a:solidFill>
                  <a:srgbClr val="0000FF"/>
                </a:solidFill>
              </a:rPr>
              <a:t>direct or coaxial overlapping</a:t>
            </a:r>
            <a:r>
              <a:rPr lang="en-US" dirty="0">
                <a:solidFill>
                  <a:srgbClr val="0000FF"/>
                </a:solidFill>
              </a:rPr>
              <a:t> of orbitals is more effective and leads to a strong bond </a:t>
            </a:r>
          </a:p>
          <a:p>
            <a:pPr lvl="0" algn="just">
              <a:lnSpc>
                <a:spcPct val="150000"/>
              </a:lnSpc>
            </a:pPr>
            <a:r>
              <a:rPr lang="en-US" dirty="0">
                <a:solidFill>
                  <a:srgbClr val="0000FF"/>
                </a:solidFill>
              </a:rPr>
              <a:t>      such as </a:t>
            </a:r>
            <a:r>
              <a:rPr lang="en-US" b="1" dirty="0">
                <a:solidFill>
                  <a:srgbClr val="0000FF"/>
                </a:solidFill>
              </a:rPr>
              <a:t>sigma 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b="1" dirty="0">
                <a:solidFill>
                  <a:srgbClr val="0000FF"/>
                </a:solidFill>
              </a:rPr>
              <a:t>σ</a:t>
            </a:r>
            <a:r>
              <a:rPr lang="en-US" dirty="0">
                <a:solidFill>
                  <a:srgbClr val="0000FF"/>
                </a:solidFill>
              </a:rPr>
              <a:t>) bond formation.  But </a:t>
            </a:r>
            <a:r>
              <a:rPr lang="en-US" b="1" dirty="0">
                <a:solidFill>
                  <a:srgbClr val="0000FF"/>
                </a:solidFill>
              </a:rPr>
              <a:t>sidewise or lateral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overlapping </a:t>
            </a:r>
            <a:r>
              <a:rPr lang="en-US" dirty="0">
                <a:solidFill>
                  <a:srgbClr val="0000FF"/>
                </a:solidFill>
              </a:rPr>
              <a:t>of orbitals leads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rgbClr val="0000FF"/>
                </a:solidFill>
              </a:rPr>
              <a:t>      to the weak bond such as </a:t>
            </a:r>
            <a:r>
              <a:rPr lang="en-US" b="1" dirty="0">
                <a:solidFill>
                  <a:srgbClr val="0000FF"/>
                </a:solidFill>
              </a:rPr>
              <a:t>pi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b="1" dirty="0" smtClean="0">
                <a:solidFill>
                  <a:srgbClr val="0000FF"/>
                </a:solidFill>
              </a:rPr>
              <a:t>π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  <a:r>
              <a:rPr lang="en-US" dirty="0">
                <a:solidFill>
                  <a:srgbClr val="0000FF"/>
                </a:solidFill>
              </a:rPr>
              <a:t>bond formation.</a:t>
            </a:r>
            <a:endParaRPr lang="en-US" dirty="0">
              <a:solidFill>
                <a:srgbClr val="FF00FF"/>
              </a:solidFill>
            </a:endParaRPr>
          </a:p>
        </p:txBody>
      </p:sp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398" y="1555214"/>
            <a:ext cx="590550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918" y="1553627"/>
            <a:ext cx="587375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0" name="Straight Arrow Connector 19"/>
          <p:cNvCxnSpPr/>
          <p:nvPr/>
        </p:nvCxnSpPr>
        <p:spPr>
          <a:xfrm>
            <a:off x="4373284" y="1837157"/>
            <a:ext cx="1113116" cy="0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175" y="1553627"/>
            <a:ext cx="885825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02667" y="2098585"/>
            <a:ext cx="403225" cy="1082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053" y="2486971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401" y="2464937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1" name="Straight Arrow Connector 30"/>
          <p:cNvCxnSpPr/>
          <p:nvPr/>
        </p:nvCxnSpPr>
        <p:spPr>
          <a:xfrm flipV="1">
            <a:off x="4258808" y="3979162"/>
            <a:ext cx="1371599" cy="1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458268" y="2075909"/>
            <a:ext cx="403225" cy="1082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198234" y="2069161"/>
            <a:ext cx="403225" cy="1082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3670" y="2442902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206" y="2443135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670" y="2458188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351" y="2467603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92266" y="2114105"/>
            <a:ext cx="403225" cy="1082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0" name="Straight Connector 39"/>
          <p:cNvCxnSpPr/>
          <p:nvPr/>
        </p:nvCxnSpPr>
        <p:spPr>
          <a:xfrm>
            <a:off x="2535355" y="2644515"/>
            <a:ext cx="1686718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1704" y="2514149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327" y="2487612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5" name="Straight Arrow Connector 44"/>
          <p:cNvCxnSpPr/>
          <p:nvPr/>
        </p:nvCxnSpPr>
        <p:spPr>
          <a:xfrm>
            <a:off x="4572000" y="2638041"/>
            <a:ext cx="685800" cy="0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894" y="3415784"/>
            <a:ext cx="403225" cy="1082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072" y="3319514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987" y="4248924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0" name="Straight Connector 49"/>
          <p:cNvCxnSpPr/>
          <p:nvPr/>
        </p:nvCxnSpPr>
        <p:spPr>
          <a:xfrm flipV="1">
            <a:off x="2090419" y="3158821"/>
            <a:ext cx="6055" cy="1623779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723" y="3409488"/>
            <a:ext cx="403225" cy="1082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901" y="3313218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816" y="4242628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4" name="Straight Connector 53"/>
          <p:cNvCxnSpPr/>
          <p:nvPr/>
        </p:nvCxnSpPr>
        <p:spPr>
          <a:xfrm flipV="1">
            <a:off x="6802226" y="3159337"/>
            <a:ext cx="6055" cy="1623779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530" y="3410004"/>
            <a:ext cx="403225" cy="1082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708" y="3313734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623" y="4243144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6" name="Straight Connector 65"/>
          <p:cNvCxnSpPr/>
          <p:nvPr/>
        </p:nvCxnSpPr>
        <p:spPr>
          <a:xfrm flipV="1">
            <a:off x="7031471" y="3139027"/>
            <a:ext cx="6055" cy="1623779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775" y="3389694"/>
            <a:ext cx="403225" cy="1082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0953" y="3293424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868" y="4222834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286221" y="1504304"/>
            <a:ext cx="13167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Direct  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overlapping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257890" y="2314338"/>
            <a:ext cx="13167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Direct  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overlapping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198676" y="3655997"/>
            <a:ext cx="13167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Sidewise  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overlapping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7239000" y="1405350"/>
            <a:ext cx="1292854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Sigma bond</a:t>
            </a:r>
          </a:p>
          <a:p>
            <a:pPr algn="ctr"/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or</a:t>
            </a:r>
          </a:p>
          <a:p>
            <a:pPr algn="ctr"/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σ bond formed</a:t>
            </a:r>
            <a:endParaRPr lang="en-US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924104" y="2202070"/>
            <a:ext cx="1292854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Sigma bond</a:t>
            </a:r>
          </a:p>
          <a:p>
            <a:pPr algn="ctr"/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or</a:t>
            </a:r>
          </a:p>
          <a:p>
            <a:pPr algn="ctr"/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σ bond formed</a:t>
            </a:r>
            <a:endParaRPr lang="en-US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229322" y="3601894"/>
            <a:ext cx="1299266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Pi bond</a:t>
            </a:r>
          </a:p>
          <a:p>
            <a:pPr algn="ctr"/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or</a:t>
            </a:r>
          </a:p>
          <a:p>
            <a:pPr algn="ctr"/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π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 bond formed</a:t>
            </a:r>
            <a:endParaRPr lang="en-US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541681" y="3772545"/>
            <a:ext cx="442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+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278426" y="2461362"/>
            <a:ext cx="442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+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354587" y="1623067"/>
            <a:ext cx="442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+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11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70" grpId="0"/>
      <p:bldP spid="71" grpId="0"/>
      <p:bldP spid="72" grpId="0"/>
      <p:bldP spid="73" grpId="0"/>
      <p:bldP spid="74" grpId="0"/>
      <p:bldP spid="58" grpId="0"/>
      <p:bldP spid="59" grpId="0"/>
      <p:bldP spid="6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371600" y="1204644"/>
            <a:ext cx="0" cy="1485106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609600" y="1945803"/>
            <a:ext cx="1524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767049" y="1435489"/>
            <a:ext cx="1143000" cy="1091215"/>
          </a:xfrm>
          <a:prstGeom prst="line">
            <a:avLst/>
          </a:prstGeom>
          <a:ln w="190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314700" y="1203250"/>
            <a:ext cx="0" cy="1485106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552700" y="1945803"/>
            <a:ext cx="1524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743200" y="1400195"/>
            <a:ext cx="1143000" cy="1091215"/>
          </a:xfrm>
          <a:prstGeom prst="line">
            <a:avLst/>
          </a:prstGeom>
          <a:ln w="190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438900" y="1226133"/>
            <a:ext cx="0" cy="1485106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676900" y="1947197"/>
            <a:ext cx="1524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867400" y="1412061"/>
            <a:ext cx="1143000" cy="1091215"/>
          </a:xfrm>
          <a:prstGeom prst="line">
            <a:avLst/>
          </a:prstGeom>
          <a:ln w="190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962900" y="1226133"/>
            <a:ext cx="0" cy="1485106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7200900" y="1947197"/>
            <a:ext cx="1524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91400" y="1412061"/>
            <a:ext cx="1143000" cy="1091215"/>
          </a:xfrm>
          <a:prstGeom prst="line">
            <a:avLst/>
          </a:prstGeom>
          <a:ln w="190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419600" y="1981096"/>
            <a:ext cx="990600" cy="1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224221" y="1761136"/>
            <a:ext cx="442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+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6438900" y="1524000"/>
            <a:ext cx="1524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438900" y="2503276"/>
            <a:ext cx="1524000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705600" y="1761136"/>
            <a:ext cx="1447800" cy="0"/>
          </a:xfrm>
          <a:prstGeom prst="line">
            <a:avLst/>
          </a:prstGeom>
          <a:ln w="190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248400" y="2130468"/>
            <a:ext cx="1524000" cy="0"/>
          </a:xfrm>
          <a:prstGeom prst="line">
            <a:avLst/>
          </a:prstGeom>
          <a:ln w="190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00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Connector 37"/>
          <p:cNvCxnSpPr/>
          <p:nvPr/>
        </p:nvCxnSpPr>
        <p:spPr>
          <a:xfrm flipV="1">
            <a:off x="6791208" y="3395571"/>
            <a:ext cx="1704322" cy="1609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71321" y="4645462"/>
            <a:ext cx="1686718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52400" y="-76200"/>
            <a:ext cx="8839200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VBT is used to explain the formation of molecules such as hydrogen, hydrogen fluoride and fluorine molecule.  Overlapping of atomic orbital is of 3 types.  They are, </a:t>
            </a:r>
          </a:p>
        </p:txBody>
      </p:sp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398" y="1893887"/>
            <a:ext cx="590550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918" y="1893887"/>
            <a:ext cx="587375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0" name="Straight Arrow Connector 19"/>
          <p:cNvCxnSpPr/>
          <p:nvPr/>
        </p:nvCxnSpPr>
        <p:spPr>
          <a:xfrm>
            <a:off x="4276713" y="2191434"/>
            <a:ext cx="1392568" cy="0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549" y="1933613"/>
            <a:ext cx="885825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62758" y="4104676"/>
            <a:ext cx="403225" cy="1082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144" y="4493062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92" y="4471028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512023" y="2859857"/>
            <a:ext cx="403225" cy="1082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425" y="3226850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106" y="3251551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77101" y="2860585"/>
            <a:ext cx="403225" cy="1082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0" name="Straight Connector 39"/>
          <p:cNvCxnSpPr/>
          <p:nvPr/>
        </p:nvCxnSpPr>
        <p:spPr>
          <a:xfrm>
            <a:off x="2520190" y="3390995"/>
            <a:ext cx="1686718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539" y="3260629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162" y="3234092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5" name="Straight Arrow Connector 44"/>
          <p:cNvCxnSpPr/>
          <p:nvPr/>
        </p:nvCxnSpPr>
        <p:spPr>
          <a:xfrm>
            <a:off x="4419600" y="4652469"/>
            <a:ext cx="1173884" cy="0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226630" y="1868269"/>
            <a:ext cx="13167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s-s  </a:t>
            </a:r>
            <a:endParaRPr lang="en-US" b="1" dirty="0" smtClean="0">
              <a:solidFill>
                <a:srgbClr val="0000FF"/>
              </a:solidFill>
            </a:endParaRP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overlapping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276713" y="4316767"/>
            <a:ext cx="13167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p-p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overlapping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009755" y="4860402"/>
            <a:ext cx="12928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σ bond formed</a:t>
            </a:r>
            <a:endParaRPr lang="en-US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56014" y="769282"/>
            <a:ext cx="8735585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).     s-s overlapping               ii).    s-p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overlapping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               iii).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p-p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overlapping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2412296" y="4645462"/>
            <a:ext cx="1686718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003733" y="4104676"/>
            <a:ext cx="403225" cy="1082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9119" y="4493062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467" y="4471028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1" name="Straight Connector 60"/>
          <p:cNvCxnSpPr/>
          <p:nvPr/>
        </p:nvCxnSpPr>
        <p:spPr>
          <a:xfrm flipV="1">
            <a:off x="5935991" y="4621636"/>
            <a:ext cx="2544605" cy="32177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656806" y="4102010"/>
            <a:ext cx="403225" cy="1082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396772" y="4095262"/>
            <a:ext cx="403225" cy="1082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208" y="4469003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3744" y="4469236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4208" y="4484289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889" y="4493704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0822" y="3765397"/>
            <a:ext cx="2147126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iii).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p-p overlapping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3188" y="2590800"/>
            <a:ext cx="23888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ii).    s-p overlapping 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631" y="3118738"/>
            <a:ext cx="590550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8" name="Rectangle 77"/>
          <p:cNvSpPr/>
          <p:nvPr/>
        </p:nvSpPr>
        <p:spPr>
          <a:xfrm>
            <a:off x="4419600" y="3067829"/>
            <a:ext cx="13167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s-p 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overlapping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4454567" y="3402012"/>
            <a:ext cx="1173884" cy="0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0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8099" y="3140772"/>
            <a:ext cx="590550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" name="Rectangle 80"/>
          <p:cNvSpPr/>
          <p:nvPr/>
        </p:nvSpPr>
        <p:spPr>
          <a:xfrm>
            <a:off x="6148921" y="2436911"/>
            <a:ext cx="12928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σ bond formed</a:t>
            </a:r>
            <a:endParaRPr lang="en-US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6088" y="1447800"/>
            <a:ext cx="22910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i).     s-s overlapping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2362200" y="1500612"/>
            <a:ext cx="24336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(formed in H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molecule)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368663" y="2621578"/>
            <a:ext cx="2460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(formed in HF molecule)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2293270" y="3860936"/>
            <a:ext cx="23951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(formed in F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molecule)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4760869" y="2652356"/>
            <a:ext cx="28953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>
                <a:solidFill>
                  <a:srgbClr val="CC0099"/>
                </a:solidFill>
              </a:rPr>
              <a:t>Atomic number of fluorine 9</a:t>
            </a:r>
            <a:endParaRPr lang="en-US" sz="1600" dirty="0">
              <a:solidFill>
                <a:srgbClr val="CC0099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7227382" y="2683133"/>
            <a:ext cx="4074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</a:rPr>
              <a:t>1s</a:t>
            </a:r>
            <a:r>
              <a:rPr lang="en-US" sz="1400" baseline="30000" dirty="0" smtClean="0">
                <a:solidFill>
                  <a:srgbClr val="0000CC"/>
                </a:solidFill>
              </a:rPr>
              <a:t>2</a:t>
            </a:r>
            <a:endParaRPr lang="en-US" sz="1400" baseline="30000" dirty="0">
              <a:solidFill>
                <a:srgbClr val="0000CC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7526724" y="2683132"/>
            <a:ext cx="4074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</a:rPr>
              <a:t>2s</a:t>
            </a:r>
            <a:r>
              <a:rPr lang="en-US" sz="1400" baseline="30000" dirty="0" smtClean="0">
                <a:solidFill>
                  <a:srgbClr val="0000CC"/>
                </a:solidFill>
              </a:rPr>
              <a:t>2</a:t>
            </a:r>
            <a:endParaRPr lang="en-US" sz="1400" baseline="30000" dirty="0">
              <a:solidFill>
                <a:srgbClr val="0000CC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7885525" y="2688165"/>
            <a:ext cx="4315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</a:rPr>
              <a:t>2p</a:t>
            </a:r>
            <a:r>
              <a:rPr lang="en-US" sz="1400" baseline="30000" dirty="0" smtClean="0">
                <a:solidFill>
                  <a:srgbClr val="0000CC"/>
                </a:solidFill>
              </a:rPr>
              <a:t>5</a:t>
            </a:r>
            <a:endParaRPr lang="en-US" sz="1400" baseline="30000" dirty="0">
              <a:solidFill>
                <a:srgbClr val="0000CC"/>
              </a:solidFill>
            </a:endParaRPr>
          </a:p>
        </p:txBody>
      </p:sp>
      <p:pic>
        <p:nvPicPr>
          <p:cNvPr id="89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525" y="2903000"/>
            <a:ext cx="3238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0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812" y="2903965"/>
            <a:ext cx="3238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320" y="1752600"/>
            <a:ext cx="3238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363271" y="2671174"/>
            <a:ext cx="360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√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4687608" y="1491868"/>
            <a:ext cx="28953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>
                <a:solidFill>
                  <a:srgbClr val="CC0099"/>
                </a:solidFill>
              </a:rPr>
              <a:t>Atomic number of Hydrogen 1</a:t>
            </a:r>
            <a:endParaRPr lang="en-US" sz="1600" dirty="0">
              <a:solidFill>
                <a:srgbClr val="CC0099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7306151" y="1506282"/>
            <a:ext cx="4074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</a:rPr>
              <a:t>1s</a:t>
            </a:r>
            <a:r>
              <a:rPr lang="en-US" sz="1400" baseline="30000" dirty="0" smtClean="0">
                <a:solidFill>
                  <a:srgbClr val="0000CC"/>
                </a:solidFill>
              </a:rPr>
              <a:t>1</a:t>
            </a:r>
            <a:endParaRPr lang="en-US" sz="1400" baseline="30000" dirty="0">
              <a:solidFill>
                <a:srgbClr val="0000CC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1563119" y="2344579"/>
            <a:ext cx="8813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s - orbital</a:t>
            </a:r>
            <a:endParaRPr lang="en-US" sz="1400" b="1" baseline="30000" dirty="0">
              <a:solidFill>
                <a:srgbClr val="FF000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2532968" y="2360711"/>
            <a:ext cx="8813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s - orbital</a:t>
            </a:r>
            <a:endParaRPr lang="en-US" sz="1400" b="1" baseline="30000" dirty="0">
              <a:solidFill>
                <a:srgbClr val="FF0000"/>
              </a:solidFill>
            </a:endParaRPr>
          </a:p>
        </p:txBody>
      </p:sp>
      <p:pic>
        <p:nvPicPr>
          <p:cNvPr id="96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94" y="2903000"/>
            <a:ext cx="3238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7" name="TextBox 96"/>
          <p:cNvSpPr txBox="1"/>
          <p:nvPr/>
        </p:nvSpPr>
        <p:spPr>
          <a:xfrm>
            <a:off x="7494825" y="1676400"/>
            <a:ext cx="360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√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1193208" y="3611508"/>
            <a:ext cx="8813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s - orbital</a:t>
            </a:r>
            <a:endParaRPr lang="en-US" sz="1400" b="1" baseline="30000" dirty="0">
              <a:solidFill>
                <a:srgbClr val="FF0000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2973665" y="3602897"/>
            <a:ext cx="9106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 - orbital</a:t>
            </a:r>
            <a:endParaRPr lang="en-US" sz="1400" b="1" baseline="30000" dirty="0">
              <a:solidFill>
                <a:srgbClr val="FF0000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6659724" y="3663251"/>
            <a:ext cx="12928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σ bond formed</a:t>
            </a:r>
            <a:endParaRPr lang="en-US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867570" y="4822634"/>
            <a:ext cx="9106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 - orbital</a:t>
            </a:r>
            <a:endParaRPr lang="en-US" sz="1400" b="1" baseline="30000" dirty="0">
              <a:solidFill>
                <a:srgbClr val="FF0000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674900" y="4832732"/>
            <a:ext cx="9106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 - orbital</a:t>
            </a:r>
            <a:endParaRPr lang="en-US" sz="1400" b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19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70" grpId="0"/>
      <p:bldP spid="73" grpId="0"/>
      <p:bldP spid="46" grpId="0" build="p"/>
      <p:bldP spid="3" grpId="0"/>
      <p:bldP spid="6" grpId="0"/>
      <p:bldP spid="78" grpId="0"/>
      <p:bldP spid="81" grpId="0"/>
      <p:bldP spid="9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10" grpId="0"/>
      <p:bldP spid="92" grpId="0"/>
      <p:bldP spid="93" grpId="0"/>
      <p:bldP spid="94" grpId="0"/>
      <p:bldP spid="95" grpId="0"/>
      <p:bldP spid="97" grpId="0"/>
      <p:bldP spid="98" grpId="0"/>
      <p:bldP spid="99" grpId="0"/>
      <p:bldP spid="100" grpId="0"/>
      <p:bldP spid="101" grpId="0"/>
      <p:bldP spid="1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219200" y="1905000"/>
            <a:ext cx="6400800" cy="1402080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Hajee. Dr. M. Kamal Nasar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Associate Professor of Chemistry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HKRH College, Uthamapalayam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7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2286001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CHEMICIAL BONDING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12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15560" y="241566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+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229918" y="2601914"/>
            <a:ext cx="1399358" cy="0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76900" y="2382322"/>
            <a:ext cx="186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Proton + Neutron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7341" y="2"/>
            <a:ext cx="2804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Structure of an atom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91403" y="2382322"/>
            <a:ext cx="1074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FF"/>
                </a:solidFill>
              </a:rPr>
              <a:t>(Nucleus)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505328" y="2933701"/>
            <a:ext cx="1399358" cy="400051"/>
          </a:xfrm>
          <a:prstGeom prst="straightConnector1">
            <a:avLst/>
          </a:prstGeom>
          <a:ln w="19050">
            <a:solidFill>
              <a:srgbClr val="CC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268019" y="2628903"/>
            <a:ext cx="1751783" cy="419099"/>
          </a:xfrm>
          <a:prstGeom prst="straightConnector1">
            <a:avLst/>
          </a:prstGeom>
          <a:ln w="19050">
            <a:solidFill>
              <a:srgbClr val="CC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315643" y="2784993"/>
            <a:ext cx="1627958" cy="415408"/>
          </a:xfrm>
          <a:prstGeom prst="straightConnector1">
            <a:avLst/>
          </a:prstGeom>
          <a:ln w="19050">
            <a:solidFill>
              <a:srgbClr val="CC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505328" y="3200400"/>
            <a:ext cx="1399358" cy="279400"/>
          </a:xfrm>
          <a:prstGeom prst="straightConnector1">
            <a:avLst/>
          </a:prstGeom>
          <a:ln w="19050">
            <a:solidFill>
              <a:srgbClr val="CC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Brace 24"/>
          <p:cNvSpPr/>
          <p:nvPr/>
        </p:nvSpPr>
        <p:spPr>
          <a:xfrm>
            <a:off x="6019800" y="2933700"/>
            <a:ext cx="76200" cy="647700"/>
          </a:xfrm>
          <a:prstGeom prst="rightBrace">
            <a:avLst/>
          </a:prstGeom>
          <a:ln w="19050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775863" y="3062803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C0099"/>
                </a:solidFill>
              </a:rPr>
              <a:t>Orbit</a:t>
            </a:r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954832" y="1750601"/>
            <a:ext cx="3417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32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021272" y="2291449"/>
            <a:ext cx="263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0000CC"/>
                </a:solidFill>
              </a:rPr>
              <a:t>2</a:t>
            </a:r>
            <a:endParaRPr lang="en-US" sz="1200" b="1" dirty="0">
              <a:solidFill>
                <a:srgbClr val="0000CC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018072" y="2156383"/>
            <a:ext cx="263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FF00FF"/>
                </a:solidFill>
              </a:rPr>
              <a:t>8</a:t>
            </a:r>
            <a:endParaRPr lang="en-US" sz="1200" b="1" dirty="0">
              <a:solidFill>
                <a:srgbClr val="FF00FF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963967" y="1949492"/>
            <a:ext cx="3417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18</a:t>
            </a:r>
            <a:endParaRPr lang="en-US" sz="1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789873" y="2156382"/>
            <a:ext cx="1610928" cy="189856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9" name="Straight Arrow Connector 2048"/>
          <p:cNvCxnSpPr>
            <a:stCxn id="50" idx="3"/>
            <a:endCxn id="49" idx="1"/>
          </p:cNvCxnSpPr>
          <p:nvPr/>
        </p:nvCxnSpPr>
        <p:spPr>
          <a:xfrm>
            <a:off x="4191002" y="2017345"/>
            <a:ext cx="2143124" cy="32544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6334126" y="1865223"/>
            <a:ext cx="1049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Electrons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39992" y="461665"/>
            <a:ext cx="52124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</a:rPr>
              <a:t>An atoms consists of </a:t>
            </a:r>
            <a:r>
              <a:rPr lang="en-US" dirty="0">
                <a:solidFill>
                  <a:srgbClr val="0000CC"/>
                </a:solidFill>
              </a:rPr>
              <a:t>protons, neutrons </a:t>
            </a:r>
            <a:r>
              <a:rPr lang="en-US" dirty="0" smtClean="0">
                <a:solidFill>
                  <a:srgbClr val="0000CC"/>
                </a:solidFill>
              </a:rPr>
              <a:t>and </a:t>
            </a:r>
            <a:r>
              <a:rPr lang="en-US" dirty="0">
                <a:solidFill>
                  <a:srgbClr val="0000CC"/>
                </a:solidFill>
              </a:rPr>
              <a:t>electrons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04800" y="4431268"/>
            <a:ext cx="4883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</a:rPr>
              <a:t>Number of electrons present in each orbit is</a:t>
            </a:r>
            <a:endParaRPr lang="en-US" baseline="30000" dirty="0">
              <a:solidFill>
                <a:srgbClr val="0000CC"/>
              </a:solidFill>
            </a:endParaRPr>
          </a:p>
        </p:txBody>
      </p:sp>
      <p:sp>
        <p:nvSpPr>
          <p:cNvPr id="2053" name="Rectangle 2052"/>
          <p:cNvSpPr/>
          <p:nvPr/>
        </p:nvSpPr>
        <p:spPr>
          <a:xfrm>
            <a:off x="4495800" y="4431268"/>
            <a:ext cx="503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FF"/>
                </a:solidFill>
              </a:rPr>
              <a:t>2n</a:t>
            </a:r>
            <a:r>
              <a:rPr lang="en-US" b="1" baseline="30000" dirty="0">
                <a:solidFill>
                  <a:srgbClr val="FF00FF"/>
                </a:solidFill>
              </a:rPr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30637" y="797958"/>
            <a:ext cx="30935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</a:rPr>
              <a:t>An atoms is spherical in shape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461957" y="3072885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C0099"/>
                </a:solidFill>
              </a:rPr>
              <a:t>or</a:t>
            </a:r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161898" y="3064947"/>
            <a:ext cx="15144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CC0099"/>
                </a:solidFill>
              </a:rPr>
              <a:t>Circular path</a:t>
            </a:r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465733" y="3047445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C0099"/>
                </a:solidFill>
              </a:rPr>
              <a:t>or</a:t>
            </a:r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233234" y="3346729"/>
            <a:ext cx="131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C0099"/>
                </a:solidFill>
              </a:rPr>
              <a:t>Energy level</a:t>
            </a:r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410450" y="3334506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C0099"/>
                </a:solidFill>
              </a:rPr>
              <a:t>or</a:t>
            </a:r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696204" y="3349110"/>
            <a:ext cx="1310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C0099"/>
                </a:solidFill>
              </a:rPr>
              <a:t>Energy shell</a:t>
            </a:r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28601" y="1150383"/>
            <a:ext cx="71552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</a:rPr>
              <a:t>Protons and neutrons are present at the centre of the atom called nucleus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04803" y="4050268"/>
            <a:ext cx="71552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</a:rPr>
              <a:t>Electrons are present in the circular path around the nucleus called orbits.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967138" y="2783445"/>
            <a:ext cx="4812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FF00FF"/>
                </a:solidFill>
              </a:rPr>
              <a:t>n</a:t>
            </a:r>
            <a:r>
              <a:rPr lang="en-US" sz="1200" b="1" baseline="30000" dirty="0" smtClean="0">
                <a:solidFill>
                  <a:srgbClr val="FF00FF"/>
                </a:solidFill>
              </a:rPr>
              <a:t> </a:t>
            </a:r>
            <a:r>
              <a:rPr lang="en-US" sz="1200" b="1" dirty="0" smtClean="0">
                <a:solidFill>
                  <a:srgbClr val="FF00FF"/>
                </a:solidFill>
              </a:rPr>
              <a:t>= 2</a:t>
            </a:r>
            <a:endParaRPr lang="en-US" sz="1200" b="1" dirty="0">
              <a:solidFill>
                <a:srgbClr val="FF00FF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929720" y="2618585"/>
            <a:ext cx="4812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0000CC"/>
                </a:solidFill>
              </a:rPr>
              <a:t>n</a:t>
            </a:r>
            <a:r>
              <a:rPr lang="en-US" sz="1200" b="1" baseline="30000" dirty="0" smtClean="0">
                <a:solidFill>
                  <a:srgbClr val="0000CC"/>
                </a:solidFill>
              </a:rPr>
              <a:t> </a:t>
            </a:r>
            <a:r>
              <a:rPr lang="en-US" sz="1200" b="1" dirty="0" smtClean="0">
                <a:solidFill>
                  <a:srgbClr val="0000CC"/>
                </a:solidFill>
              </a:rPr>
              <a:t>= 1</a:t>
            </a:r>
            <a:endParaRPr lang="en-US" sz="1200" b="1" dirty="0">
              <a:solidFill>
                <a:srgbClr val="0000CC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980108" y="3021014"/>
            <a:ext cx="4812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008000"/>
                </a:solidFill>
              </a:rPr>
              <a:t>n</a:t>
            </a:r>
            <a:r>
              <a:rPr lang="en-US" sz="1200" b="1" baseline="30000" dirty="0" smtClean="0">
                <a:solidFill>
                  <a:srgbClr val="008000"/>
                </a:solidFill>
              </a:rPr>
              <a:t> </a:t>
            </a:r>
            <a:r>
              <a:rPr lang="en-US" sz="1200" b="1" dirty="0" smtClean="0">
                <a:solidFill>
                  <a:srgbClr val="008000"/>
                </a:solidFill>
              </a:rPr>
              <a:t>= 3</a:t>
            </a:r>
            <a:endParaRPr lang="en-US" sz="1200" b="1" dirty="0">
              <a:solidFill>
                <a:srgbClr val="0080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980108" y="3259913"/>
            <a:ext cx="4812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n</a:t>
            </a:r>
            <a:r>
              <a:rPr lang="en-US" sz="1200" b="1" baseline="30000" dirty="0" smtClean="0">
                <a:solidFill>
                  <a:srgbClr val="FF0000"/>
                </a:solidFill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</a:rPr>
              <a:t>= 4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4043186" y="2499724"/>
            <a:ext cx="244830" cy="228599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3901138" y="2352160"/>
            <a:ext cx="503481" cy="511253"/>
          </a:xfrm>
          <a:prstGeom prst="ellipse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646489" y="2177535"/>
            <a:ext cx="1019174" cy="929759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491686" y="2007820"/>
            <a:ext cx="1332934" cy="12938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2" y="2352160"/>
            <a:ext cx="122237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40" y="2293423"/>
            <a:ext cx="122237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927" y="3030538"/>
            <a:ext cx="122237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871" y="3211513"/>
            <a:ext cx="122237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567" y="2557465"/>
            <a:ext cx="122237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544" y="2557465"/>
            <a:ext cx="122237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427" y="2367241"/>
            <a:ext cx="122237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430" y="2567782"/>
            <a:ext cx="122237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465" y="2557465"/>
            <a:ext cx="122237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395" y="3030538"/>
            <a:ext cx="122237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765" y="1956226"/>
            <a:ext cx="122237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54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9" grpId="0"/>
      <p:bldP spid="25" grpId="0" animBg="1"/>
      <p:bldP spid="28" grpId="0"/>
      <p:bldP spid="39" grpId="0"/>
      <p:bldP spid="40" grpId="0"/>
      <p:bldP spid="41" grpId="0"/>
      <p:bldP spid="42" grpId="0"/>
      <p:bldP spid="49" grpId="0"/>
      <p:bldP spid="51" grpId="0"/>
      <p:bldP spid="52" grpId="0"/>
      <p:bldP spid="2053" grpId="0"/>
      <p:bldP spid="35" grpId="0"/>
      <p:bldP spid="43" grpId="0"/>
      <p:bldP spid="44" grpId="0"/>
      <p:bldP spid="45" grpId="0"/>
      <p:bldP spid="47" grpId="0"/>
      <p:bldP spid="48" grpId="0"/>
      <p:bldP spid="53" grpId="0"/>
      <p:bldP spid="55" grpId="0"/>
      <p:bldP spid="56" grpId="0"/>
      <p:bldP spid="57" grpId="0"/>
      <p:bldP spid="59" grpId="0"/>
      <p:bldP spid="60" grpId="0"/>
      <p:bldP spid="61" grpId="0"/>
      <p:bldP spid="2" grpId="0" animBg="1"/>
      <p:bldP spid="58" grpId="0" animBg="1"/>
      <p:bldP spid="62" grpId="0" animBg="1"/>
      <p:bldP spid="6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8125" y="981075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First orbit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990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One orbital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14800" y="1033107"/>
            <a:ext cx="4074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</a:rPr>
              <a:t>1s</a:t>
            </a:r>
            <a:r>
              <a:rPr lang="en-US" sz="1400" baseline="30000" dirty="0" smtClean="0">
                <a:solidFill>
                  <a:srgbClr val="0000CC"/>
                </a:solidFill>
              </a:rPr>
              <a:t>2</a:t>
            </a:r>
            <a:endParaRPr lang="en-US" sz="1400" baseline="30000" dirty="0">
              <a:solidFill>
                <a:srgbClr val="0000C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05200" y="466726"/>
            <a:ext cx="1676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FF"/>
                </a:solidFill>
              </a:rPr>
              <a:t>Name of the orbital</a:t>
            </a:r>
            <a:endParaRPr lang="en-US" sz="1400" b="1" baseline="30000" dirty="0">
              <a:solidFill>
                <a:srgbClr val="FF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77959" y="1052157"/>
            <a:ext cx="2760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</a:rPr>
              <a:t>2</a:t>
            </a:r>
            <a:endParaRPr lang="en-US" sz="1400" baseline="30000" dirty="0">
              <a:solidFill>
                <a:srgbClr val="0000C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1600" y="457856"/>
            <a:ext cx="1600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FF"/>
                </a:solidFill>
              </a:rPr>
              <a:t>Number of electrons filled</a:t>
            </a:r>
            <a:endParaRPr lang="en-US" sz="1400" b="1" baseline="30000" dirty="0">
              <a:solidFill>
                <a:srgbClr val="FF00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81800" y="457200"/>
            <a:ext cx="2209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FF"/>
                </a:solidFill>
              </a:rPr>
              <a:t>Electronic configuration after electrons filled</a:t>
            </a:r>
            <a:endParaRPr lang="en-US" sz="1400" b="1" baseline="30000" dirty="0">
              <a:solidFill>
                <a:srgbClr val="FF00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467600" y="1045609"/>
            <a:ext cx="4074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</a:rPr>
              <a:t>1s</a:t>
            </a:r>
            <a:r>
              <a:rPr lang="en-US" sz="1400" baseline="30000" dirty="0" smtClean="0">
                <a:solidFill>
                  <a:srgbClr val="0000CC"/>
                </a:solidFill>
              </a:rPr>
              <a:t>2</a:t>
            </a:r>
            <a:endParaRPr lang="en-US" sz="1400" baseline="30000" dirty="0">
              <a:solidFill>
                <a:srgbClr val="0000CC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1905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Second  orbit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38350" y="192190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Two orbitals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032969" y="3038536"/>
            <a:ext cx="3914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</a:rPr>
              <a:t>3s,</a:t>
            </a:r>
            <a:endParaRPr lang="en-US" sz="1400" baseline="30000" dirty="0">
              <a:solidFill>
                <a:srgbClr val="0000CC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477125" y="1905002"/>
            <a:ext cx="4523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</a:rPr>
              <a:t>2s</a:t>
            </a:r>
            <a:r>
              <a:rPr lang="en-US" sz="1400" baseline="30000" dirty="0" smtClean="0">
                <a:solidFill>
                  <a:srgbClr val="0000CC"/>
                </a:solidFill>
              </a:rPr>
              <a:t>2</a:t>
            </a:r>
            <a:r>
              <a:rPr lang="en-US" sz="1400" dirty="0" smtClean="0">
                <a:solidFill>
                  <a:srgbClr val="0000CC"/>
                </a:solidFill>
              </a:rPr>
              <a:t>,</a:t>
            </a:r>
            <a:endParaRPr lang="en-US" sz="1400" dirty="0">
              <a:solidFill>
                <a:srgbClr val="0000CC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82387" y="1935780"/>
            <a:ext cx="3706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</a:rPr>
              <a:t>2p</a:t>
            </a:r>
            <a:endParaRPr lang="en-US" sz="1400" baseline="30000" dirty="0">
              <a:solidFill>
                <a:srgbClr val="0000CC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379539" y="1935780"/>
            <a:ext cx="3064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</a:rPr>
              <a:t>&amp;</a:t>
            </a:r>
            <a:endParaRPr lang="en-US" sz="1400" baseline="30000" dirty="0">
              <a:solidFill>
                <a:srgbClr val="0000CC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763764" y="1983464"/>
            <a:ext cx="2760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</a:rPr>
              <a:t>8</a:t>
            </a:r>
            <a:endParaRPr lang="en-US" sz="1400" baseline="30000" dirty="0">
              <a:solidFill>
                <a:srgbClr val="0000CC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48600" y="1905001"/>
            <a:ext cx="4315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</a:rPr>
              <a:t>2p</a:t>
            </a:r>
            <a:r>
              <a:rPr lang="en-US" sz="1400" baseline="30000" dirty="0" smtClean="0">
                <a:solidFill>
                  <a:srgbClr val="0000CC"/>
                </a:solidFill>
              </a:rPr>
              <a:t>6</a:t>
            </a:r>
            <a:endParaRPr lang="en-US" sz="1400" baseline="30000" dirty="0">
              <a:solidFill>
                <a:srgbClr val="0000CC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600" y="2971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Third orbit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33600" y="2971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Three orbitals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295775" y="3038536"/>
            <a:ext cx="3706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</a:rPr>
              <a:t>3p</a:t>
            </a:r>
            <a:endParaRPr lang="en-US" sz="1400" baseline="30000" dirty="0">
              <a:solidFill>
                <a:srgbClr val="0000CC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57297" y="3048061"/>
            <a:ext cx="3064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</a:rPr>
              <a:t>&amp;</a:t>
            </a:r>
            <a:endParaRPr lang="en-US" sz="1400" baseline="30000" dirty="0">
              <a:solidFill>
                <a:srgbClr val="0000CC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724400" y="3048061"/>
            <a:ext cx="3706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</a:rPr>
              <a:t>3d</a:t>
            </a:r>
            <a:endParaRPr lang="en-US" sz="1400" baseline="30000" dirty="0">
              <a:solidFill>
                <a:srgbClr val="0000CC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132352" y="1924111"/>
            <a:ext cx="3465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</a:rPr>
              <a:t>2s</a:t>
            </a:r>
            <a:endParaRPr lang="en-US" sz="1400" baseline="30000" dirty="0">
              <a:solidFill>
                <a:srgbClr val="0000CC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77958" y="2971802"/>
            <a:ext cx="3674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</a:rPr>
              <a:t>18</a:t>
            </a:r>
            <a:endParaRPr lang="en-US" sz="1400" baseline="30000" dirty="0">
              <a:solidFill>
                <a:srgbClr val="0000CC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467600" y="3048061"/>
            <a:ext cx="4523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</a:rPr>
              <a:t>3s</a:t>
            </a:r>
            <a:r>
              <a:rPr lang="en-US" sz="1400" baseline="30000" dirty="0" smtClean="0">
                <a:solidFill>
                  <a:srgbClr val="0000CC"/>
                </a:solidFill>
              </a:rPr>
              <a:t>2</a:t>
            </a:r>
            <a:r>
              <a:rPr lang="en-US" sz="1400" dirty="0" smtClean="0">
                <a:solidFill>
                  <a:srgbClr val="0000CC"/>
                </a:solidFill>
              </a:rPr>
              <a:t>,</a:t>
            </a:r>
            <a:endParaRPr lang="en-US" sz="1400" baseline="30000" dirty="0">
              <a:solidFill>
                <a:srgbClr val="0000CC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858125" y="3048061"/>
            <a:ext cx="4523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</a:rPr>
              <a:t>3s</a:t>
            </a:r>
            <a:r>
              <a:rPr lang="en-US" sz="1400" baseline="30000" dirty="0" smtClean="0">
                <a:solidFill>
                  <a:srgbClr val="0000CC"/>
                </a:solidFill>
              </a:rPr>
              <a:t>6</a:t>
            </a:r>
            <a:r>
              <a:rPr lang="en-US" sz="1400" dirty="0" smtClean="0">
                <a:solidFill>
                  <a:srgbClr val="0000CC"/>
                </a:solidFill>
              </a:rPr>
              <a:t>,</a:t>
            </a:r>
            <a:endParaRPr lang="en-US" sz="1400" baseline="30000" dirty="0">
              <a:solidFill>
                <a:srgbClr val="0000CC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251556" y="3048061"/>
            <a:ext cx="4924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</a:rPr>
              <a:t>3d</a:t>
            </a:r>
            <a:r>
              <a:rPr lang="en-US" sz="1400" baseline="30000" dirty="0" smtClean="0">
                <a:solidFill>
                  <a:srgbClr val="0000CC"/>
                </a:solidFill>
              </a:rPr>
              <a:t>10</a:t>
            </a:r>
            <a:endParaRPr lang="en-US" sz="1400" baseline="30000" dirty="0">
              <a:solidFill>
                <a:srgbClr val="0000CC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8600" y="3810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Fourth orbit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33600" y="3886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Four orbitals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31470" y="3916980"/>
            <a:ext cx="3914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</a:rPr>
              <a:t>4s,</a:t>
            </a:r>
            <a:endParaRPr lang="en-US" sz="1400" baseline="30000" dirty="0">
              <a:solidFill>
                <a:srgbClr val="0000CC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343400" y="3916978"/>
            <a:ext cx="4154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</a:rPr>
              <a:t>4p,</a:t>
            </a:r>
            <a:endParaRPr lang="en-US" sz="1400" baseline="30000" dirty="0">
              <a:solidFill>
                <a:srgbClr val="0000CC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888880" y="3924361"/>
            <a:ext cx="3064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</a:rPr>
              <a:t>&amp;</a:t>
            </a:r>
            <a:endParaRPr lang="en-US" sz="1400" baseline="30000" dirty="0">
              <a:solidFill>
                <a:srgbClr val="0000CC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656042" y="3924302"/>
            <a:ext cx="3706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</a:rPr>
              <a:t>4d</a:t>
            </a:r>
            <a:endParaRPr lang="en-US" sz="1400" baseline="30000" dirty="0">
              <a:solidFill>
                <a:srgbClr val="0000CC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095013" y="3931742"/>
            <a:ext cx="3305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</a:rPr>
              <a:t>4f</a:t>
            </a:r>
            <a:endParaRPr lang="en-US" sz="1400" baseline="30000" dirty="0">
              <a:solidFill>
                <a:srgbClr val="0000CC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763763" y="3910430"/>
            <a:ext cx="3674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</a:rPr>
              <a:t>32</a:t>
            </a:r>
            <a:endParaRPr lang="en-US" sz="1400" baseline="30000" dirty="0">
              <a:solidFill>
                <a:srgbClr val="0000CC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429500" y="3886202"/>
            <a:ext cx="4523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</a:rPr>
              <a:t>4s</a:t>
            </a:r>
            <a:r>
              <a:rPr lang="en-US" sz="1400" baseline="30000" dirty="0" smtClean="0">
                <a:solidFill>
                  <a:srgbClr val="0000CC"/>
                </a:solidFill>
              </a:rPr>
              <a:t>2</a:t>
            </a:r>
            <a:r>
              <a:rPr lang="en-US" sz="1400" dirty="0" smtClean="0">
                <a:solidFill>
                  <a:srgbClr val="0000CC"/>
                </a:solidFill>
              </a:rPr>
              <a:t>,</a:t>
            </a:r>
            <a:endParaRPr lang="en-US" sz="1400" baseline="30000" dirty="0">
              <a:solidFill>
                <a:srgbClr val="0000CC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775303" y="3871557"/>
            <a:ext cx="4523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</a:rPr>
              <a:t>4s</a:t>
            </a:r>
            <a:r>
              <a:rPr lang="en-US" sz="1400" baseline="30000" dirty="0" smtClean="0">
                <a:solidFill>
                  <a:srgbClr val="0000CC"/>
                </a:solidFill>
              </a:rPr>
              <a:t>6</a:t>
            </a:r>
            <a:r>
              <a:rPr lang="en-US" sz="1400" dirty="0" smtClean="0">
                <a:solidFill>
                  <a:srgbClr val="0000CC"/>
                </a:solidFill>
              </a:rPr>
              <a:t>,</a:t>
            </a:r>
            <a:endParaRPr lang="en-US" sz="1400" baseline="30000" dirty="0">
              <a:solidFill>
                <a:srgbClr val="0000CC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8084313" y="3871557"/>
            <a:ext cx="5373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</a:rPr>
              <a:t>4d</a:t>
            </a:r>
            <a:r>
              <a:rPr lang="en-US" sz="1400" baseline="30000" dirty="0" smtClean="0">
                <a:solidFill>
                  <a:srgbClr val="0000CC"/>
                </a:solidFill>
              </a:rPr>
              <a:t>10</a:t>
            </a:r>
            <a:r>
              <a:rPr lang="en-US" sz="1400" dirty="0" smtClean="0">
                <a:solidFill>
                  <a:srgbClr val="0000CC"/>
                </a:solidFill>
              </a:rPr>
              <a:t>,</a:t>
            </a:r>
            <a:endParaRPr lang="en-US" sz="1400" baseline="30000" dirty="0">
              <a:solidFill>
                <a:srgbClr val="0000CC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480198" y="3886202"/>
            <a:ext cx="4523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</a:rPr>
              <a:t>4f</a:t>
            </a:r>
            <a:r>
              <a:rPr lang="en-US" sz="1400" baseline="30000" dirty="0" smtClean="0">
                <a:solidFill>
                  <a:srgbClr val="0000CC"/>
                </a:solidFill>
              </a:rPr>
              <a:t>14</a:t>
            </a:r>
            <a:endParaRPr lang="en-US" sz="1400" baseline="300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71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flipV="1">
            <a:off x="2523332" y="1374466"/>
            <a:ext cx="855147" cy="31204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397529" y="1217713"/>
            <a:ext cx="7051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err="1" smtClean="0">
                <a:solidFill>
                  <a:srgbClr val="0000CC"/>
                </a:solidFill>
              </a:rPr>
              <a:t>I</a:t>
            </a:r>
            <a:r>
              <a:rPr lang="en-US" sz="1400" baseline="30000" dirty="0" err="1" smtClean="0">
                <a:solidFill>
                  <a:srgbClr val="0000CC"/>
                </a:solidFill>
              </a:rPr>
              <a:t>st</a:t>
            </a:r>
            <a:r>
              <a:rPr lang="en-US" sz="1400" dirty="0" smtClean="0">
                <a:solidFill>
                  <a:srgbClr val="0000CC"/>
                </a:solidFill>
              </a:rPr>
              <a:t> orbit</a:t>
            </a:r>
            <a:endParaRPr lang="en-US" sz="1400" baseline="30000" dirty="0">
              <a:solidFill>
                <a:srgbClr val="0000C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02654" y="1236181"/>
            <a:ext cx="5164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(1s</a:t>
            </a:r>
            <a:r>
              <a:rPr lang="en-US" sz="1400" baseline="30000" dirty="0" smtClean="0">
                <a:solidFill>
                  <a:srgbClr val="0000FF"/>
                </a:solidFill>
              </a:rPr>
              <a:t>1</a:t>
            </a:r>
            <a:r>
              <a:rPr lang="en-US" sz="1400" dirty="0" smtClean="0">
                <a:solidFill>
                  <a:srgbClr val="0000FF"/>
                </a:solidFill>
              </a:rPr>
              <a:t>)</a:t>
            </a:r>
            <a:endParaRPr lang="en-US" sz="1400" baseline="30000" dirty="0">
              <a:solidFill>
                <a:srgbClr val="0000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50906" y="304800"/>
            <a:ext cx="19430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Hydrogen atom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50904" y="2743200"/>
            <a:ext cx="19430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Helium atom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841" y="3352800"/>
            <a:ext cx="8047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flipV="1">
            <a:off x="2371725" y="3429000"/>
            <a:ext cx="855147" cy="31204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276602" y="3290714"/>
            <a:ext cx="7051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err="1" smtClean="0">
                <a:solidFill>
                  <a:srgbClr val="0000CC"/>
                </a:solidFill>
              </a:rPr>
              <a:t>I</a:t>
            </a:r>
            <a:r>
              <a:rPr lang="en-US" sz="1400" baseline="30000" dirty="0" err="1" smtClean="0">
                <a:solidFill>
                  <a:srgbClr val="0000CC"/>
                </a:solidFill>
              </a:rPr>
              <a:t>st</a:t>
            </a:r>
            <a:r>
              <a:rPr lang="en-US" sz="1400" dirty="0" smtClean="0">
                <a:solidFill>
                  <a:srgbClr val="0000CC"/>
                </a:solidFill>
              </a:rPr>
              <a:t> orbit</a:t>
            </a:r>
            <a:endParaRPr lang="en-US" sz="1400" baseline="30000" dirty="0">
              <a:solidFill>
                <a:srgbClr val="0000C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97879" y="3293581"/>
            <a:ext cx="5164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(1s</a:t>
            </a:r>
            <a:r>
              <a:rPr lang="en-US" sz="1400" baseline="30000" dirty="0" smtClean="0">
                <a:solidFill>
                  <a:srgbClr val="0000FF"/>
                </a:solidFill>
              </a:rPr>
              <a:t>2</a:t>
            </a:r>
            <a:r>
              <a:rPr lang="en-US" sz="1400" dirty="0" smtClean="0">
                <a:solidFill>
                  <a:srgbClr val="0000FF"/>
                </a:solidFill>
              </a:rPr>
              <a:t>)</a:t>
            </a:r>
            <a:endParaRPr lang="en-US" sz="1400" baseline="30000" dirty="0">
              <a:solidFill>
                <a:srgbClr val="0000F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494" y="1189136"/>
            <a:ext cx="688738" cy="636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572" y="1507444"/>
            <a:ext cx="322263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252" y="3534570"/>
            <a:ext cx="322263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2097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09849" y="1047750"/>
            <a:ext cx="26669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Atomic number of sodium 11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847" y="1398648"/>
            <a:ext cx="30416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Electronic configuration of sodium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5739" y="1508542"/>
            <a:ext cx="3222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V="1">
            <a:off x="6781802" y="1663664"/>
            <a:ext cx="855147" cy="31204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934202" y="1962150"/>
            <a:ext cx="778087" cy="0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991350" y="2209800"/>
            <a:ext cx="954560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611320" y="1429428"/>
            <a:ext cx="4074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</a:rPr>
              <a:t>1s</a:t>
            </a:r>
            <a:r>
              <a:rPr lang="en-US" sz="1400" baseline="30000" dirty="0" smtClean="0">
                <a:solidFill>
                  <a:srgbClr val="0000CC"/>
                </a:solidFill>
              </a:rPr>
              <a:t>2</a:t>
            </a:r>
            <a:endParaRPr lang="en-US" sz="1400" baseline="30000" dirty="0">
              <a:solidFill>
                <a:srgbClr val="0000CC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088317" y="1438952"/>
            <a:ext cx="4074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2s</a:t>
            </a:r>
            <a:r>
              <a:rPr lang="en-US" sz="1400" baseline="300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endParaRPr lang="en-US" sz="1400" baseline="30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597672" y="1438952"/>
            <a:ext cx="4315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2p</a:t>
            </a:r>
            <a:r>
              <a:rPr lang="en-US" sz="1400" baseline="30000" dirty="0">
                <a:solidFill>
                  <a:schemeClr val="accent6">
                    <a:lumMod val="50000"/>
                  </a:schemeClr>
                </a:solidFill>
              </a:rPr>
              <a:t>6</a:t>
            </a:r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155116" y="1458002"/>
            <a:ext cx="4074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1400" dirty="0">
                <a:solidFill>
                  <a:srgbClr val="FF0000"/>
                </a:solidFill>
              </a:rPr>
              <a:t>3s</a:t>
            </a:r>
            <a:r>
              <a:rPr lang="en-US" sz="1400" baseline="30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68797" y="2861846"/>
            <a:ext cx="28953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>
                <a:solidFill>
                  <a:srgbClr val="CC0099"/>
                </a:solidFill>
              </a:rPr>
              <a:t>Atomic number of fluorine 9</a:t>
            </a:r>
            <a:endParaRPr lang="en-US" sz="1600" dirty="0">
              <a:solidFill>
                <a:srgbClr val="CC0099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52453" y="3166646"/>
            <a:ext cx="30816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1600" dirty="0" smtClean="0">
                <a:solidFill>
                  <a:srgbClr val="CC0099"/>
                </a:solidFill>
              </a:rPr>
              <a:t>Electronic configuration </a:t>
            </a:r>
            <a:r>
              <a:rPr lang="en-US" sz="1600" dirty="0">
                <a:solidFill>
                  <a:srgbClr val="CC0099"/>
                </a:solidFill>
              </a:rPr>
              <a:t>of fluorine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859717" y="3121225"/>
            <a:ext cx="4074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</a:rPr>
              <a:t>1s</a:t>
            </a:r>
            <a:r>
              <a:rPr lang="en-US" sz="1400" baseline="30000" dirty="0" smtClean="0">
                <a:solidFill>
                  <a:srgbClr val="0000CC"/>
                </a:solidFill>
              </a:rPr>
              <a:t>2</a:t>
            </a:r>
            <a:endParaRPr lang="en-US" sz="1400" baseline="30000" dirty="0">
              <a:solidFill>
                <a:srgbClr val="0000CC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316917" y="3121225"/>
            <a:ext cx="4074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2s</a:t>
            </a:r>
            <a:r>
              <a:rPr lang="en-US" sz="1400" baseline="30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en-US" sz="1400" baseline="30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131072" y="3121225"/>
            <a:ext cx="4315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2p</a:t>
            </a:r>
            <a:r>
              <a:rPr lang="en-US" sz="1400" baseline="30000" dirty="0">
                <a:solidFill>
                  <a:schemeClr val="accent6">
                    <a:lumMod val="50000"/>
                  </a:schemeClr>
                </a:solidFill>
              </a:rPr>
              <a:t>5</a:t>
            </a:r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4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2" y="3295651"/>
            <a:ext cx="3222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8" name="Rectangle 77"/>
          <p:cNvSpPr/>
          <p:nvPr/>
        </p:nvSpPr>
        <p:spPr>
          <a:xfrm>
            <a:off x="2476502" y="304800"/>
            <a:ext cx="17907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Sodium  Atom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049" name="Straight Arrow Connector 1048"/>
          <p:cNvCxnSpPr/>
          <p:nvPr/>
        </p:nvCxnSpPr>
        <p:spPr>
          <a:xfrm>
            <a:off x="5378158" y="1733551"/>
            <a:ext cx="108245" cy="16027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4114801" y="2057402"/>
            <a:ext cx="21336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>
                <a:solidFill>
                  <a:srgbClr val="FF0000"/>
                </a:solidFill>
              </a:rPr>
              <a:t>Outermost orbit of sodium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84" name="Right Brace 83"/>
          <p:cNvSpPr/>
          <p:nvPr/>
        </p:nvSpPr>
        <p:spPr>
          <a:xfrm rot="5400000">
            <a:off x="5032692" y="2744722"/>
            <a:ext cx="63506" cy="1305050"/>
          </a:xfrm>
          <a:prstGeom prst="rightBrac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Arrow Connector 84"/>
          <p:cNvCxnSpPr/>
          <p:nvPr/>
        </p:nvCxnSpPr>
        <p:spPr>
          <a:xfrm>
            <a:off x="4667253" y="3421124"/>
            <a:ext cx="108245" cy="160277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4371089" y="3730823"/>
            <a:ext cx="24107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Outermost orbit </a:t>
            </a:r>
          </a:p>
          <a:p>
            <a:pPr algn="just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   of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fluorine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3614229" y="1676400"/>
            <a:ext cx="195772" cy="1397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7391402" y="3141763"/>
            <a:ext cx="7051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err="1" smtClean="0">
                <a:solidFill>
                  <a:srgbClr val="0000CC"/>
                </a:solidFill>
              </a:rPr>
              <a:t>I</a:t>
            </a:r>
            <a:r>
              <a:rPr lang="en-US" sz="1400" baseline="30000" dirty="0" err="1" smtClean="0">
                <a:solidFill>
                  <a:srgbClr val="0000CC"/>
                </a:solidFill>
              </a:rPr>
              <a:t>st</a:t>
            </a:r>
            <a:r>
              <a:rPr lang="en-US" sz="1400" dirty="0" smtClean="0">
                <a:solidFill>
                  <a:srgbClr val="0000CC"/>
                </a:solidFill>
              </a:rPr>
              <a:t> orbit</a:t>
            </a:r>
            <a:endParaRPr lang="en-US" sz="1400" baseline="30000" dirty="0">
              <a:solidFill>
                <a:srgbClr val="0000CC"/>
              </a:solidFill>
            </a:endParaRPr>
          </a:p>
        </p:txBody>
      </p:sp>
      <p:sp>
        <p:nvSpPr>
          <p:cNvPr id="80" name="Right Brace 79"/>
          <p:cNvSpPr/>
          <p:nvPr/>
        </p:nvSpPr>
        <p:spPr>
          <a:xfrm rot="5400000">
            <a:off x="4611310" y="1202445"/>
            <a:ext cx="55954" cy="1031662"/>
          </a:xfrm>
          <a:prstGeom prst="rightBrac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Arrow Connector 80"/>
          <p:cNvCxnSpPr/>
          <p:nvPr/>
        </p:nvCxnSpPr>
        <p:spPr>
          <a:xfrm flipH="1">
            <a:off x="4300029" y="1727677"/>
            <a:ext cx="195772" cy="139706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3864109" y="1822700"/>
            <a:ext cx="8793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US" sz="1400" baseline="30000" dirty="0" smtClean="0">
                <a:solidFill>
                  <a:schemeClr val="accent6">
                    <a:lumMod val="50000"/>
                  </a:schemeClr>
                </a:solidFill>
              </a:rPr>
              <a:t>nd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 orbit</a:t>
            </a:r>
            <a:endParaRPr lang="en-US" sz="1400" baseline="30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4940434" y="1809752"/>
            <a:ext cx="8793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>
                <a:solidFill>
                  <a:srgbClr val="FF0000"/>
                </a:solidFill>
              </a:rPr>
              <a:t>3</a:t>
            </a:r>
            <a:r>
              <a:rPr lang="en-US" sz="1400" baseline="30000" dirty="0" smtClean="0">
                <a:solidFill>
                  <a:srgbClr val="FF0000"/>
                </a:solidFill>
              </a:rPr>
              <a:t>rd</a:t>
            </a:r>
            <a:r>
              <a:rPr lang="en-US" sz="1400" dirty="0" smtClean="0">
                <a:solidFill>
                  <a:srgbClr val="FF0000"/>
                </a:solidFill>
              </a:rPr>
              <a:t> orbit</a:t>
            </a:r>
            <a:endParaRPr lang="en-US" sz="1400" baseline="30000" dirty="0">
              <a:solidFill>
                <a:srgbClr val="FF0000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566539" y="1818889"/>
            <a:ext cx="3008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>
                <a:solidFill>
                  <a:srgbClr val="FF0000"/>
                </a:solidFill>
              </a:rPr>
              <a:t>&amp;</a:t>
            </a:r>
            <a:endParaRPr lang="en-US" sz="1400" baseline="30000" dirty="0">
              <a:solidFill>
                <a:srgbClr val="FF000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939" y="1166580"/>
            <a:ext cx="931863" cy="94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" name="Rectangle 70"/>
          <p:cNvSpPr/>
          <p:nvPr/>
        </p:nvSpPr>
        <p:spPr>
          <a:xfrm>
            <a:off x="7620001" y="1788415"/>
            <a:ext cx="8793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US" sz="1400" baseline="30000" dirty="0" smtClean="0">
                <a:solidFill>
                  <a:schemeClr val="accent6">
                    <a:lumMod val="50000"/>
                  </a:schemeClr>
                </a:solidFill>
              </a:rPr>
              <a:t>nd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 orbit</a:t>
            </a:r>
            <a:endParaRPr lang="en-US" sz="1400" baseline="30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924801" y="2060114"/>
            <a:ext cx="8793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>
                <a:solidFill>
                  <a:srgbClr val="FF0000"/>
                </a:solidFill>
              </a:rPr>
              <a:t>3</a:t>
            </a:r>
            <a:r>
              <a:rPr lang="en-US" sz="1400" baseline="30000" dirty="0" smtClean="0">
                <a:solidFill>
                  <a:srgbClr val="FF0000"/>
                </a:solidFill>
              </a:rPr>
              <a:t>rd</a:t>
            </a:r>
            <a:r>
              <a:rPr lang="en-US" sz="1400" dirty="0" smtClean="0">
                <a:solidFill>
                  <a:srgbClr val="FF0000"/>
                </a:solidFill>
              </a:rPr>
              <a:t> orbit</a:t>
            </a:r>
            <a:endParaRPr lang="en-US" sz="1400" baseline="30000" dirty="0">
              <a:solidFill>
                <a:srgbClr val="FF0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162025" y="1797250"/>
            <a:ext cx="7051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err="1" smtClean="0">
                <a:solidFill>
                  <a:srgbClr val="0000CC"/>
                </a:solidFill>
              </a:rPr>
              <a:t>I</a:t>
            </a:r>
            <a:r>
              <a:rPr lang="en-US" sz="1400" baseline="30000" dirty="0" err="1" smtClean="0">
                <a:solidFill>
                  <a:srgbClr val="0000CC"/>
                </a:solidFill>
              </a:rPr>
              <a:t>st</a:t>
            </a:r>
            <a:r>
              <a:rPr lang="en-US" sz="1400" dirty="0" smtClean="0">
                <a:solidFill>
                  <a:srgbClr val="0000CC"/>
                </a:solidFill>
              </a:rPr>
              <a:t> orbit</a:t>
            </a:r>
            <a:endParaRPr lang="en-US" sz="1400" baseline="30000" dirty="0">
              <a:solidFill>
                <a:srgbClr val="0000CC"/>
              </a:solidFill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 flipH="1">
            <a:off x="3848637" y="3365494"/>
            <a:ext cx="195772" cy="1397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3383192" y="3502225"/>
            <a:ext cx="7051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err="1" smtClean="0">
                <a:solidFill>
                  <a:srgbClr val="0000CC"/>
                </a:solidFill>
              </a:rPr>
              <a:t>I</a:t>
            </a:r>
            <a:r>
              <a:rPr lang="en-US" sz="1400" baseline="30000" dirty="0" err="1" smtClean="0">
                <a:solidFill>
                  <a:srgbClr val="0000CC"/>
                </a:solidFill>
              </a:rPr>
              <a:t>st</a:t>
            </a:r>
            <a:r>
              <a:rPr lang="en-US" sz="1400" dirty="0" smtClean="0">
                <a:solidFill>
                  <a:srgbClr val="0000CC"/>
                </a:solidFill>
              </a:rPr>
              <a:t> orbit</a:t>
            </a:r>
            <a:endParaRPr lang="en-US" sz="1400" baseline="30000" dirty="0">
              <a:solidFill>
                <a:srgbClr val="0000CC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387376" y="3502225"/>
            <a:ext cx="8793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US" sz="1400" baseline="30000" dirty="0" smtClean="0">
                <a:solidFill>
                  <a:schemeClr val="accent6">
                    <a:lumMod val="50000"/>
                  </a:schemeClr>
                </a:solidFill>
              </a:rPr>
              <a:t>nd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 orbit</a:t>
            </a:r>
            <a:endParaRPr lang="en-US" sz="1400" baseline="30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181601" y="3502225"/>
            <a:ext cx="3008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&amp;</a:t>
            </a:r>
            <a:endParaRPr lang="en-US" sz="1400" baseline="30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739" y="2974178"/>
            <a:ext cx="931863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955385" y="877163"/>
            <a:ext cx="1482966" cy="143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Rectangle 47"/>
          <p:cNvSpPr/>
          <p:nvPr/>
        </p:nvSpPr>
        <p:spPr>
          <a:xfrm>
            <a:off x="8248650" y="1781178"/>
            <a:ext cx="4619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(2s</a:t>
            </a:r>
            <a:r>
              <a:rPr lang="en-US" sz="1400" baseline="300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endParaRPr lang="en-US" sz="1400" baseline="30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72500" y="1795737"/>
            <a:ext cx="3064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&amp;</a:t>
            </a:r>
            <a:endParaRPr lang="en-US" sz="1400" dirty="0"/>
          </a:p>
        </p:txBody>
      </p:sp>
      <p:sp>
        <p:nvSpPr>
          <p:cNvPr id="50" name="Rectangle 49"/>
          <p:cNvSpPr/>
          <p:nvPr/>
        </p:nvSpPr>
        <p:spPr>
          <a:xfrm>
            <a:off x="8716222" y="1781852"/>
            <a:ext cx="5261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 2p</a:t>
            </a:r>
            <a:r>
              <a:rPr lang="en-US" sz="1400" baseline="30000" dirty="0" smtClean="0">
                <a:solidFill>
                  <a:schemeClr val="accent6">
                    <a:lumMod val="50000"/>
                  </a:schemeClr>
                </a:solidFill>
              </a:rPr>
              <a:t>6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876183" y="2334324"/>
            <a:ext cx="5469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1400" dirty="0" smtClean="0">
                <a:solidFill>
                  <a:srgbClr val="FF0000"/>
                </a:solidFill>
              </a:rPr>
              <a:t>(3s</a:t>
            </a:r>
            <a:r>
              <a:rPr lang="en-US" sz="1400" baseline="30000" dirty="0" smtClean="0">
                <a:solidFill>
                  <a:srgbClr val="FF0000"/>
                </a:solidFill>
              </a:rPr>
              <a:t>1</a:t>
            </a:r>
            <a:r>
              <a:rPr lang="en-US" sz="1400" dirty="0" smtClean="0">
                <a:solidFill>
                  <a:srgbClr val="FF0000"/>
                </a:solidFill>
              </a:rPr>
              <a:t>, </a:t>
            </a:r>
            <a:endParaRPr lang="en-US" sz="1400" baseline="30000" dirty="0">
              <a:solidFill>
                <a:srgbClr val="FF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257661" y="2336005"/>
            <a:ext cx="4716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1400" dirty="0" smtClean="0">
                <a:solidFill>
                  <a:srgbClr val="FF0000"/>
                </a:solidFill>
              </a:rPr>
              <a:t>3p</a:t>
            </a:r>
            <a:r>
              <a:rPr lang="en-US" sz="1400" baseline="30000" dirty="0" smtClean="0">
                <a:solidFill>
                  <a:srgbClr val="FF0000"/>
                </a:solidFill>
              </a:rPr>
              <a:t>0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endParaRPr lang="en-US" sz="1400" baseline="30000" dirty="0">
              <a:solidFill>
                <a:srgbClr val="FF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8710693" y="2352775"/>
            <a:ext cx="5261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1400" dirty="0" smtClean="0">
                <a:solidFill>
                  <a:srgbClr val="FF0000"/>
                </a:solidFill>
              </a:rPr>
              <a:t>3d</a:t>
            </a:r>
            <a:r>
              <a:rPr lang="en-US" sz="1400" baseline="30000" dirty="0" smtClean="0">
                <a:solidFill>
                  <a:srgbClr val="FF0000"/>
                </a:solidFill>
              </a:rPr>
              <a:t>0</a:t>
            </a:r>
            <a:r>
              <a:rPr lang="en-US" sz="1400" dirty="0" smtClean="0">
                <a:solidFill>
                  <a:srgbClr val="FF0000"/>
                </a:solidFill>
              </a:rPr>
              <a:t>) </a:t>
            </a:r>
            <a:endParaRPr lang="en-US" sz="1400" baseline="30000" dirty="0">
              <a:solidFill>
                <a:srgbClr val="FF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8542232" y="2355655"/>
            <a:ext cx="3064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&amp;</a:t>
            </a:r>
          </a:p>
        </p:txBody>
      </p:sp>
      <p:sp>
        <p:nvSpPr>
          <p:cNvPr id="60" name="Rectangle 59"/>
          <p:cNvSpPr/>
          <p:nvPr/>
        </p:nvSpPr>
        <p:spPr>
          <a:xfrm>
            <a:off x="8191500" y="1507837"/>
            <a:ext cx="5164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(1s</a:t>
            </a:r>
            <a:r>
              <a:rPr lang="en-US" sz="1400" baseline="30000" dirty="0" smtClean="0">
                <a:solidFill>
                  <a:srgbClr val="0000FF"/>
                </a:solidFill>
              </a:rPr>
              <a:t>2</a:t>
            </a:r>
            <a:r>
              <a:rPr lang="en-US" sz="1400" dirty="0" smtClean="0">
                <a:solidFill>
                  <a:srgbClr val="0000FF"/>
                </a:solidFill>
              </a:rPr>
              <a:t>)</a:t>
            </a:r>
            <a:endParaRPr lang="en-US" sz="1400" baseline="30000" dirty="0">
              <a:solidFill>
                <a:srgbClr val="0000FF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flipV="1">
            <a:off x="6629402" y="3295194"/>
            <a:ext cx="855147" cy="31204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7608372" y="1503908"/>
            <a:ext cx="7051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err="1" smtClean="0">
                <a:solidFill>
                  <a:srgbClr val="0000CC"/>
                </a:solidFill>
              </a:rPr>
              <a:t>I</a:t>
            </a:r>
            <a:r>
              <a:rPr lang="en-US" sz="1400" baseline="30000" dirty="0" err="1" smtClean="0">
                <a:solidFill>
                  <a:srgbClr val="0000CC"/>
                </a:solidFill>
              </a:rPr>
              <a:t>st</a:t>
            </a:r>
            <a:r>
              <a:rPr lang="en-US" sz="1400" dirty="0" smtClean="0">
                <a:solidFill>
                  <a:srgbClr val="0000CC"/>
                </a:solidFill>
              </a:rPr>
              <a:t> orbit</a:t>
            </a:r>
            <a:endParaRPr lang="en-US" sz="1400" baseline="30000" dirty="0">
              <a:solidFill>
                <a:srgbClr val="0000CC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972425" y="3127506"/>
            <a:ext cx="5164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(1s</a:t>
            </a:r>
            <a:r>
              <a:rPr lang="en-US" sz="1400" baseline="30000" dirty="0" smtClean="0">
                <a:solidFill>
                  <a:srgbClr val="0000FF"/>
                </a:solidFill>
              </a:rPr>
              <a:t>2</a:t>
            </a:r>
            <a:r>
              <a:rPr lang="en-US" sz="1400" dirty="0" smtClean="0">
                <a:solidFill>
                  <a:srgbClr val="0000FF"/>
                </a:solidFill>
              </a:rPr>
              <a:t>)</a:t>
            </a:r>
            <a:endParaRPr lang="en-US" sz="1400" baseline="30000" dirty="0">
              <a:solidFill>
                <a:srgbClr val="0000FF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6915151" y="3721298"/>
            <a:ext cx="476212" cy="0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7315201" y="3567410"/>
            <a:ext cx="8793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US" sz="1400" baseline="30000" dirty="0" smtClean="0">
                <a:solidFill>
                  <a:schemeClr val="accent6">
                    <a:lumMod val="50000"/>
                  </a:schemeClr>
                </a:solidFill>
              </a:rPr>
              <a:t>nd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 orbit</a:t>
            </a:r>
            <a:endParaRPr lang="en-US" sz="1400" baseline="30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953375" y="3563478"/>
            <a:ext cx="4619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(2s</a:t>
            </a:r>
            <a:r>
              <a:rPr lang="en-US" sz="1400" baseline="300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endParaRPr lang="en-US" sz="1400" baseline="30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8304107" y="3575979"/>
            <a:ext cx="3064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&amp;</a:t>
            </a:r>
            <a:endParaRPr lang="en-US" sz="1400" dirty="0"/>
          </a:p>
        </p:txBody>
      </p:sp>
      <p:sp>
        <p:nvSpPr>
          <p:cNvPr id="68" name="Rectangle 67"/>
          <p:cNvSpPr/>
          <p:nvPr/>
        </p:nvSpPr>
        <p:spPr>
          <a:xfrm>
            <a:off x="8410575" y="3559375"/>
            <a:ext cx="5261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 2p</a:t>
            </a:r>
            <a:r>
              <a:rPr lang="en-US" sz="1400" baseline="30000" dirty="0" smtClean="0">
                <a:solidFill>
                  <a:schemeClr val="accent6">
                    <a:lumMod val="50000"/>
                  </a:schemeClr>
                </a:solidFill>
              </a:rPr>
              <a:t>5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2983417" y="2443726"/>
            <a:ext cx="17907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Fluorine  Atom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0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871" y="1143000"/>
            <a:ext cx="322263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2" y="1157053"/>
            <a:ext cx="322263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139" y="1166578"/>
            <a:ext cx="322263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337" y="1158546"/>
            <a:ext cx="322263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644" y="1166578"/>
            <a:ext cx="322263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338" y="1169392"/>
            <a:ext cx="322263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329" y="2866440"/>
            <a:ext cx="322263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0614" y="2869992"/>
            <a:ext cx="322263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077" y="2879517"/>
            <a:ext cx="322263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9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209" y="2878138"/>
            <a:ext cx="322263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468" y="2878138"/>
            <a:ext cx="322263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2" y="4343400"/>
            <a:ext cx="500063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2536034" y="4749006"/>
            <a:ext cx="1176083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3835869" y="4595118"/>
            <a:ext cx="24125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err="1" smtClean="0">
                <a:solidFill>
                  <a:srgbClr val="0000CC"/>
                </a:solidFill>
              </a:rPr>
              <a:t>Loope</a:t>
            </a:r>
            <a:r>
              <a:rPr lang="en-US" sz="1400" dirty="0" smtClean="0">
                <a:solidFill>
                  <a:srgbClr val="0000CC"/>
                </a:solidFill>
              </a:rPr>
              <a:t> with Dumb bell shape </a:t>
            </a:r>
            <a:endParaRPr lang="en-US" sz="1400" baseline="300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21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41" grpId="0"/>
      <p:bldP spid="42" grpId="0"/>
      <p:bldP spid="43" grpId="0"/>
      <p:bldP spid="44" grpId="0"/>
      <p:bldP spid="52" grpId="0"/>
      <p:bldP spid="53" grpId="0"/>
      <p:bldP spid="54" grpId="0"/>
      <p:bldP spid="55" grpId="0"/>
      <p:bldP spid="56" grpId="0"/>
      <p:bldP spid="78" grpId="0"/>
      <p:bldP spid="83" grpId="0"/>
      <p:bldP spid="84" grpId="0" animBg="1"/>
      <p:bldP spid="86" grpId="0"/>
      <p:bldP spid="74" grpId="0"/>
      <p:bldP spid="80" grpId="0" animBg="1"/>
      <p:bldP spid="82" grpId="0"/>
      <p:bldP spid="87" grpId="0"/>
      <p:bldP spid="88" grpId="0"/>
      <p:bldP spid="71" grpId="0"/>
      <p:bldP spid="89" grpId="0"/>
      <p:bldP spid="91" grpId="0"/>
      <p:bldP spid="93" grpId="0"/>
      <p:bldP spid="94" grpId="0"/>
      <p:bldP spid="95" grpId="0"/>
      <p:bldP spid="48" grpId="0"/>
      <p:bldP spid="7" grpId="0"/>
      <p:bldP spid="50" grpId="0"/>
      <p:bldP spid="51" grpId="0"/>
      <p:bldP spid="57" grpId="0"/>
      <p:bldP spid="58" grpId="0"/>
      <p:bldP spid="59" grpId="0"/>
      <p:bldP spid="60" grpId="0"/>
      <p:bldP spid="62" grpId="0"/>
      <p:bldP spid="63" grpId="0"/>
      <p:bldP spid="65" grpId="0"/>
      <p:bldP spid="66" grpId="0"/>
      <p:bldP spid="67" grpId="0"/>
      <p:bldP spid="68" grpId="0"/>
      <p:bldP spid="69" grpId="0"/>
      <p:bldP spid="7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762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s-orbital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78105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Spherical shape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10200" y="817662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Only one direction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" y="1600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p-orbital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19200" y="1600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Dumb bell shape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66" y="2560808"/>
            <a:ext cx="403225" cy="1082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505" y="2736671"/>
            <a:ext cx="990600" cy="935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409" y="2872496"/>
            <a:ext cx="1190302" cy="459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410200" y="1647825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Three direction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57275" y="2209088"/>
            <a:ext cx="0" cy="1786294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3619504" y="2616235"/>
            <a:ext cx="1287458" cy="1192346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600203" y="3102233"/>
            <a:ext cx="1686718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427" y="715170"/>
            <a:ext cx="512763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855881" y="4147066"/>
            <a:ext cx="393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FF"/>
                </a:solidFill>
              </a:rPr>
              <a:t>P</a:t>
            </a:r>
            <a:r>
              <a:rPr lang="en-US" baseline="-25000" dirty="0" err="1" smtClean="0">
                <a:solidFill>
                  <a:srgbClr val="FF00FF"/>
                </a:solidFill>
              </a:rPr>
              <a:t>x</a:t>
            </a:r>
            <a:endParaRPr lang="en-US" baseline="-25000" dirty="0">
              <a:solidFill>
                <a:srgbClr val="FF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79255" y="4147066"/>
            <a:ext cx="406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FF"/>
                </a:solidFill>
              </a:rPr>
              <a:t>P</a:t>
            </a:r>
            <a:r>
              <a:rPr lang="en-US" baseline="-25000" dirty="0" err="1" smtClean="0">
                <a:solidFill>
                  <a:srgbClr val="FF00FF"/>
                </a:solidFill>
              </a:rPr>
              <a:t>y</a:t>
            </a:r>
            <a:endParaRPr lang="en-US" baseline="-25000" dirty="0">
              <a:solidFill>
                <a:srgbClr val="FF00FF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485855" y="857250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724775" y="1694656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490618" y="1695694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953375" y="1694656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7911903" y="1857375"/>
            <a:ext cx="39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FF"/>
                </a:solidFill>
              </a:rPr>
              <a:t>P</a:t>
            </a:r>
            <a:r>
              <a:rPr lang="en-US" baseline="-25000" dirty="0" err="1" smtClean="0">
                <a:solidFill>
                  <a:srgbClr val="FF00FF"/>
                </a:solidFill>
              </a:rPr>
              <a:t>z</a:t>
            </a:r>
            <a:endParaRPr lang="en-US" baseline="-25000" dirty="0">
              <a:solidFill>
                <a:srgbClr val="FF00FF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661869" y="1906442"/>
            <a:ext cx="406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FF00FF"/>
                </a:solidFill>
              </a:rPr>
              <a:t>P</a:t>
            </a:r>
            <a:r>
              <a:rPr lang="en-US" sz="1400" baseline="-25000" dirty="0" err="1" smtClean="0">
                <a:solidFill>
                  <a:srgbClr val="FF00FF"/>
                </a:solidFill>
              </a:rPr>
              <a:t>y</a:t>
            </a:r>
            <a:endParaRPr lang="en-US" sz="1400" baseline="-25000" dirty="0">
              <a:solidFill>
                <a:srgbClr val="FF00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407969" y="1918930"/>
            <a:ext cx="393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FF00FF"/>
                </a:solidFill>
              </a:rPr>
              <a:t>P</a:t>
            </a:r>
            <a:r>
              <a:rPr lang="en-US" sz="1400" baseline="-25000" dirty="0" err="1" smtClean="0">
                <a:solidFill>
                  <a:srgbClr val="FF00FF"/>
                </a:solidFill>
              </a:rPr>
              <a:t>x</a:t>
            </a:r>
            <a:endParaRPr lang="en-US" sz="1400" baseline="-25000" dirty="0">
              <a:solidFill>
                <a:srgbClr val="FF00FF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684" y="874712"/>
            <a:ext cx="236537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59" y="3397621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1734" y="1714499"/>
            <a:ext cx="236537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000" y="1722737"/>
            <a:ext cx="236537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934" y="1722737"/>
            <a:ext cx="236537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5" name="TextBox 94"/>
          <p:cNvSpPr txBox="1"/>
          <p:nvPr/>
        </p:nvSpPr>
        <p:spPr>
          <a:xfrm>
            <a:off x="2971803" y="47627"/>
            <a:ext cx="2639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Shapes of orbitals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619504" y="4135398"/>
            <a:ext cx="39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FF"/>
                </a:solidFill>
              </a:rPr>
              <a:t>P</a:t>
            </a:r>
            <a:r>
              <a:rPr lang="en-US" baseline="-25000" dirty="0" err="1" smtClean="0">
                <a:solidFill>
                  <a:srgbClr val="FF00FF"/>
                </a:solidFill>
              </a:rPr>
              <a:t>z</a:t>
            </a:r>
            <a:endParaRPr lang="en-US" baseline="-25000" dirty="0">
              <a:solidFill>
                <a:srgbClr val="FF00FF"/>
              </a:solidFill>
            </a:endParaRPr>
          </a:p>
        </p:txBody>
      </p:sp>
      <p:pic>
        <p:nvPicPr>
          <p:cNvPr id="49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312" y="2463835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940" y="2949834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132" y="2720095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412" y="809626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614" y="819150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894" y="3397621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284" y="2949833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7" name="Straight Connector 76"/>
          <p:cNvCxnSpPr/>
          <p:nvPr/>
        </p:nvCxnSpPr>
        <p:spPr>
          <a:xfrm>
            <a:off x="6934200" y="2743200"/>
            <a:ext cx="0" cy="1786294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91" y="3088868"/>
            <a:ext cx="403225" cy="1082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0" name="TextBox 79"/>
          <p:cNvSpPr txBox="1"/>
          <p:nvPr/>
        </p:nvSpPr>
        <p:spPr>
          <a:xfrm>
            <a:off x="6797478" y="4619625"/>
            <a:ext cx="393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FF"/>
                </a:solidFill>
              </a:rPr>
              <a:t>P</a:t>
            </a:r>
            <a:r>
              <a:rPr lang="en-US" baseline="-25000" dirty="0" err="1" smtClean="0">
                <a:solidFill>
                  <a:srgbClr val="FF00FF"/>
                </a:solidFill>
              </a:rPr>
              <a:t>x</a:t>
            </a:r>
            <a:endParaRPr lang="en-US" baseline="-25000" dirty="0">
              <a:solidFill>
                <a:srgbClr val="FF00FF"/>
              </a:solidFill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6121399" y="3627376"/>
            <a:ext cx="1686718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6269941" y="3034120"/>
            <a:ext cx="1330215" cy="1192346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6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606" y="3395844"/>
            <a:ext cx="1190302" cy="459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578" y="3168563"/>
            <a:ext cx="990600" cy="935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942" y="3463658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857" y="3852506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0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682" y="3978094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3914" y="3479352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767" y="3117402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3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427" y="2985377"/>
            <a:ext cx="30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4" name="TextBox 93"/>
          <p:cNvSpPr txBox="1"/>
          <p:nvPr/>
        </p:nvSpPr>
        <p:spPr>
          <a:xfrm>
            <a:off x="7892853" y="3423750"/>
            <a:ext cx="406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FF"/>
                </a:solidFill>
              </a:rPr>
              <a:t>P</a:t>
            </a:r>
            <a:r>
              <a:rPr lang="en-US" baseline="-25000" dirty="0" err="1" smtClean="0">
                <a:solidFill>
                  <a:srgbClr val="FF00FF"/>
                </a:solidFill>
              </a:rPr>
              <a:t>y</a:t>
            </a:r>
            <a:endParaRPr lang="en-US" baseline="-25000" dirty="0">
              <a:solidFill>
                <a:srgbClr val="FF00FF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7548761" y="2735818"/>
            <a:ext cx="39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FF"/>
                </a:solidFill>
              </a:rPr>
              <a:t>P</a:t>
            </a:r>
            <a:r>
              <a:rPr lang="en-US" baseline="-25000" dirty="0" err="1" smtClean="0">
                <a:solidFill>
                  <a:srgbClr val="FF00FF"/>
                </a:solidFill>
              </a:rPr>
              <a:t>z</a:t>
            </a:r>
            <a:endParaRPr lang="en-US" baseline="-25000" dirty="0">
              <a:solidFill>
                <a:srgbClr val="FF00FF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461844" y="1038228"/>
            <a:ext cx="262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FF"/>
                </a:solidFill>
              </a:rPr>
              <a:t>s</a:t>
            </a:r>
            <a:endParaRPr lang="en-US" sz="1400" baseline="-25000" dirty="0">
              <a:solidFill>
                <a:srgbClr val="FF00FF"/>
              </a:solidFill>
            </a:endParaRPr>
          </a:p>
        </p:txBody>
      </p:sp>
      <p:pic>
        <p:nvPicPr>
          <p:cNvPr id="58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602" y="865981"/>
            <a:ext cx="236537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940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6" grpId="0"/>
      <p:bldP spid="29" grpId="0"/>
      <p:bldP spid="30" grpId="0"/>
      <p:bldP spid="25" grpId="0" animBg="1"/>
      <p:bldP spid="39" grpId="0" animBg="1"/>
      <p:bldP spid="40" grpId="0" animBg="1"/>
      <p:bldP spid="43" grpId="0" animBg="1"/>
      <p:bldP spid="45" grpId="0"/>
      <p:bldP spid="46" grpId="0"/>
      <p:bldP spid="47" grpId="0"/>
      <p:bldP spid="95" grpId="0"/>
      <p:bldP spid="96" grpId="0"/>
      <p:bldP spid="80" grpId="0"/>
      <p:bldP spid="94" grpId="0"/>
      <p:bldP spid="97" grpId="0"/>
      <p:bldP spid="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276" y="3162095"/>
            <a:ext cx="429865" cy="1154398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44" name="TextBox 43"/>
          <p:cNvSpPr txBox="1"/>
          <p:nvPr/>
        </p:nvSpPr>
        <p:spPr>
          <a:xfrm>
            <a:off x="173233" y="87858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d-orbital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555650" y="878583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Dumb bell shape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401369" y="884416"/>
            <a:ext cx="1456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Five direction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7229475" y="918865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7458075" y="918865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7165878" y="1097184"/>
            <a:ext cx="393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FF00FF"/>
                </a:solidFill>
              </a:rPr>
              <a:t>d</a:t>
            </a:r>
            <a:r>
              <a:rPr lang="en-US" sz="1400" baseline="-25000" dirty="0" err="1" smtClean="0">
                <a:solidFill>
                  <a:srgbClr val="FF00FF"/>
                </a:solidFill>
              </a:rPr>
              <a:t>xy</a:t>
            </a:r>
            <a:endParaRPr lang="en-US" sz="1400" baseline="-25000" dirty="0">
              <a:solidFill>
                <a:srgbClr val="FF00FF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375428" y="611090"/>
            <a:ext cx="393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FF00FF"/>
                </a:solidFill>
              </a:rPr>
              <a:t>d</a:t>
            </a:r>
            <a:r>
              <a:rPr lang="en-US" sz="1400" baseline="-25000" dirty="0" err="1" smtClean="0">
                <a:solidFill>
                  <a:srgbClr val="FF00FF"/>
                </a:solidFill>
              </a:rPr>
              <a:t>yz</a:t>
            </a:r>
            <a:endParaRPr lang="en-US" sz="1400" baseline="-25000" dirty="0">
              <a:solidFill>
                <a:srgbClr val="FF00FF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622779" y="1099843"/>
            <a:ext cx="393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FF00FF"/>
                </a:solidFill>
              </a:rPr>
              <a:t>d</a:t>
            </a:r>
            <a:r>
              <a:rPr lang="en-US" sz="1400" baseline="-25000" dirty="0" err="1" smtClean="0">
                <a:solidFill>
                  <a:srgbClr val="FF00FF"/>
                </a:solidFill>
              </a:rPr>
              <a:t>zx</a:t>
            </a:r>
            <a:endParaRPr lang="en-US" sz="1400" baseline="-25000" dirty="0">
              <a:solidFill>
                <a:srgbClr val="FF00FF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803020" y="620614"/>
            <a:ext cx="5987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FF"/>
                </a:solidFill>
              </a:rPr>
              <a:t>d</a:t>
            </a:r>
            <a:r>
              <a:rPr lang="en-US" sz="1400" baseline="-25000" dirty="0" smtClean="0">
                <a:solidFill>
                  <a:srgbClr val="FF00FF"/>
                </a:solidFill>
              </a:rPr>
              <a:t>x</a:t>
            </a:r>
            <a:r>
              <a:rPr lang="en-US" sz="1000" baseline="-25000" dirty="0" smtClean="0">
                <a:solidFill>
                  <a:srgbClr val="FF00FF"/>
                </a:solidFill>
              </a:rPr>
              <a:t>2</a:t>
            </a:r>
            <a:r>
              <a:rPr lang="en-US" sz="1400" baseline="-25000" dirty="0" smtClean="0">
                <a:solidFill>
                  <a:srgbClr val="FF00FF"/>
                </a:solidFill>
              </a:rPr>
              <a:t>-y</a:t>
            </a:r>
            <a:r>
              <a:rPr lang="en-US" sz="1000" baseline="-25000" dirty="0" smtClean="0">
                <a:solidFill>
                  <a:srgbClr val="FF00FF"/>
                </a:solidFill>
              </a:rPr>
              <a:t>2</a:t>
            </a:r>
            <a:r>
              <a:rPr lang="en-US" sz="1400" dirty="0" smtClean="0">
                <a:solidFill>
                  <a:srgbClr val="FF00FF"/>
                </a:solidFill>
              </a:rPr>
              <a:t> </a:t>
            </a:r>
            <a:endParaRPr lang="en-US" sz="1400" baseline="-25000" dirty="0">
              <a:solidFill>
                <a:srgbClr val="FF00FF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121455" y="1106390"/>
            <a:ext cx="3905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FF"/>
                </a:solidFill>
              </a:rPr>
              <a:t>d</a:t>
            </a:r>
            <a:r>
              <a:rPr lang="en-US" sz="1400" baseline="-25000" dirty="0" smtClean="0">
                <a:solidFill>
                  <a:srgbClr val="FF00FF"/>
                </a:solidFill>
              </a:rPr>
              <a:t>z</a:t>
            </a:r>
            <a:r>
              <a:rPr lang="en-US" sz="1000" baseline="-25000" dirty="0" smtClean="0">
                <a:solidFill>
                  <a:srgbClr val="FF00FF"/>
                </a:solidFill>
              </a:rPr>
              <a:t>2</a:t>
            </a:r>
            <a:endParaRPr lang="en-US" sz="1400" baseline="-25000" dirty="0">
              <a:solidFill>
                <a:srgbClr val="FF00FF"/>
              </a:solidFill>
            </a:endParaRPr>
          </a:p>
        </p:txBody>
      </p:sp>
      <p:pic>
        <p:nvPicPr>
          <p:cNvPr id="6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2" y="1154013"/>
            <a:ext cx="236537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544" y="3523566"/>
            <a:ext cx="1192088" cy="460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424" y="3252626"/>
            <a:ext cx="1085183" cy="1024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4" name="Straight Connector 33"/>
          <p:cNvCxnSpPr/>
          <p:nvPr/>
        </p:nvCxnSpPr>
        <p:spPr>
          <a:xfrm>
            <a:off x="4343400" y="507008"/>
            <a:ext cx="0" cy="1485106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460650" y="1219200"/>
            <a:ext cx="1720950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3628829" y="677764"/>
            <a:ext cx="1429147" cy="106680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210053" y="1942307"/>
            <a:ext cx="313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92" name="TextBox 91"/>
          <p:cNvSpPr txBox="1"/>
          <p:nvPr/>
        </p:nvSpPr>
        <p:spPr>
          <a:xfrm>
            <a:off x="4996063" y="441811"/>
            <a:ext cx="313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z</a:t>
            </a:r>
            <a:endParaRPr lang="en-US" sz="1600" dirty="0"/>
          </a:p>
        </p:txBody>
      </p:sp>
      <p:sp>
        <p:nvSpPr>
          <p:cNvPr id="93" name="TextBox 92"/>
          <p:cNvSpPr txBox="1"/>
          <p:nvPr/>
        </p:nvSpPr>
        <p:spPr>
          <a:xfrm>
            <a:off x="5105499" y="1025922"/>
            <a:ext cx="313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y</a:t>
            </a:r>
            <a:endParaRPr lang="en-US" sz="1600" dirty="0"/>
          </a:p>
        </p:txBody>
      </p:sp>
      <p:sp>
        <p:nvSpPr>
          <p:cNvPr id="95" name="TextBox 94"/>
          <p:cNvSpPr txBox="1"/>
          <p:nvPr/>
        </p:nvSpPr>
        <p:spPr>
          <a:xfrm>
            <a:off x="2971803" y="2"/>
            <a:ext cx="2639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Shapes of orbitals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686675" y="911622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7921425" y="911622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8153400" y="911622"/>
            <a:ext cx="228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Connector 86"/>
          <p:cNvCxnSpPr/>
          <p:nvPr/>
        </p:nvCxnSpPr>
        <p:spPr>
          <a:xfrm>
            <a:off x="4376538" y="3001566"/>
            <a:ext cx="0" cy="14851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488033" y="3744119"/>
            <a:ext cx="1720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3661967" y="3210719"/>
            <a:ext cx="1429147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4329461" y="3820320"/>
            <a:ext cx="393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1s</a:t>
            </a:r>
            <a:endParaRPr lang="en-US" sz="1400" b="1" baseline="-25000" dirty="0">
              <a:solidFill>
                <a:srgbClr val="FF0000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4186039" y="3567152"/>
            <a:ext cx="376042" cy="3403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4408189" y="4039156"/>
            <a:ext cx="393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2s</a:t>
            </a:r>
            <a:endParaRPr lang="en-US" sz="1400" b="1" baseline="-25000" dirty="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238624" y="4403447"/>
            <a:ext cx="313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99" name="TextBox 98"/>
          <p:cNvSpPr txBox="1"/>
          <p:nvPr/>
        </p:nvSpPr>
        <p:spPr>
          <a:xfrm>
            <a:off x="5244406" y="3574842"/>
            <a:ext cx="313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y</a:t>
            </a:r>
            <a:endParaRPr lang="en-US" sz="1600" dirty="0"/>
          </a:p>
        </p:txBody>
      </p:sp>
      <p:sp>
        <p:nvSpPr>
          <p:cNvPr id="100" name="TextBox 99"/>
          <p:cNvSpPr txBox="1"/>
          <p:nvPr/>
        </p:nvSpPr>
        <p:spPr>
          <a:xfrm>
            <a:off x="5091113" y="2992100"/>
            <a:ext cx="313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z</a:t>
            </a:r>
            <a:endParaRPr lang="en-US" sz="1600" dirty="0"/>
          </a:p>
        </p:txBody>
      </p:sp>
      <p:sp>
        <p:nvSpPr>
          <p:cNvPr id="94" name="Oval 93"/>
          <p:cNvSpPr/>
          <p:nvPr/>
        </p:nvSpPr>
        <p:spPr>
          <a:xfrm>
            <a:off x="3981253" y="3330656"/>
            <a:ext cx="790575" cy="8052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5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8" grpId="0"/>
      <p:bldP spid="49" grpId="0"/>
      <p:bldP spid="50" grpId="0" animBg="1"/>
      <p:bldP spid="51" grpId="0" animBg="1"/>
      <p:bldP spid="55" grpId="0"/>
      <p:bldP spid="56" grpId="0"/>
      <p:bldP spid="57" grpId="0"/>
      <p:bldP spid="58" grpId="0"/>
      <p:bldP spid="59" grpId="0"/>
      <p:bldP spid="79" grpId="0"/>
      <p:bldP spid="92" grpId="0"/>
      <p:bldP spid="93" grpId="0"/>
      <p:bldP spid="95" grpId="0"/>
      <p:bldP spid="80" grpId="0" animBg="1"/>
      <p:bldP spid="82" grpId="0" animBg="1"/>
      <p:bldP spid="85" grpId="0" animBg="1"/>
      <p:bldP spid="90" grpId="0"/>
      <p:bldP spid="2" grpId="0" animBg="1"/>
      <p:bldP spid="97" grpId="0"/>
      <p:bldP spid="98" grpId="0"/>
      <p:bldP spid="99" grpId="0"/>
      <p:bldP spid="100" grpId="0"/>
      <p:bldP spid="9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</TotalTime>
  <Words>669</Words>
  <Application>Microsoft Office PowerPoint</Application>
  <PresentationFormat>Custom</PresentationFormat>
  <Paragraphs>264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</dc:creator>
  <cp:lastModifiedBy>Mr</cp:lastModifiedBy>
  <cp:revision>100</cp:revision>
  <dcterms:created xsi:type="dcterms:W3CDTF">2006-08-16T00:00:00Z</dcterms:created>
  <dcterms:modified xsi:type="dcterms:W3CDTF">2021-01-29T03:10:39Z</dcterms:modified>
</cp:coreProperties>
</file>