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62" r:id="rId5"/>
    <p:sldId id="257" r:id="rId6"/>
    <p:sldId id="258" r:id="rId7"/>
    <p:sldId id="260" r:id="rId8"/>
    <p:sldId id="259" r:id="rId9"/>
    <p:sldId id="276" r:id="rId10"/>
    <p:sldId id="263" r:id="rId11"/>
    <p:sldId id="264" r:id="rId12"/>
    <p:sldId id="265" r:id="rId13"/>
    <p:sldId id="272" r:id="rId14"/>
    <p:sldId id="266" r:id="rId15"/>
    <p:sldId id="267" r:id="rId16"/>
    <p:sldId id="268" r:id="rId17"/>
    <p:sldId id="269" r:id="rId18"/>
    <p:sldId id="270" r:id="rId19"/>
    <p:sldId id="271" r:id="rId20"/>
  </p:sldIdLst>
  <p:sldSz cx="9144000" cy="5486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90" d="100"/>
          <a:sy n="90" d="100"/>
        </p:scale>
        <p:origin x="-804" y="-72"/>
      </p:cViewPr>
      <p:guideLst>
        <p:guide orient="horz" pos="172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4340"/>
            <a:ext cx="7772400" cy="117602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108960"/>
            <a:ext cx="6400800" cy="14020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19711"/>
            <a:ext cx="2057400" cy="46812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9711"/>
            <a:ext cx="6019800" cy="46812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25520"/>
            <a:ext cx="7772400" cy="108966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325371"/>
            <a:ext cx="7772400" cy="12001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80161"/>
            <a:ext cx="4038600" cy="36207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80161"/>
            <a:ext cx="4038600" cy="36207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28090"/>
            <a:ext cx="4040188"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39900"/>
            <a:ext cx="4040188"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28090"/>
            <a:ext cx="4041775"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739900"/>
            <a:ext cx="4041775"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18440"/>
            <a:ext cx="3008313" cy="9296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18441"/>
            <a:ext cx="5111750" cy="46824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48081"/>
            <a:ext cx="3008313" cy="375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40480"/>
            <a:ext cx="5486400" cy="45339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90220"/>
            <a:ext cx="5486400" cy="32918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293870"/>
            <a:ext cx="5486400" cy="6438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971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80161"/>
            <a:ext cx="8229600" cy="36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085080"/>
            <a:ext cx="2133600" cy="292100"/>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1/29/2021</a:t>
            </a:fld>
            <a:endParaRPr lang="en-US"/>
          </a:p>
        </p:txBody>
      </p:sp>
      <p:sp>
        <p:nvSpPr>
          <p:cNvPr id="5" name="Footer Placeholder 4"/>
          <p:cNvSpPr>
            <a:spLocks noGrp="1"/>
          </p:cNvSpPr>
          <p:nvPr>
            <p:ph type="ftr" sz="quarter" idx="3"/>
          </p:nvPr>
        </p:nvSpPr>
        <p:spPr>
          <a:xfrm>
            <a:off x="3124200" y="5085080"/>
            <a:ext cx="2895600" cy="2921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085080"/>
            <a:ext cx="2133600" cy="292100"/>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oleObject" Target="../embeddings/oleObject5.bin"/><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4268"/>
            <a:ext cx="1752600" cy="1287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52600" y="228601"/>
            <a:ext cx="5780810" cy="492443"/>
          </a:xfrm>
          <a:prstGeom prst="rect">
            <a:avLst/>
          </a:prstGeom>
          <a:noFill/>
        </p:spPr>
        <p:txBody>
          <a:bodyPr wrap="square" rtlCol="0">
            <a:spAutoFit/>
          </a:bodyPr>
          <a:lstStyle/>
          <a:p>
            <a:pPr algn="ctr"/>
            <a:r>
              <a:rPr lang="en-US" sz="2600" b="1" dirty="0" smtClean="0">
                <a:solidFill>
                  <a:srgbClr val="008000"/>
                </a:solidFill>
              </a:rPr>
              <a:t>Hajee Karutha Rowther Howdia College</a:t>
            </a:r>
            <a:endParaRPr lang="en-US" sz="2600" b="1" dirty="0">
              <a:solidFill>
                <a:srgbClr val="008000"/>
              </a:solidFill>
            </a:endParaRPr>
          </a:p>
        </p:txBody>
      </p:sp>
      <p:sp>
        <p:nvSpPr>
          <p:cNvPr id="5" name="TextBox 4"/>
          <p:cNvSpPr txBox="1"/>
          <p:nvPr/>
        </p:nvSpPr>
        <p:spPr>
          <a:xfrm>
            <a:off x="3352800" y="909936"/>
            <a:ext cx="2286000" cy="461665"/>
          </a:xfrm>
          <a:prstGeom prst="rect">
            <a:avLst/>
          </a:prstGeom>
          <a:noFill/>
        </p:spPr>
        <p:txBody>
          <a:bodyPr wrap="square" rtlCol="0">
            <a:spAutoFit/>
          </a:bodyPr>
          <a:lstStyle/>
          <a:p>
            <a:r>
              <a:rPr lang="en-US" sz="2400" b="1" dirty="0" smtClean="0">
                <a:solidFill>
                  <a:srgbClr val="FF0000"/>
                </a:solidFill>
              </a:rPr>
              <a:t>Uthamapalayam</a:t>
            </a:r>
            <a:endParaRPr lang="en-US" sz="2400" b="1" dirty="0">
              <a:solidFill>
                <a:srgbClr val="FF0000"/>
              </a:solidFill>
            </a:endParaRPr>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3" y="1371600"/>
            <a:ext cx="2895599" cy="2825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733800" y="533400"/>
            <a:ext cx="1666010" cy="369332"/>
          </a:xfrm>
          <a:prstGeom prst="rect">
            <a:avLst/>
          </a:prstGeom>
          <a:noFill/>
        </p:spPr>
        <p:txBody>
          <a:bodyPr wrap="square" rtlCol="0">
            <a:spAutoFit/>
          </a:bodyPr>
          <a:lstStyle/>
          <a:p>
            <a:r>
              <a:rPr lang="en-US" b="1" dirty="0">
                <a:solidFill>
                  <a:srgbClr val="008000"/>
                </a:solidFill>
              </a:rPr>
              <a:t>(Autonomous)</a:t>
            </a:r>
            <a:endParaRPr lang="en-US" dirty="0">
              <a:solidFill>
                <a:srgbClr val="008000"/>
              </a:solidFill>
            </a:endParaRPr>
          </a:p>
        </p:txBody>
      </p:sp>
      <p:sp>
        <p:nvSpPr>
          <p:cNvPr id="7" name="TextBox 6"/>
          <p:cNvSpPr txBox="1"/>
          <p:nvPr/>
        </p:nvSpPr>
        <p:spPr>
          <a:xfrm>
            <a:off x="2724560" y="4495801"/>
            <a:ext cx="3447640" cy="769441"/>
          </a:xfrm>
          <a:prstGeom prst="rect">
            <a:avLst/>
          </a:prstGeom>
          <a:noFill/>
        </p:spPr>
        <p:txBody>
          <a:bodyPr wrap="square" rtlCol="0">
            <a:spAutoFit/>
          </a:bodyPr>
          <a:lstStyle/>
          <a:p>
            <a:r>
              <a:rPr lang="en-US" sz="4400" b="1" dirty="0" smtClean="0">
                <a:solidFill>
                  <a:srgbClr val="0000CC"/>
                </a:solidFill>
                <a:latin typeface="Arial Black" pitchFamily="34" charset="0"/>
              </a:rPr>
              <a:t>WELCOME</a:t>
            </a:r>
            <a:endParaRPr lang="en-US" sz="4400" b="1" dirty="0">
              <a:solidFill>
                <a:srgbClr val="0000CC"/>
              </a:solidFill>
              <a:latin typeface="Arial Black" pitchFamily="34" charset="0"/>
            </a:endParaRPr>
          </a:p>
        </p:txBody>
      </p:sp>
    </p:spTree>
    <p:extLst>
      <p:ext uri="{BB962C8B-B14F-4D97-AF65-F5344CB8AC3E}">
        <p14:creationId xmlns:p14="http://schemas.microsoft.com/office/powerpoint/2010/main" val="377811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371600" y="44779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152400" y="3048000"/>
            <a:ext cx="8839200" cy="2308324"/>
          </a:xfrm>
          <a:prstGeom prst="rect">
            <a:avLst/>
          </a:prstGeom>
        </p:spPr>
        <p:txBody>
          <a:bodyPr wrap="square">
            <a:spAutoFit/>
          </a:bodyPr>
          <a:lstStyle/>
          <a:p>
            <a:pPr algn="just">
              <a:lnSpc>
                <a:spcPct val="150000"/>
              </a:lnSpc>
            </a:pPr>
            <a:r>
              <a:rPr lang="en-US" b="1" dirty="0">
                <a:solidFill>
                  <a:schemeClr val="accent2">
                    <a:lumMod val="75000"/>
                  </a:schemeClr>
                </a:solidFill>
              </a:rPr>
              <a:t>Uses of Deuterium</a:t>
            </a:r>
            <a:r>
              <a:rPr lang="en-US" dirty="0">
                <a:solidFill>
                  <a:schemeClr val="accent2">
                    <a:lumMod val="75000"/>
                  </a:schemeClr>
                </a:solidFill>
              </a:rPr>
              <a:t>:</a:t>
            </a:r>
          </a:p>
          <a:p>
            <a:pPr algn="just">
              <a:lnSpc>
                <a:spcPct val="150000"/>
              </a:lnSpc>
            </a:pPr>
            <a:r>
              <a:rPr lang="en-US" dirty="0" smtClean="0"/>
              <a:t>	</a:t>
            </a:r>
            <a:r>
              <a:rPr lang="en-US" dirty="0" smtClean="0">
                <a:solidFill>
                  <a:srgbClr val="0000FF"/>
                </a:solidFill>
              </a:rPr>
              <a:t>i).         Deuterium </a:t>
            </a:r>
            <a:r>
              <a:rPr lang="en-US" dirty="0">
                <a:solidFill>
                  <a:srgbClr val="0000FF"/>
                </a:solidFill>
              </a:rPr>
              <a:t>is used in the production of hydrogen bomb</a:t>
            </a:r>
            <a:r>
              <a:rPr lang="en-US" dirty="0" smtClean="0">
                <a:solidFill>
                  <a:srgbClr val="0000FF"/>
                </a:solidFill>
              </a:rPr>
              <a:t>.</a:t>
            </a:r>
          </a:p>
          <a:p>
            <a:pPr algn="just"/>
            <a:r>
              <a:rPr lang="en-US" dirty="0" smtClean="0">
                <a:solidFill>
                  <a:srgbClr val="0000FF"/>
                </a:solidFill>
              </a:rPr>
              <a:t>	ii).        Deuterium </a:t>
            </a:r>
            <a:r>
              <a:rPr lang="en-US" dirty="0">
                <a:solidFill>
                  <a:srgbClr val="0000FF"/>
                </a:solidFill>
              </a:rPr>
              <a:t>is used in the preparation of heavy water which is used as a </a:t>
            </a:r>
            <a:r>
              <a:rPr lang="en-US" dirty="0" smtClean="0">
                <a:solidFill>
                  <a:srgbClr val="0000FF"/>
                </a:solidFill>
              </a:rPr>
              <a:t>	              	             moderator in </a:t>
            </a:r>
            <a:r>
              <a:rPr lang="en-US" dirty="0">
                <a:solidFill>
                  <a:srgbClr val="0000FF"/>
                </a:solidFill>
              </a:rPr>
              <a:t>nuclear reactor.</a:t>
            </a:r>
          </a:p>
          <a:p>
            <a:pPr algn="just">
              <a:lnSpc>
                <a:spcPct val="150000"/>
              </a:lnSpc>
            </a:pPr>
            <a:r>
              <a:rPr lang="en-US" dirty="0" smtClean="0">
                <a:solidFill>
                  <a:srgbClr val="0000FF"/>
                </a:solidFill>
              </a:rPr>
              <a:t>	iii).       Deuterium </a:t>
            </a:r>
            <a:r>
              <a:rPr lang="en-US" dirty="0">
                <a:solidFill>
                  <a:srgbClr val="0000FF"/>
                </a:solidFill>
              </a:rPr>
              <a:t>is used as a tracer in the determination of reaction mechanism.</a:t>
            </a:r>
          </a:p>
          <a:p>
            <a:pPr algn="just">
              <a:lnSpc>
                <a:spcPct val="150000"/>
              </a:lnSpc>
            </a:pPr>
            <a:r>
              <a:rPr lang="en-US" dirty="0" smtClean="0">
                <a:solidFill>
                  <a:srgbClr val="0000FF"/>
                </a:solidFill>
              </a:rPr>
              <a:t>	iv).       Deuterium </a:t>
            </a:r>
            <a:r>
              <a:rPr lang="en-US" dirty="0">
                <a:solidFill>
                  <a:srgbClr val="0000FF"/>
                </a:solidFill>
              </a:rPr>
              <a:t>is used as a projectiles in several nuclear transformations.</a:t>
            </a:r>
          </a:p>
        </p:txBody>
      </p:sp>
      <p:sp>
        <p:nvSpPr>
          <p:cNvPr id="8" name="Rectangle 7"/>
          <p:cNvSpPr/>
          <p:nvPr/>
        </p:nvSpPr>
        <p:spPr>
          <a:xfrm>
            <a:off x="138439" y="124628"/>
            <a:ext cx="8839200" cy="1384995"/>
          </a:xfrm>
          <a:prstGeom prst="rect">
            <a:avLst/>
          </a:prstGeom>
        </p:spPr>
        <p:txBody>
          <a:bodyPr wrap="square">
            <a:spAutoFit/>
          </a:bodyPr>
          <a:lstStyle/>
          <a:p>
            <a:pPr lvl="0" algn="just">
              <a:lnSpc>
                <a:spcPct val="150000"/>
              </a:lnSpc>
            </a:pPr>
            <a:r>
              <a:rPr lang="en-US" sz="2000" b="1" u="sng" dirty="0" smtClean="0">
                <a:solidFill>
                  <a:srgbClr val="FF00FF"/>
                </a:solidFill>
              </a:rPr>
              <a:t>4.  Exchange </a:t>
            </a:r>
            <a:r>
              <a:rPr lang="en-US" sz="2000" b="1" u="sng" dirty="0">
                <a:solidFill>
                  <a:srgbClr val="FF00FF"/>
                </a:solidFill>
              </a:rPr>
              <a:t>reaction:  </a:t>
            </a:r>
            <a:endParaRPr lang="en-US" sz="2000" b="1" u="sng" dirty="0" smtClean="0">
              <a:solidFill>
                <a:srgbClr val="FF00FF"/>
              </a:solidFill>
            </a:endParaRPr>
          </a:p>
          <a:p>
            <a:pPr lvl="0" algn="just">
              <a:lnSpc>
                <a:spcPct val="150000"/>
              </a:lnSpc>
            </a:pPr>
            <a:r>
              <a:rPr lang="en-US" dirty="0"/>
              <a:t>	</a:t>
            </a:r>
            <a:r>
              <a:rPr lang="en-US" dirty="0" smtClean="0">
                <a:solidFill>
                  <a:srgbClr val="0000FF"/>
                </a:solidFill>
              </a:rPr>
              <a:t>Heavy </a:t>
            </a:r>
            <a:r>
              <a:rPr lang="en-US" dirty="0">
                <a:solidFill>
                  <a:srgbClr val="0000FF"/>
                </a:solidFill>
              </a:rPr>
              <a:t>hydrogen atom exchanges ordinary hydrogen atoms in H</a:t>
            </a:r>
            <a:r>
              <a:rPr lang="en-US" baseline="-25000" dirty="0">
                <a:solidFill>
                  <a:srgbClr val="0000FF"/>
                </a:solidFill>
              </a:rPr>
              <a:t>2</a:t>
            </a:r>
            <a:r>
              <a:rPr lang="en-US" dirty="0">
                <a:solidFill>
                  <a:srgbClr val="0000FF"/>
                </a:solidFill>
              </a:rPr>
              <a:t>O, </a:t>
            </a:r>
            <a:r>
              <a:rPr lang="en-US" dirty="0" smtClean="0">
                <a:solidFill>
                  <a:srgbClr val="0000FF"/>
                </a:solidFill>
              </a:rPr>
              <a:t>C</a:t>
            </a:r>
            <a:r>
              <a:rPr lang="en-US" baseline="-25000" dirty="0" smtClean="0">
                <a:solidFill>
                  <a:srgbClr val="0000FF"/>
                </a:solidFill>
              </a:rPr>
              <a:t>6</a:t>
            </a:r>
            <a:r>
              <a:rPr lang="en-US" dirty="0" smtClean="0">
                <a:solidFill>
                  <a:srgbClr val="0000FF"/>
                </a:solidFill>
              </a:rPr>
              <a:t>H</a:t>
            </a:r>
            <a:r>
              <a:rPr lang="en-US" baseline="-25000" dirty="0" smtClean="0">
                <a:solidFill>
                  <a:srgbClr val="0000FF"/>
                </a:solidFill>
              </a:rPr>
              <a:t>6</a:t>
            </a:r>
            <a:r>
              <a:rPr lang="en-US" dirty="0" smtClean="0">
                <a:solidFill>
                  <a:srgbClr val="0000FF"/>
                </a:solidFill>
              </a:rPr>
              <a:t>, </a:t>
            </a:r>
            <a:r>
              <a:rPr lang="en-US" dirty="0">
                <a:solidFill>
                  <a:srgbClr val="0000FF"/>
                </a:solidFill>
              </a:rPr>
              <a:t>NH</a:t>
            </a:r>
            <a:r>
              <a:rPr lang="en-US" baseline="-25000" dirty="0">
                <a:solidFill>
                  <a:srgbClr val="0000FF"/>
                </a:solidFill>
              </a:rPr>
              <a:t>3</a:t>
            </a:r>
            <a:r>
              <a:rPr lang="en-US" dirty="0">
                <a:solidFill>
                  <a:srgbClr val="0000FF"/>
                </a:solidFill>
              </a:rPr>
              <a:t>,</a:t>
            </a:r>
            <a:r>
              <a:rPr lang="en-US" dirty="0" smtClean="0">
                <a:solidFill>
                  <a:srgbClr val="0000FF"/>
                </a:solidFill>
              </a:rPr>
              <a:t> </a:t>
            </a:r>
            <a:r>
              <a:rPr lang="en-US" dirty="0">
                <a:solidFill>
                  <a:srgbClr val="0000FF"/>
                </a:solidFill>
              </a:rPr>
              <a:t>etc., molecules to gives corresponding deuterated product.</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9" y="1752600"/>
            <a:ext cx="4114799" cy="538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438400"/>
            <a:ext cx="4419859" cy="549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884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2"/>
                                        </p:tgtEl>
                                        <p:attrNameLst>
                                          <p:attrName>style.visibility</p:attrName>
                                        </p:attrNameLst>
                                      </p:cBhvr>
                                      <p:to>
                                        <p:strVal val="visible"/>
                                      </p:to>
                                    </p:set>
                                    <p:anim calcmode="lin" valueType="num">
                                      <p:cBhvr additive="base">
                                        <p:cTn id="19" dur="500" fill="hold"/>
                                        <p:tgtEl>
                                          <p:spTgt spid="7172"/>
                                        </p:tgtEl>
                                        <p:attrNameLst>
                                          <p:attrName>ppt_x</p:attrName>
                                        </p:attrNameLst>
                                      </p:cBhvr>
                                      <p:tavLst>
                                        <p:tav tm="0">
                                          <p:val>
                                            <p:strVal val="#ppt_x"/>
                                          </p:val>
                                        </p:tav>
                                        <p:tav tm="100000">
                                          <p:val>
                                            <p:strVal val="#ppt_x"/>
                                          </p:val>
                                        </p:tav>
                                      </p:tavLst>
                                    </p:anim>
                                    <p:anim calcmode="lin" valueType="num">
                                      <p:cBhvr additive="base">
                                        <p:cTn id="20"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7173"/>
                                        </p:tgtEl>
                                        <p:attrNameLst>
                                          <p:attrName>style.visibility</p:attrName>
                                        </p:attrNameLst>
                                      </p:cBhvr>
                                      <p:to>
                                        <p:strVal val="visible"/>
                                      </p:to>
                                    </p:set>
                                    <p:anim calcmode="lin" valueType="num">
                                      <p:cBhvr additive="base">
                                        <p:cTn id="25" dur="500" fill="hold"/>
                                        <p:tgtEl>
                                          <p:spTgt spid="7173"/>
                                        </p:tgtEl>
                                        <p:attrNameLst>
                                          <p:attrName>ppt_x</p:attrName>
                                        </p:attrNameLst>
                                      </p:cBhvr>
                                      <p:tavLst>
                                        <p:tav tm="0">
                                          <p:val>
                                            <p:strVal val="#ppt_x"/>
                                          </p:val>
                                        </p:tav>
                                        <p:tav tm="100000">
                                          <p:val>
                                            <p:strVal val="#ppt_x"/>
                                          </p:val>
                                        </p:tav>
                                      </p:tavLst>
                                    </p:anim>
                                    <p:anim calcmode="lin" valueType="num">
                                      <p:cBhvr additive="base">
                                        <p:cTn id="26" dur="500" fill="hold"/>
                                        <p:tgtEl>
                                          <p:spTgt spid="717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additive="base">
                                        <p:cTn id="49"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 calcmode="lin" valueType="num">
                                      <p:cBhvr additive="base">
                                        <p:cTn id="55"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135" y="-76200"/>
            <a:ext cx="8839200" cy="2631490"/>
          </a:xfrm>
          <a:prstGeom prst="rect">
            <a:avLst/>
          </a:prstGeom>
        </p:spPr>
        <p:txBody>
          <a:bodyPr wrap="square">
            <a:spAutoFit/>
          </a:bodyPr>
          <a:lstStyle/>
          <a:p>
            <a:pPr algn="just">
              <a:lnSpc>
                <a:spcPct val="150000"/>
              </a:lnSpc>
            </a:pPr>
            <a:r>
              <a:rPr lang="en-US" sz="2000" b="1" dirty="0">
                <a:solidFill>
                  <a:srgbClr val="FF00FF"/>
                </a:solidFill>
              </a:rPr>
              <a:t>Ortho and Para hydrogen</a:t>
            </a:r>
            <a:endParaRPr lang="en-US" sz="2000" dirty="0">
              <a:solidFill>
                <a:srgbClr val="FF00FF"/>
              </a:solidFill>
            </a:endParaRPr>
          </a:p>
          <a:p>
            <a:pPr algn="just">
              <a:lnSpc>
                <a:spcPct val="150000"/>
              </a:lnSpc>
            </a:pPr>
            <a:r>
              <a:rPr lang="en-US" dirty="0" smtClean="0"/>
              <a:t>	</a:t>
            </a:r>
            <a:r>
              <a:rPr lang="en-US" dirty="0" smtClean="0">
                <a:solidFill>
                  <a:srgbClr val="0000FF"/>
                </a:solidFill>
              </a:rPr>
              <a:t>Hydrogen </a:t>
            </a:r>
            <a:r>
              <a:rPr lang="en-US" dirty="0">
                <a:solidFill>
                  <a:srgbClr val="0000FF"/>
                </a:solidFill>
              </a:rPr>
              <a:t>molecule is composed of two hydrogen atoms.  The spins of the nucleus in the hydrogen atoms may be either in the same direction or in the opposite direction as shown below.  This gives rise to two types of hydrogen molecules.  They are,</a:t>
            </a:r>
          </a:p>
          <a:p>
            <a:pPr algn="just">
              <a:lnSpc>
                <a:spcPct val="150000"/>
              </a:lnSpc>
            </a:pPr>
            <a:r>
              <a:rPr lang="en-US" dirty="0">
                <a:solidFill>
                  <a:srgbClr val="0000FF"/>
                </a:solidFill>
              </a:rPr>
              <a:t> </a:t>
            </a:r>
            <a:r>
              <a:rPr lang="en-US" dirty="0" smtClean="0">
                <a:solidFill>
                  <a:srgbClr val="0000FF"/>
                </a:solidFill>
              </a:rPr>
              <a:t>           i).  Spinning </a:t>
            </a:r>
            <a:r>
              <a:rPr lang="en-US" dirty="0">
                <a:solidFill>
                  <a:srgbClr val="0000FF"/>
                </a:solidFill>
              </a:rPr>
              <a:t>of nucleus in the same direction is called Ortho hydrogen (parallel spin).</a:t>
            </a:r>
          </a:p>
          <a:p>
            <a:pPr algn="just">
              <a:lnSpc>
                <a:spcPct val="150000"/>
              </a:lnSpc>
            </a:pPr>
            <a:r>
              <a:rPr lang="en-US" dirty="0" smtClean="0">
                <a:solidFill>
                  <a:srgbClr val="0000FF"/>
                </a:solidFill>
              </a:rPr>
              <a:t>            </a:t>
            </a:r>
            <a:r>
              <a:rPr lang="en-US" sz="1700" dirty="0" smtClean="0">
                <a:solidFill>
                  <a:srgbClr val="0000FF"/>
                </a:solidFill>
              </a:rPr>
              <a:t>ii</a:t>
            </a:r>
            <a:r>
              <a:rPr lang="en-US" sz="1700" dirty="0">
                <a:solidFill>
                  <a:srgbClr val="0000FF"/>
                </a:solidFill>
              </a:rPr>
              <a:t>).	Spinning of nucleus in the opposite direction is called </a:t>
            </a:r>
            <a:r>
              <a:rPr lang="en-US" sz="1700" dirty="0" err="1">
                <a:solidFill>
                  <a:srgbClr val="0000FF"/>
                </a:solidFill>
              </a:rPr>
              <a:t>para</a:t>
            </a:r>
            <a:r>
              <a:rPr lang="en-US" sz="1700" dirty="0">
                <a:solidFill>
                  <a:srgbClr val="0000FF"/>
                </a:solidFill>
              </a:rPr>
              <a:t> hydrogen (antiparallel spin). </a:t>
            </a:r>
          </a:p>
        </p:txBody>
      </p:sp>
      <p:sp>
        <p:nvSpPr>
          <p:cNvPr id="5" name="Rectangle 4"/>
          <p:cNvSpPr/>
          <p:nvPr/>
        </p:nvSpPr>
        <p:spPr>
          <a:xfrm>
            <a:off x="131135" y="4410670"/>
            <a:ext cx="8839200" cy="923330"/>
          </a:xfrm>
          <a:prstGeom prst="rect">
            <a:avLst/>
          </a:prstGeom>
        </p:spPr>
        <p:txBody>
          <a:bodyPr wrap="square">
            <a:spAutoFit/>
          </a:bodyPr>
          <a:lstStyle/>
          <a:p>
            <a:pPr algn="just">
              <a:lnSpc>
                <a:spcPct val="150000"/>
              </a:lnSpc>
            </a:pPr>
            <a:r>
              <a:rPr lang="en-US" dirty="0">
                <a:solidFill>
                  <a:srgbClr val="FF00FF"/>
                </a:solidFill>
              </a:rPr>
              <a:t>In ordinary hydrogen, the ortho and </a:t>
            </a:r>
            <a:r>
              <a:rPr lang="en-US" dirty="0" err="1">
                <a:solidFill>
                  <a:srgbClr val="FF00FF"/>
                </a:solidFill>
              </a:rPr>
              <a:t>para</a:t>
            </a:r>
            <a:r>
              <a:rPr lang="en-US" dirty="0">
                <a:solidFill>
                  <a:srgbClr val="FF00FF"/>
                </a:solidFill>
              </a:rPr>
              <a:t> </a:t>
            </a:r>
            <a:r>
              <a:rPr lang="en-US" dirty="0" err="1">
                <a:solidFill>
                  <a:srgbClr val="FF00FF"/>
                </a:solidFill>
              </a:rPr>
              <a:t>hydrogens</a:t>
            </a:r>
            <a:r>
              <a:rPr lang="en-US" dirty="0">
                <a:solidFill>
                  <a:srgbClr val="FF00FF"/>
                </a:solidFill>
              </a:rPr>
              <a:t> are in the ratio,</a:t>
            </a:r>
          </a:p>
          <a:p>
            <a:pPr algn="just">
              <a:lnSpc>
                <a:spcPct val="150000"/>
              </a:lnSpc>
            </a:pPr>
            <a:r>
              <a:rPr lang="en-US" dirty="0" smtClean="0"/>
              <a:t>		</a:t>
            </a:r>
            <a:r>
              <a:rPr lang="en-US" b="1" dirty="0" smtClean="0">
                <a:solidFill>
                  <a:srgbClr val="FF0000"/>
                </a:solidFill>
              </a:rPr>
              <a:t>Ortho </a:t>
            </a:r>
            <a:r>
              <a:rPr lang="en-US" b="1" dirty="0">
                <a:solidFill>
                  <a:srgbClr val="FF0000"/>
                </a:solidFill>
              </a:rPr>
              <a:t>hydrogen  </a:t>
            </a:r>
            <a:r>
              <a:rPr lang="en-US" b="1" dirty="0">
                <a:solidFill>
                  <a:srgbClr val="FF00FF"/>
                </a:solidFill>
              </a:rPr>
              <a:t> :   </a:t>
            </a:r>
            <a:r>
              <a:rPr lang="en-US" b="1" dirty="0">
                <a:solidFill>
                  <a:srgbClr val="0000FF"/>
                </a:solidFill>
              </a:rPr>
              <a:t>Para hydrogen</a:t>
            </a:r>
            <a:r>
              <a:rPr lang="en-US" b="1" dirty="0"/>
              <a:t>     </a:t>
            </a:r>
            <a:r>
              <a:rPr lang="en-US" b="1" dirty="0">
                <a:solidFill>
                  <a:srgbClr val="FF00FF"/>
                </a:solidFill>
              </a:rPr>
              <a:t>= </a:t>
            </a:r>
            <a:r>
              <a:rPr lang="en-US" b="1" dirty="0"/>
              <a:t>    </a:t>
            </a:r>
            <a:r>
              <a:rPr lang="en-US" b="1" dirty="0">
                <a:solidFill>
                  <a:srgbClr val="FF0000"/>
                </a:solidFill>
              </a:rPr>
              <a:t>3</a:t>
            </a:r>
            <a:r>
              <a:rPr lang="en-US" b="1" dirty="0"/>
              <a:t>  </a:t>
            </a:r>
            <a:r>
              <a:rPr lang="en-US" b="1" dirty="0">
                <a:solidFill>
                  <a:srgbClr val="FF00FF"/>
                </a:solidFill>
              </a:rPr>
              <a:t>:</a:t>
            </a:r>
            <a:r>
              <a:rPr lang="en-US" b="1" dirty="0"/>
              <a:t>   </a:t>
            </a:r>
            <a:r>
              <a:rPr lang="en-US" b="1" dirty="0">
                <a:solidFill>
                  <a:srgbClr val="0000FF"/>
                </a:solidFill>
              </a:rPr>
              <a:t>1</a:t>
            </a:r>
          </a:p>
        </p:txBody>
      </p:sp>
      <p:pic>
        <p:nvPicPr>
          <p:cNvPr id="8196" name="Picture 4" descr="https://chem.libretexts.org/@api/deki/files/28753/ortho-para-hydrogen.jpg?revision=1&amp;size=bestfit&amp;width=401&amp;height=1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406" y="2583180"/>
            <a:ext cx="6167594" cy="1827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65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8196"/>
                                        </p:tgtEl>
                                        <p:attrNameLst>
                                          <p:attrName>style.visibility</p:attrName>
                                        </p:attrNameLst>
                                      </p:cBhvr>
                                      <p:to>
                                        <p:strVal val="visible"/>
                                      </p:to>
                                    </p:set>
                                    <p:anim calcmode="lin" valueType="num">
                                      <p:cBhvr additive="base">
                                        <p:cTn id="25" dur="500" fill="hold"/>
                                        <p:tgtEl>
                                          <p:spTgt spid="8196"/>
                                        </p:tgtEl>
                                        <p:attrNameLst>
                                          <p:attrName>ppt_x</p:attrName>
                                        </p:attrNameLst>
                                      </p:cBhvr>
                                      <p:tavLst>
                                        <p:tav tm="0">
                                          <p:val>
                                            <p:strVal val="#ppt_x"/>
                                          </p:val>
                                        </p:tav>
                                        <p:tav tm="100000">
                                          <p:val>
                                            <p:strVal val="#ppt_x"/>
                                          </p:val>
                                        </p:tav>
                                      </p:tavLst>
                                    </p:anim>
                                    <p:anim calcmode="lin" valueType="num">
                                      <p:cBhvr additive="base">
                                        <p:cTn id="26" dur="500" fill="hold"/>
                                        <p:tgtEl>
                                          <p:spTgt spid="819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665" y="0"/>
            <a:ext cx="8839200" cy="5524589"/>
          </a:xfrm>
          <a:prstGeom prst="rect">
            <a:avLst/>
          </a:prstGeom>
        </p:spPr>
        <p:txBody>
          <a:bodyPr wrap="square">
            <a:spAutoFit/>
          </a:bodyPr>
          <a:lstStyle/>
          <a:p>
            <a:pPr algn="ctr"/>
            <a:r>
              <a:rPr lang="en-US" sz="2000" b="1" dirty="0">
                <a:solidFill>
                  <a:srgbClr val="FF0000"/>
                </a:solidFill>
              </a:rPr>
              <a:t>Preparation of ortho hydrogen</a:t>
            </a:r>
            <a:endParaRPr lang="en-US" sz="2000" dirty="0">
              <a:solidFill>
                <a:srgbClr val="FF0000"/>
              </a:solidFill>
            </a:endParaRPr>
          </a:p>
          <a:p>
            <a:pPr algn="just"/>
            <a:r>
              <a:rPr lang="en-US" b="1" u="sng" dirty="0">
                <a:solidFill>
                  <a:schemeClr val="accent6">
                    <a:lumMod val="75000"/>
                  </a:schemeClr>
                </a:solidFill>
              </a:rPr>
              <a:t>Method 1</a:t>
            </a:r>
            <a:r>
              <a:rPr lang="en-US" b="1" dirty="0">
                <a:solidFill>
                  <a:schemeClr val="accent6">
                    <a:lumMod val="75000"/>
                  </a:schemeClr>
                </a:solidFill>
              </a:rPr>
              <a:t>:  </a:t>
            </a:r>
          </a:p>
          <a:p>
            <a:pPr algn="just"/>
            <a:r>
              <a:rPr lang="en-US" dirty="0"/>
              <a:t>        </a:t>
            </a:r>
            <a:r>
              <a:rPr lang="en-US" dirty="0">
                <a:solidFill>
                  <a:srgbClr val="0000FF"/>
                </a:solidFill>
              </a:rPr>
              <a:t>Ordinary hydrogen gas is heated to 700 to </a:t>
            </a:r>
            <a:r>
              <a:rPr lang="en-US" dirty="0" smtClean="0">
                <a:solidFill>
                  <a:srgbClr val="0000FF"/>
                </a:solidFill>
              </a:rPr>
              <a:t>800 </a:t>
            </a:r>
            <a:r>
              <a:rPr lang="en-US" dirty="0" smtClean="0">
                <a:solidFill>
                  <a:srgbClr val="0000FF"/>
                </a:solidFill>
                <a:latin typeface="Times New Roman"/>
                <a:cs typeface="Times New Roman"/>
              </a:rPr>
              <a:t>̊</a:t>
            </a:r>
            <a:r>
              <a:rPr lang="en-US" dirty="0" smtClean="0">
                <a:solidFill>
                  <a:srgbClr val="0000FF"/>
                </a:solidFill>
              </a:rPr>
              <a:t> </a:t>
            </a:r>
            <a:r>
              <a:rPr lang="en-US" dirty="0">
                <a:solidFill>
                  <a:srgbClr val="0000FF"/>
                </a:solidFill>
              </a:rPr>
              <a:t>C for a long time, ortho hydrogen is formed</a:t>
            </a:r>
            <a:r>
              <a:rPr lang="en-US" dirty="0" smtClean="0">
                <a:solidFill>
                  <a:srgbClr val="0000FF"/>
                </a:solidFill>
              </a:rPr>
              <a:t>.</a:t>
            </a:r>
          </a:p>
          <a:p>
            <a:pPr algn="just"/>
            <a:endParaRPr lang="en-US" dirty="0"/>
          </a:p>
          <a:p>
            <a:pPr algn="just"/>
            <a:r>
              <a:rPr lang="en-US" b="1" u="sng" dirty="0">
                <a:solidFill>
                  <a:schemeClr val="accent6">
                    <a:lumMod val="75000"/>
                  </a:schemeClr>
                </a:solidFill>
              </a:rPr>
              <a:t>Method 2</a:t>
            </a:r>
            <a:r>
              <a:rPr lang="en-US" b="1" dirty="0">
                <a:solidFill>
                  <a:schemeClr val="accent6">
                    <a:lumMod val="75000"/>
                  </a:schemeClr>
                </a:solidFill>
              </a:rPr>
              <a:t>:</a:t>
            </a:r>
          </a:p>
          <a:p>
            <a:pPr algn="just"/>
            <a:r>
              <a:rPr lang="en-US" dirty="0"/>
              <a:t>	</a:t>
            </a:r>
            <a:r>
              <a:rPr lang="en-US" dirty="0">
                <a:solidFill>
                  <a:srgbClr val="0000FF"/>
                </a:solidFill>
              </a:rPr>
              <a:t>When ordinary hydrogen gas is brought in contact with materials containing unpaired electrons like iron, </a:t>
            </a:r>
            <a:r>
              <a:rPr lang="en-US" dirty="0" smtClean="0">
                <a:solidFill>
                  <a:srgbClr val="0000FF"/>
                </a:solidFill>
              </a:rPr>
              <a:t>cobalt, nickel</a:t>
            </a:r>
            <a:r>
              <a:rPr lang="en-US" dirty="0">
                <a:solidFill>
                  <a:srgbClr val="0000FF"/>
                </a:solidFill>
              </a:rPr>
              <a:t>, </a:t>
            </a:r>
            <a:r>
              <a:rPr lang="en-US" dirty="0" smtClean="0">
                <a:solidFill>
                  <a:srgbClr val="0000FF"/>
                </a:solidFill>
              </a:rPr>
              <a:t>etc</a:t>
            </a:r>
            <a:r>
              <a:rPr lang="en-US" dirty="0">
                <a:solidFill>
                  <a:srgbClr val="0000FF"/>
                </a:solidFill>
              </a:rPr>
              <a:t>., pure ortho hydrogen is formed</a:t>
            </a:r>
            <a:r>
              <a:rPr lang="en-US" dirty="0" smtClean="0">
                <a:solidFill>
                  <a:srgbClr val="0000FF"/>
                </a:solidFill>
              </a:rPr>
              <a:t>.</a:t>
            </a:r>
          </a:p>
          <a:p>
            <a:pPr algn="just"/>
            <a:endParaRPr lang="en-US" dirty="0"/>
          </a:p>
          <a:p>
            <a:pPr algn="ctr"/>
            <a:r>
              <a:rPr lang="en-US" b="1" dirty="0">
                <a:solidFill>
                  <a:srgbClr val="FF0000"/>
                </a:solidFill>
              </a:rPr>
              <a:t>Preparation of </a:t>
            </a:r>
            <a:r>
              <a:rPr lang="en-US" b="1" dirty="0" err="1">
                <a:solidFill>
                  <a:srgbClr val="FF0000"/>
                </a:solidFill>
              </a:rPr>
              <a:t>para</a:t>
            </a:r>
            <a:r>
              <a:rPr lang="en-US" b="1" dirty="0">
                <a:solidFill>
                  <a:srgbClr val="FF0000"/>
                </a:solidFill>
              </a:rPr>
              <a:t> hydrogen</a:t>
            </a:r>
            <a:endParaRPr lang="en-US" dirty="0">
              <a:solidFill>
                <a:srgbClr val="FF0000"/>
              </a:solidFill>
            </a:endParaRPr>
          </a:p>
          <a:p>
            <a:pPr algn="just"/>
            <a:r>
              <a:rPr lang="en-US" b="1" u="sng" dirty="0">
                <a:solidFill>
                  <a:schemeClr val="accent6">
                    <a:lumMod val="75000"/>
                  </a:schemeClr>
                </a:solidFill>
              </a:rPr>
              <a:t>Method 1</a:t>
            </a:r>
            <a:r>
              <a:rPr lang="en-US" b="1" dirty="0">
                <a:solidFill>
                  <a:schemeClr val="accent6">
                    <a:lumMod val="75000"/>
                  </a:schemeClr>
                </a:solidFill>
              </a:rPr>
              <a:t>:  </a:t>
            </a:r>
          </a:p>
          <a:p>
            <a:pPr algn="just"/>
            <a:r>
              <a:rPr lang="en-US" dirty="0"/>
              <a:t>	</a:t>
            </a:r>
            <a:r>
              <a:rPr lang="en-US" dirty="0">
                <a:solidFill>
                  <a:srgbClr val="0000FF"/>
                </a:solidFill>
              </a:rPr>
              <a:t>Keeping ordinary hydrogen gas at high pressure and liquid air temperature (low temperature) </a:t>
            </a:r>
            <a:r>
              <a:rPr lang="en-US" dirty="0" err="1">
                <a:solidFill>
                  <a:srgbClr val="0000FF"/>
                </a:solidFill>
              </a:rPr>
              <a:t>para</a:t>
            </a:r>
            <a:r>
              <a:rPr lang="en-US" dirty="0">
                <a:solidFill>
                  <a:srgbClr val="0000FF"/>
                </a:solidFill>
              </a:rPr>
              <a:t> hydrogen is formed</a:t>
            </a:r>
            <a:r>
              <a:rPr lang="en-US" dirty="0" smtClean="0">
                <a:solidFill>
                  <a:srgbClr val="0000FF"/>
                </a:solidFill>
              </a:rPr>
              <a:t>.</a:t>
            </a:r>
          </a:p>
          <a:p>
            <a:pPr algn="just"/>
            <a:endParaRPr lang="en-US" dirty="0">
              <a:solidFill>
                <a:srgbClr val="0000FF"/>
              </a:solidFill>
            </a:endParaRPr>
          </a:p>
          <a:p>
            <a:pPr algn="just"/>
            <a:r>
              <a:rPr lang="en-US" b="1" u="sng" dirty="0">
                <a:solidFill>
                  <a:schemeClr val="accent6">
                    <a:lumMod val="75000"/>
                  </a:schemeClr>
                </a:solidFill>
              </a:rPr>
              <a:t>Method 2</a:t>
            </a:r>
            <a:r>
              <a:rPr lang="en-US" b="1" dirty="0">
                <a:solidFill>
                  <a:schemeClr val="accent6">
                    <a:lumMod val="75000"/>
                  </a:schemeClr>
                </a:solidFill>
              </a:rPr>
              <a:t>:</a:t>
            </a:r>
            <a:r>
              <a:rPr lang="en-US" dirty="0">
                <a:solidFill>
                  <a:srgbClr val="0000FF"/>
                </a:solidFill>
              </a:rPr>
              <a:t>	</a:t>
            </a:r>
          </a:p>
          <a:p>
            <a:pPr algn="just">
              <a:lnSpc>
                <a:spcPct val="150000"/>
              </a:lnSpc>
            </a:pPr>
            <a:r>
              <a:rPr lang="en-US" dirty="0">
                <a:solidFill>
                  <a:srgbClr val="0000FF"/>
                </a:solidFill>
              </a:rPr>
              <a:t>Hydrogen gas is allowed to adsorb on activated charcoal in a quartz vessel and slowly lowering the temperature to </a:t>
            </a:r>
            <a:r>
              <a:rPr lang="en-US" dirty="0" smtClean="0">
                <a:solidFill>
                  <a:srgbClr val="0000FF"/>
                </a:solidFill>
              </a:rPr>
              <a:t>-253 </a:t>
            </a:r>
            <a:r>
              <a:rPr lang="en-US" dirty="0">
                <a:solidFill>
                  <a:srgbClr val="0000FF"/>
                </a:solidFill>
              </a:rPr>
              <a:t> </a:t>
            </a:r>
            <a:r>
              <a:rPr lang="en-US" dirty="0">
                <a:solidFill>
                  <a:srgbClr val="0000FF"/>
                </a:solidFill>
                <a:latin typeface="Times New Roman"/>
                <a:cs typeface="Times New Roman"/>
              </a:rPr>
              <a:t>̊</a:t>
            </a:r>
            <a:r>
              <a:rPr lang="en-US" dirty="0">
                <a:solidFill>
                  <a:srgbClr val="0000FF"/>
                </a:solidFill>
              </a:rPr>
              <a:t> </a:t>
            </a:r>
            <a:r>
              <a:rPr lang="en-US" dirty="0" smtClean="0">
                <a:solidFill>
                  <a:srgbClr val="0000FF"/>
                </a:solidFill>
              </a:rPr>
              <a:t>C.  </a:t>
            </a:r>
            <a:r>
              <a:rPr lang="en-US" dirty="0">
                <a:solidFill>
                  <a:srgbClr val="0000FF"/>
                </a:solidFill>
              </a:rPr>
              <a:t>After some time when the gas is pumped off, 99.8% of </a:t>
            </a:r>
            <a:r>
              <a:rPr lang="en-US" dirty="0" err="1">
                <a:solidFill>
                  <a:srgbClr val="0000FF"/>
                </a:solidFill>
              </a:rPr>
              <a:t>para</a:t>
            </a:r>
            <a:r>
              <a:rPr lang="en-US" dirty="0">
                <a:solidFill>
                  <a:srgbClr val="0000FF"/>
                </a:solidFill>
              </a:rPr>
              <a:t> hydrogen is obtained.</a:t>
            </a:r>
          </a:p>
        </p:txBody>
      </p:sp>
    </p:spTree>
    <p:extLst>
      <p:ext uri="{BB962C8B-B14F-4D97-AF65-F5344CB8AC3E}">
        <p14:creationId xmlns:p14="http://schemas.microsoft.com/office/powerpoint/2010/main" val="360970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additive="base">
                                        <p:cTn id="55" dur="500" fill="hold"/>
                                        <p:tgtEl>
                                          <p:spTgt spid="4">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3108960"/>
            <a:ext cx="8381999"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Android\data\com.cooliris.media\cache\hires-image-cache707091792754759604_512.cache"/>
          <p:cNvPicPr>
            <a:picLocks noChangeAspect="1" noChangeArrowheads="1"/>
          </p:cNvPicPr>
          <p:nvPr/>
        </p:nvPicPr>
        <p:blipFill>
          <a:blip r:embed="rId3"/>
          <a:srcRect/>
          <a:stretch>
            <a:fillRect/>
          </a:stretch>
        </p:blipFill>
        <p:spPr bwMode="auto">
          <a:xfrm>
            <a:off x="381000" y="121920"/>
            <a:ext cx="8229600" cy="2804160"/>
          </a:xfrm>
          <a:prstGeom prst="rect">
            <a:avLst/>
          </a:prstGeom>
          <a:noFill/>
        </p:spPr>
      </p:pic>
      <p:sp>
        <p:nvSpPr>
          <p:cNvPr id="4" name="TextBox 3"/>
          <p:cNvSpPr txBox="1"/>
          <p:nvPr/>
        </p:nvSpPr>
        <p:spPr>
          <a:xfrm>
            <a:off x="457200" y="3779520"/>
            <a:ext cx="1066800" cy="646331"/>
          </a:xfrm>
          <a:prstGeom prst="rect">
            <a:avLst/>
          </a:prstGeom>
          <a:noFill/>
        </p:spPr>
        <p:txBody>
          <a:bodyPr wrap="square" rtlCol="0">
            <a:spAutoFit/>
          </a:bodyPr>
          <a:lstStyle/>
          <a:p>
            <a:r>
              <a:rPr lang="en-US" b="1" dirty="0" smtClean="0">
                <a:solidFill>
                  <a:srgbClr val="0000FF"/>
                </a:solidFill>
              </a:rPr>
              <a:t>S-block elements</a:t>
            </a:r>
            <a:endParaRPr lang="en-US" b="1" dirty="0">
              <a:solidFill>
                <a:srgbClr val="0000FF"/>
              </a:solidFill>
            </a:endParaRPr>
          </a:p>
        </p:txBody>
      </p:sp>
      <p:sp>
        <p:nvSpPr>
          <p:cNvPr id="7" name="TextBox 6"/>
          <p:cNvSpPr txBox="1"/>
          <p:nvPr/>
        </p:nvSpPr>
        <p:spPr>
          <a:xfrm>
            <a:off x="2514600" y="4084320"/>
            <a:ext cx="1981200" cy="369332"/>
          </a:xfrm>
          <a:prstGeom prst="rect">
            <a:avLst/>
          </a:prstGeom>
          <a:noFill/>
        </p:spPr>
        <p:txBody>
          <a:bodyPr wrap="square" rtlCol="0">
            <a:spAutoFit/>
          </a:bodyPr>
          <a:lstStyle/>
          <a:p>
            <a:r>
              <a:rPr lang="en-US" b="1" dirty="0" smtClean="0">
                <a:solidFill>
                  <a:srgbClr val="FF00FF"/>
                </a:solidFill>
              </a:rPr>
              <a:t>d-block elements</a:t>
            </a:r>
            <a:endParaRPr lang="en-US" b="1" dirty="0">
              <a:solidFill>
                <a:srgbClr val="FF00FF"/>
              </a:solidFill>
            </a:endParaRPr>
          </a:p>
        </p:txBody>
      </p:sp>
      <p:sp>
        <p:nvSpPr>
          <p:cNvPr id="8" name="TextBox 7"/>
          <p:cNvSpPr txBox="1"/>
          <p:nvPr/>
        </p:nvSpPr>
        <p:spPr>
          <a:xfrm>
            <a:off x="5943600" y="3946511"/>
            <a:ext cx="1981200" cy="369332"/>
          </a:xfrm>
          <a:prstGeom prst="rect">
            <a:avLst/>
          </a:prstGeom>
          <a:noFill/>
        </p:spPr>
        <p:txBody>
          <a:bodyPr wrap="square" rtlCol="0">
            <a:spAutoFit/>
          </a:bodyPr>
          <a:lstStyle/>
          <a:p>
            <a:r>
              <a:rPr lang="en-US" b="1" dirty="0" smtClean="0">
                <a:solidFill>
                  <a:schemeClr val="accent6">
                    <a:lumMod val="75000"/>
                  </a:schemeClr>
                </a:solidFill>
              </a:rPr>
              <a:t>p-block elements</a:t>
            </a:r>
            <a:endParaRPr lang="en-US" b="1" dirty="0">
              <a:solidFill>
                <a:schemeClr val="accent6">
                  <a:lumMod val="75000"/>
                </a:schemeClr>
              </a:solidFill>
            </a:endParaRPr>
          </a:p>
        </p:txBody>
      </p:sp>
      <p:sp>
        <p:nvSpPr>
          <p:cNvPr id="9" name="TextBox 8"/>
          <p:cNvSpPr txBox="1"/>
          <p:nvPr/>
        </p:nvSpPr>
        <p:spPr>
          <a:xfrm>
            <a:off x="3733800" y="4876800"/>
            <a:ext cx="1981200" cy="369332"/>
          </a:xfrm>
          <a:prstGeom prst="rect">
            <a:avLst/>
          </a:prstGeom>
          <a:noFill/>
        </p:spPr>
        <p:txBody>
          <a:bodyPr wrap="square" rtlCol="0">
            <a:spAutoFit/>
          </a:bodyPr>
          <a:lstStyle/>
          <a:p>
            <a:r>
              <a:rPr lang="en-US" b="1" dirty="0" smtClean="0">
                <a:solidFill>
                  <a:schemeClr val="accent2">
                    <a:lumMod val="75000"/>
                  </a:schemeClr>
                </a:solidFill>
              </a:rPr>
              <a:t>f-block elements</a:t>
            </a:r>
            <a:endParaRPr lang="en-US" b="1" dirty="0">
              <a:solidFill>
                <a:schemeClr val="accent2">
                  <a:lumMod val="75000"/>
                </a:schemeClr>
              </a:solidFill>
            </a:endParaRPr>
          </a:p>
        </p:txBody>
      </p:sp>
    </p:spTree>
    <p:extLst>
      <p:ext uri="{BB962C8B-B14F-4D97-AF65-F5344CB8AC3E}">
        <p14:creationId xmlns:p14="http://schemas.microsoft.com/office/powerpoint/2010/main" val="260098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 calcmode="lin" valueType="num">
                                      <p:cBhvr additive="base">
                                        <p:cTn id="13" dur="500" fill="hold"/>
                                        <p:tgtEl>
                                          <p:spTgt spid="9218"/>
                                        </p:tgtEl>
                                        <p:attrNameLst>
                                          <p:attrName>ppt_x</p:attrName>
                                        </p:attrNameLst>
                                      </p:cBhvr>
                                      <p:tavLst>
                                        <p:tav tm="0">
                                          <p:val>
                                            <p:strVal val="0-#ppt_w/2"/>
                                          </p:val>
                                        </p:tav>
                                        <p:tav tm="100000">
                                          <p:val>
                                            <p:strVal val="#ppt_x"/>
                                          </p:val>
                                        </p:tav>
                                      </p:tavLst>
                                    </p:anim>
                                    <p:anim calcmode="lin" valueType="num">
                                      <p:cBhvr additive="base">
                                        <p:cTn id="14"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5724644"/>
          </a:xfrm>
          <a:prstGeom prst="rect">
            <a:avLst/>
          </a:prstGeom>
        </p:spPr>
        <p:txBody>
          <a:bodyPr wrap="square">
            <a:spAutoFit/>
          </a:bodyPr>
          <a:lstStyle/>
          <a:p>
            <a:pPr algn="ctr">
              <a:lnSpc>
                <a:spcPct val="150000"/>
              </a:lnSpc>
            </a:pPr>
            <a:r>
              <a:rPr lang="en-US" sz="2400" b="1" dirty="0">
                <a:solidFill>
                  <a:srgbClr val="FF0000"/>
                </a:solidFill>
              </a:rPr>
              <a:t>Hydrides</a:t>
            </a:r>
            <a:r>
              <a:rPr lang="en-US" b="1" dirty="0"/>
              <a:t> </a:t>
            </a:r>
            <a:endParaRPr lang="en-US" dirty="0"/>
          </a:p>
          <a:p>
            <a:pPr algn="just">
              <a:lnSpc>
                <a:spcPct val="150000"/>
              </a:lnSpc>
            </a:pPr>
            <a:r>
              <a:rPr lang="en-US" dirty="0" smtClean="0">
                <a:solidFill>
                  <a:srgbClr val="0000FF"/>
                </a:solidFill>
              </a:rPr>
              <a:t>The </a:t>
            </a:r>
            <a:r>
              <a:rPr lang="en-US" dirty="0">
                <a:solidFill>
                  <a:srgbClr val="0000FF"/>
                </a:solidFill>
              </a:rPr>
              <a:t>binary compounds formed between hydrogen and another </a:t>
            </a:r>
            <a:r>
              <a:rPr lang="en-US" dirty="0" smtClean="0">
                <a:solidFill>
                  <a:srgbClr val="0000FF"/>
                </a:solidFill>
              </a:rPr>
              <a:t>elements are </a:t>
            </a:r>
            <a:r>
              <a:rPr lang="en-US" dirty="0">
                <a:solidFill>
                  <a:srgbClr val="0000FF"/>
                </a:solidFill>
              </a:rPr>
              <a:t>called hydrides.  </a:t>
            </a:r>
          </a:p>
          <a:p>
            <a:pPr algn="just">
              <a:lnSpc>
                <a:spcPct val="150000"/>
              </a:lnSpc>
            </a:pPr>
            <a:r>
              <a:rPr lang="en-US" sz="2000" b="1" dirty="0">
                <a:solidFill>
                  <a:schemeClr val="accent2">
                    <a:lumMod val="75000"/>
                  </a:schemeClr>
                </a:solidFill>
              </a:rPr>
              <a:t>Classification of hydrides:</a:t>
            </a:r>
          </a:p>
          <a:p>
            <a:pPr algn="just">
              <a:lnSpc>
                <a:spcPct val="150000"/>
              </a:lnSpc>
            </a:pPr>
            <a:r>
              <a:rPr lang="en-US" dirty="0" smtClean="0"/>
              <a:t>	</a:t>
            </a:r>
            <a:r>
              <a:rPr lang="en-US" dirty="0" smtClean="0">
                <a:solidFill>
                  <a:srgbClr val="0000FF"/>
                </a:solidFill>
              </a:rPr>
              <a:t>On </a:t>
            </a:r>
            <a:r>
              <a:rPr lang="en-US" dirty="0">
                <a:solidFill>
                  <a:srgbClr val="0000FF"/>
                </a:solidFill>
              </a:rPr>
              <a:t>the basis of type of bonds present in the hydrides, they are classified into 4 </a:t>
            </a:r>
            <a:r>
              <a:rPr lang="en-US" dirty="0" smtClean="0">
                <a:solidFill>
                  <a:srgbClr val="0000FF"/>
                </a:solidFill>
              </a:rPr>
              <a:t>	types</a:t>
            </a:r>
            <a:r>
              <a:rPr lang="en-US" dirty="0">
                <a:solidFill>
                  <a:srgbClr val="0000FF"/>
                </a:solidFill>
              </a:rPr>
              <a:t>.  They are,</a:t>
            </a:r>
          </a:p>
          <a:p>
            <a:pPr lvl="0" algn="just">
              <a:lnSpc>
                <a:spcPct val="150000"/>
              </a:lnSpc>
            </a:pPr>
            <a:r>
              <a:rPr lang="en-US" b="1" dirty="0" smtClean="0">
                <a:solidFill>
                  <a:schemeClr val="accent6">
                    <a:lumMod val="75000"/>
                  </a:schemeClr>
                </a:solidFill>
              </a:rPr>
              <a:t>1.  Ionic </a:t>
            </a:r>
            <a:r>
              <a:rPr lang="en-US" b="1" dirty="0">
                <a:solidFill>
                  <a:schemeClr val="accent6">
                    <a:lumMod val="75000"/>
                  </a:schemeClr>
                </a:solidFill>
              </a:rPr>
              <a:t>hydride (or) Salt like hydride</a:t>
            </a:r>
          </a:p>
          <a:p>
            <a:pPr algn="just">
              <a:lnSpc>
                <a:spcPct val="150000"/>
              </a:lnSpc>
            </a:pPr>
            <a:r>
              <a:rPr lang="en-US" dirty="0" smtClean="0"/>
              <a:t>	</a:t>
            </a:r>
            <a:r>
              <a:rPr lang="en-US" dirty="0" smtClean="0">
                <a:solidFill>
                  <a:srgbClr val="0000FF"/>
                </a:solidFill>
              </a:rPr>
              <a:t>This </a:t>
            </a:r>
            <a:r>
              <a:rPr lang="en-US" dirty="0">
                <a:solidFill>
                  <a:srgbClr val="0000FF"/>
                </a:solidFill>
              </a:rPr>
              <a:t>type of hydride is formed between hydrogen and s-block elements.  In these </a:t>
            </a:r>
            <a:r>
              <a:rPr lang="en-US" dirty="0" smtClean="0">
                <a:solidFill>
                  <a:srgbClr val="0000FF"/>
                </a:solidFill>
              </a:rPr>
              <a:t>	hydrides </a:t>
            </a:r>
            <a:r>
              <a:rPr lang="en-US" dirty="0">
                <a:solidFill>
                  <a:srgbClr val="0000FF"/>
                </a:solidFill>
              </a:rPr>
              <a:t>strong </a:t>
            </a:r>
            <a:r>
              <a:rPr lang="en-US" b="1" dirty="0">
                <a:solidFill>
                  <a:srgbClr val="0000FF"/>
                </a:solidFill>
              </a:rPr>
              <a:t>ionic bond</a:t>
            </a:r>
            <a:r>
              <a:rPr lang="en-US" dirty="0">
                <a:solidFill>
                  <a:srgbClr val="0000FF"/>
                </a:solidFill>
              </a:rPr>
              <a:t> is present.  </a:t>
            </a:r>
            <a:endParaRPr lang="en-US" dirty="0" smtClean="0">
              <a:solidFill>
                <a:srgbClr val="0000FF"/>
              </a:solidFill>
            </a:endParaRPr>
          </a:p>
          <a:p>
            <a:pPr algn="just">
              <a:lnSpc>
                <a:spcPct val="150000"/>
              </a:lnSpc>
            </a:pPr>
            <a:r>
              <a:rPr lang="en-US" dirty="0" smtClean="0">
                <a:solidFill>
                  <a:schemeClr val="accent6">
                    <a:lumMod val="75000"/>
                  </a:schemeClr>
                </a:solidFill>
              </a:rPr>
              <a:t>	           	</a:t>
            </a:r>
            <a:r>
              <a:rPr lang="en-US" dirty="0" smtClean="0">
                <a:solidFill>
                  <a:srgbClr val="FF00FF"/>
                </a:solidFill>
              </a:rPr>
              <a:t>Example</a:t>
            </a:r>
            <a:r>
              <a:rPr lang="en-US" dirty="0">
                <a:solidFill>
                  <a:srgbClr val="FF00FF"/>
                </a:solidFill>
              </a:rPr>
              <a:t>:  </a:t>
            </a:r>
            <a:r>
              <a:rPr lang="en-US" dirty="0" err="1">
                <a:solidFill>
                  <a:srgbClr val="FF00FF"/>
                </a:solidFill>
              </a:rPr>
              <a:t>LiH</a:t>
            </a:r>
            <a:r>
              <a:rPr lang="en-US" dirty="0">
                <a:solidFill>
                  <a:srgbClr val="FF00FF"/>
                </a:solidFill>
              </a:rPr>
              <a:t>, </a:t>
            </a:r>
            <a:r>
              <a:rPr lang="en-US" dirty="0" err="1">
                <a:solidFill>
                  <a:srgbClr val="FF00FF"/>
                </a:solidFill>
              </a:rPr>
              <a:t>NaH</a:t>
            </a:r>
            <a:r>
              <a:rPr lang="en-US" dirty="0">
                <a:solidFill>
                  <a:srgbClr val="FF00FF"/>
                </a:solidFill>
              </a:rPr>
              <a:t>, CaH</a:t>
            </a:r>
            <a:r>
              <a:rPr lang="en-US" baseline="-25000" dirty="0">
                <a:solidFill>
                  <a:srgbClr val="FF00FF"/>
                </a:solidFill>
              </a:rPr>
              <a:t>2</a:t>
            </a:r>
            <a:r>
              <a:rPr lang="en-US" dirty="0">
                <a:solidFill>
                  <a:srgbClr val="FF00FF"/>
                </a:solidFill>
              </a:rPr>
              <a:t>, BaH</a:t>
            </a:r>
            <a:r>
              <a:rPr lang="en-US" baseline="-25000" dirty="0">
                <a:solidFill>
                  <a:srgbClr val="FF00FF"/>
                </a:solidFill>
              </a:rPr>
              <a:t>2</a:t>
            </a:r>
            <a:r>
              <a:rPr lang="en-US" dirty="0">
                <a:solidFill>
                  <a:srgbClr val="FF00FF"/>
                </a:solidFill>
              </a:rPr>
              <a:t>, etc., </a:t>
            </a:r>
          </a:p>
          <a:p>
            <a:pPr algn="just">
              <a:lnSpc>
                <a:spcPct val="150000"/>
              </a:lnSpc>
            </a:pPr>
            <a:r>
              <a:rPr lang="en-US" sz="2000" b="1" dirty="0" smtClean="0">
                <a:solidFill>
                  <a:schemeClr val="accent6">
                    <a:lumMod val="75000"/>
                  </a:schemeClr>
                </a:solidFill>
              </a:rPr>
              <a:t>2.  Covalent </a:t>
            </a:r>
            <a:r>
              <a:rPr lang="en-US" sz="2000" b="1" dirty="0">
                <a:solidFill>
                  <a:schemeClr val="accent6">
                    <a:lumMod val="75000"/>
                  </a:schemeClr>
                </a:solidFill>
              </a:rPr>
              <a:t>hydride (or) Molecular hydride</a:t>
            </a:r>
          </a:p>
          <a:p>
            <a:pPr algn="just">
              <a:lnSpc>
                <a:spcPct val="150000"/>
              </a:lnSpc>
            </a:pPr>
            <a:r>
              <a:rPr lang="en-US" dirty="0" smtClean="0">
                <a:solidFill>
                  <a:srgbClr val="0000FF"/>
                </a:solidFill>
              </a:rPr>
              <a:t>	This </a:t>
            </a:r>
            <a:r>
              <a:rPr lang="en-US" dirty="0">
                <a:solidFill>
                  <a:srgbClr val="0000FF"/>
                </a:solidFill>
              </a:rPr>
              <a:t>type of hydride is formed between hydrogen and p-block elements.  In these </a:t>
            </a:r>
            <a:r>
              <a:rPr lang="en-US" dirty="0" smtClean="0">
                <a:solidFill>
                  <a:srgbClr val="0000FF"/>
                </a:solidFill>
              </a:rPr>
              <a:t>	hydrides </a:t>
            </a:r>
            <a:r>
              <a:rPr lang="en-US" b="1" dirty="0">
                <a:solidFill>
                  <a:srgbClr val="0000FF"/>
                </a:solidFill>
              </a:rPr>
              <a:t>covalent bond</a:t>
            </a:r>
            <a:r>
              <a:rPr lang="en-US" dirty="0">
                <a:solidFill>
                  <a:srgbClr val="0000FF"/>
                </a:solidFill>
              </a:rPr>
              <a:t> is present.  </a:t>
            </a:r>
            <a:endParaRPr lang="en-US" dirty="0" smtClean="0">
              <a:solidFill>
                <a:srgbClr val="0000FF"/>
              </a:solidFill>
            </a:endParaRPr>
          </a:p>
          <a:p>
            <a:pPr algn="just">
              <a:lnSpc>
                <a:spcPct val="150000"/>
              </a:lnSpc>
            </a:pPr>
            <a:r>
              <a:rPr lang="en-US" dirty="0" smtClean="0"/>
              <a:t>		</a:t>
            </a:r>
            <a:r>
              <a:rPr lang="en-US" dirty="0" smtClean="0">
                <a:solidFill>
                  <a:srgbClr val="FF00FF"/>
                </a:solidFill>
              </a:rPr>
              <a:t>Example</a:t>
            </a:r>
            <a:r>
              <a:rPr lang="en-US" dirty="0">
                <a:solidFill>
                  <a:srgbClr val="FF00FF"/>
                </a:solidFill>
              </a:rPr>
              <a:t>:  </a:t>
            </a:r>
            <a:r>
              <a:rPr lang="en-US" dirty="0" smtClean="0">
                <a:solidFill>
                  <a:srgbClr val="FF00FF"/>
                </a:solidFill>
              </a:rPr>
              <a:t>CH</a:t>
            </a:r>
            <a:r>
              <a:rPr lang="en-US" baseline="-25000" dirty="0" smtClean="0">
                <a:solidFill>
                  <a:srgbClr val="FF00FF"/>
                </a:solidFill>
              </a:rPr>
              <a:t>4</a:t>
            </a:r>
            <a:r>
              <a:rPr lang="en-US" dirty="0" smtClean="0">
                <a:solidFill>
                  <a:srgbClr val="FF00FF"/>
                </a:solidFill>
              </a:rPr>
              <a:t>,, </a:t>
            </a:r>
            <a:r>
              <a:rPr lang="en-US" dirty="0">
                <a:solidFill>
                  <a:srgbClr val="FF00FF"/>
                </a:solidFill>
              </a:rPr>
              <a:t>SiH</a:t>
            </a:r>
            <a:r>
              <a:rPr lang="en-US" baseline="-25000" dirty="0">
                <a:solidFill>
                  <a:srgbClr val="FF00FF"/>
                </a:solidFill>
              </a:rPr>
              <a:t>4</a:t>
            </a:r>
            <a:r>
              <a:rPr lang="en-US" dirty="0">
                <a:solidFill>
                  <a:srgbClr val="FF00FF"/>
                </a:solidFill>
              </a:rPr>
              <a:t>, GeH</a:t>
            </a:r>
            <a:r>
              <a:rPr lang="en-US" baseline="-25000" dirty="0">
                <a:solidFill>
                  <a:srgbClr val="FF00FF"/>
                </a:solidFill>
              </a:rPr>
              <a:t>4</a:t>
            </a:r>
            <a:r>
              <a:rPr lang="en-US" dirty="0">
                <a:solidFill>
                  <a:srgbClr val="FF00FF"/>
                </a:solidFill>
              </a:rPr>
              <a:t>, AℓH</a:t>
            </a:r>
            <a:r>
              <a:rPr lang="en-US" baseline="-25000" dirty="0">
                <a:solidFill>
                  <a:srgbClr val="FF00FF"/>
                </a:solidFill>
              </a:rPr>
              <a:t>3</a:t>
            </a:r>
            <a:r>
              <a:rPr lang="en-US" dirty="0" smtClean="0">
                <a:solidFill>
                  <a:srgbClr val="FF00FF"/>
                </a:solidFill>
              </a:rPr>
              <a:t> </a:t>
            </a:r>
            <a:r>
              <a:rPr lang="en-US" dirty="0">
                <a:solidFill>
                  <a:srgbClr val="FF00FF"/>
                </a:solidFill>
              </a:rPr>
              <a:t>etc., </a:t>
            </a:r>
          </a:p>
        </p:txBody>
      </p:sp>
    </p:spTree>
    <p:extLst>
      <p:ext uri="{BB962C8B-B14F-4D97-AF65-F5344CB8AC3E}">
        <p14:creationId xmlns:p14="http://schemas.microsoft.com/office/powerpoint/2010/main" val="352685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474" y="-76200"/>
            <a:ext cx="8610600" cy="5586145"/>
          </a:xfrm>
          <a:prstGeom prst="rect">
            <a:avLst/>
          </a:prstGeom>
        </p:spPr>
        <p:txBody>
          <a:bodyPr wrap="square">
            <a:spAutoFit/>
          </a:bodyPr>
          <a:lstStyle/>
          <a:p>
            <a:pPr lvl="0" algn="just">
              <a:lnSpc>
                <a:spcPct val="150000"/>
              </a:lnSpc>
            </a:pPr>
            <a:r>
              <a:rPr lang="en-US" sz="2000" b="1" dirty="0" smtClean="0">
                <a:solidFill>
                  <a:schemeClr val="accent6">
                    <a:lumMod val="75000"/>
                  </a:schemeClr>
                </a:solidFill>
              </a:rPr>
              <a:t>3.  Metallic </a:t>
            </a:r>
            <a:r>
              <a:rPr lang="en-US" sz="2000" b="1" dirty="0">
                <a:solidFill>
                  <a:schemeClr val="accent6">
                    <a:lumMod val="75000"/>
                  </a:schemeClr>
                </a:solidFill>
              </a:rPr>
              <a:t>hydride (or) Interstitial  hydride</a:t>
            </a:r>
          </a:p>
          <a:p>
            <a:pPr algn="just">
              <a:lnSpc>
                <a:spcPct val="150000"/>
              </a:lnSpc>
            </a:pPr>
            <a:r>
              <a:rPr lang="en-US" dirty="0" smtClean="0">
                <a:solidFill>
                  <a:srgbClr val="0000FF"/>
                </a:solidFill>
              </a:rPr>
              <a:t>	This </a:t>
            </a:r>
            <a:r>
              <a:rPr lang="en-US" dirty="0">
                <a:solidFill>
                  <a:srgbClr val="0000FF"/>
                </a:solidFill>
              </a:rPr>
              <a:t>type of hydride is formed between hydrogen and d-block elements.  In </a:t>
            </a:r>
            <a:r>
              <a:rPr lang="en-US" dirty="0" smtClean="0">
                <a:solidFill>
                  <a:srgbClr val="0000FF"/>
                </a:solidFill>
              </a:rPr>
              <a:t>	these </a:t>
            </a:r>
            <a:r>
              <a:rPr lang="en-US" dirty="0">
                <a:solidFill>
                  <a:srgbClr val="0000FF"/>
                </a:solidFill>
              </a:rPr>
              <a:t>hydrides </a:t>
            </a:r>
            <a:r>
              <a:rPr lang="en-US" b="1" dirty="0">
                <a:solidFill>
                  <a:srgbClr val="0000FF"/>
                </a:solidFill>
              </a:rPr>
              <a:t>hydrogen occupy the interstitial position between metal atoms</a:t>
            </a:r>
            <a:r>
              <a:rPr lang="en-US" dirty="0">
                <a:solidFill>
                  <a:srgbClr val="0000FF"/>
                </a:solidFill>
              </a:rPr>
              <a:t>.  </a:t>
            </a:r>
            <a:endParaRPr lang="en-US" dirty="0" smtClean="0">
              <a:solidFill>
                <a:srgbClr val="0000FF"/>
              </a:solidFill>
            </a:endParaRPr>
          </a:p>
          <a:p>
            <a:pPr algn="just">
              <a:lnSpc>
                <a:spcPct val="150000"/>
              </a:lnSpc>
            </a:pPr>
            <a:r>
              <a:rPr lang="en-US" dirty="0">
                <a:solidFill>
                  <a:srgbClr val="0000FF"/>
                </a:solidFill>
              </a:rPr>
              <a:t>	</a:t>
            </a:r>
            <a:r>
              <a:rPr lang="en-US" dirty="0" smtClean="0">
                <a:solidFill>
                  <a:srgbClr val="0000FF"/>
                </a:solidFill>
              </a:rPr>
              <a:t>	</a:t>
            </a:r>
            <a:r>
              <a:rPr lang="en-US" dirty="0" smtClean="0">
                <a:solidFill>
                  <a:srgbClr val="FF00FF"/>
                </a:solidFill>
              </a:rPr>
              <a:t>Example</a:t>
            </a:r>
            <a:r>
              <a:rPr lang="en-US" dirty="0">
                <a:solidFill>
                  <a:srgbClr val="FF00FF"/>
                </a:solidFill>
              </a:rPr>
              <a:t>:  </a:t>
            </a:r>
            <a:endParaRPr lang="en-US" dirty="0" smtClean="0">
              <a:solidFill>
                <a:srgbClr val="FF00FF"/>
              </a:solidFill>
            </a:endParaRPr>
          </a:p>
          <a:p>
            <a:pPr algn="just">
              <a:lnSpc>
                <a:spcPct val="150000"/>
              </a:lnSpc>
            </a:pPr>
            <a:r>
              <a:rPr lang="en-US" dirty="0">
                <a:solidFill>
                  <a:srgbClr val="FF00FF"/>
                </a:solidFill>
              </a:rPr>
              <a:t>	</a:t>
            </a:r>
            <a:r>
              <a:rPr lang="en-US" dirty="0" smtClean="0">
                <a:solidFill>
                  <a:srgbClr val="FF00FF"/>
                </a:solidFill>
              </a:rPr>
              <a:t>		 FeH</a:t>
            </a:r>
            <a:r>
              <a:rPr lang="en-US" baseline="-25000" dirty="0" smtClean="0">
                <a:solidFill>
                  <a:srgbClr val="FF00FF"/>
                </a:solidFill>
              </a:rPr>
              <a:t>2</a:t>
            </a:r>
            <a:r>
              <a:rPr lang="en-US" dirty="0">
                <a:solidFill>
                  <a:srgbClr val="FF00FF"/>
                </a:solidFill>
              </a:rPr>
              <a:t>, CoH</a:t>
            </a:r>
            <a:r>
              <a:rPr lang="en-US" baseline="-25000" dirty="0">
                <a:solidFill>
                  <a:srgbClr val="FF00FF"/>
                </a:solidFill>
              </a:rPr>
              <a:t>2</a:t>
            </a:r>
            <a:r>
              <a:rPr lang="en-US" dirty="0">
                <a:solidFill>
                  <a:srgbClr val="FF00FF"/>
                </a:solidFill>
              </a:rPr>
              <a:t>, NiH</a:t>
            </a:r>
            <a:r>
              <a:rPr lang="en-US" baseline="-25000" dirty="0">
                <a:solidFill>
                  <a:srgbClr val="FF00FF"/>
                </a:solidFill>
              </a:rPr>
              <a:t>2</a:t>
            </a:r>
            <a:r>
              <a:rPr lang="en-US" dirty="0">
                <a:solidFill>
                  <a:srgbClr val="FF00FF"/>
                </a:solidFill>
              </a:rPr>
              <a:t>, etc., </a:t>
            </a:r>
          </a:p>
          <a:p>
            <a:pPr algn="just"/>
            <a:r>
              <a:rPr lang="en-US" dirty="0"/>
              <a:t> </a:t>
            </a:r>
            <a:endParaRPr lang="en-US" dirty="0" smtClean="0"/>
          </a:p>
          <a:p>
            <a:pPr lvl="0" algn="just">
              <a:lnSpc>
                <a:spcPct val="150000"/>
              </a:lnSpc>
            </a:pPr>
            <a:r>
              <a:rPr lang="en-US" sz="2000" b="1" dirty="0" smtClean="0">
                <a:solidFill>
                  <a:schemeClr val="accent6">
                    <a:lumMod val="75000"/>
                  </a:schemeClr>
                </a:solidFill>
              </a:rPr>
              <a:t>4.  Complex hydride </a:t>
            </a:r>
          </a:p>
          <a:p>
            <a:pPr algn="just">
              <a:lnSpc>
                <a:spcPct val="150000"/>
              </a:lnSpc>
            </a:pPr>
            <a:r>
              <a:rPr lang="en-US" dirty="0" smtClean="0"/>
              <a:t>	</a:t>
            </a:r>
            <a:r>
              <a:rPr lang="en-US" dirty="0" smtClean="0">
                <a:solidFill>
                  <a:srgbClr val="0000FF"/>
                </a:solidFill>
              </a:rPr>
              <a:t>Two </a:t>
            </a:r>
            <a:r>
              <a:rPr lang="en-US" dirty="0">
                <a:solidFill>
                  <a:srgbClr val="0000FF"/>
                </a:solidFill>
              </a:rPr>
              <a:t>or more metal atoms are linked by hydrogen atom are called complex </a:t>
            </a:r>
            <a:r>
              <a:rPr lang="en-US" dirty="0" smtClean="0">
                <a:solidFill>
                  <a:srgbClr val="0000FF"/>
                </a:solidFill>
              </a:rPr>
              <a:t>	hydride</a:t>
            </a:r>
            <a:r>
              <a:rPr lang="en-US" dirty="0">
                <a:solidFill>
                  <a:srgbClr val="0000FF"/>
                </a:solidFill>
              </a:rPr>
              <a:t>.  </a:t>
            </a:r>
            <a:endParaRPr lang="en-US" dirty="0" smtClean="0">
              <a:solidFill>
                <a:srgbClr val="0000FF"/>
              </a:solidFill>
            </a:endParaRPr>
          </a:p>
          <a:p>
            <a:pPr algn="just">
              <a:lnSpc>
                <a:spcPct val="150000"/>
              </a:lnSpc>
            </a:pPr>
            <a:r>
              <a:rPr lang="en-US" dirty="0"/>
              <a:t>	</a:t>
            </a:r>
            <a:r>
              <a:rPr lang="en-US" dirty="0" smtClean="0"/>
              <a:t>	</a:t>
            </a:r>
            <a:r>
              <a:rPr lang="en-US" dirty="0" smtClean="0">
                <a:solidFill>
                  <a:srgbClr val="FF00FF"/>
                </a:solidFill>
              </a:rPr>
              <a:t>Example</a:t>
            </a:r>
            <a:r>
              <a:rPr lang="en-US" dirty="0">
                <a:solidFill>
                  <a:srgbClr val="FF00FF"/>
                </a:solidFill>
              </a:rPr>
              <a:t>:  </a:t>
            </a:r>
            <a:endParaRPr lang="en-US" dirty="0" smtClean="0">
              <a:solidFill>
                <a:srgbClr val="FF00FF"/>
              </a:solidFill>
            </a:endParaRPr>
          </a:p>
          <a:p>
            <a:pPr algn="just">
              <a:lnSpc>
                <a:spcPct val="150000"/>
              </a:lnSpc>
            </a:pPr>
            <a:r>
              <a:rPr lang="en-US" dirty="0">
                <a:solidFill>
                  <a:srgbClr val="FF00FF"/>
                </a:solidFill>
              </a:rPr>
              <a:t>	</a:t>
            </a:r>
            <a:r>
              <a:rPr lang="en-US" dirty="0" smtClean="0">
                <a:solidFill>
                  <a:srgbClr val="FF00FF"/>
                </a:solidFill>
              </a:rPr>
              <a:t>		 Lithium </a:t>
            </a:r>
            <a:r>
              <a:rPr lang="en-US" dirty="0">
                <a:solidFill>
                  <a:srgbClr val="FF00FF"/>
                </a:solidFill>
              </a:rPr>
              <a:t>aluminium hydride  -  </a:t>
            </a:r>
            <a:r>
              <a:rPr lang="en-US" dirty="0" err="1">
                <a:solidFill>
                  <a:srgbClr val="FF00FF"/>
                </a:solidFill>
              </a:rPr>
              <a:t>LiA</a:t>
            </a:r>
            <a:r>
              <a:rPr lang="en-US" dirty="0">
                <a:solidFill>
                  <a:srgbClr val="FF00FF"/>
                </a:solidFill>
              </a:rPr>
              <a:t>ℓH</a:t>
            </a:r>
            <a:r>
              <a:rPr lang="en-US" baseline="-25000" dirty="0">
                <a:solidFill>
                  <a:srgbClr val="FF00FF"/>
                </a:solidFill>
              </a:rPr>
              <a:t>4</a:t>
            </a:r>
            <a:r>
              <a:rPr lang="en-US" dirty="0">
                <a:solidFill>
                  <a:srgbClr val="FF00FF"/>
                </a:solidFill>
              </a:rPr>
              <a:t>, </a:t>
            </a:r>
          </a:p>
          <a:p>
            <a:pPr algn="just">
              <a:lnSpc>
                <a:spcPct val="150000"/>
              </a:lnSpc>
            </a:pPr>
            <a:r>
              <a:rPr lang="en-US" dirty="0" smtClean="0">
                <a:solidFill>
                  <a:srgbClr val="FF00FF"/>
                </a:solidFill>
              </a:rPr>
              <a:t>			 Lithium </a:t>
            </a:r>
            <a:r>
              <a:rPr lang="en-US" dirty="0" err="1">
                <a:solidFill>
                  <a:srgbClr val="FF00FF"/>
                </a:solidFill>
              </a:rPr>
              <a:t>boro</a:t>
            </a:r>
            <a:r>
              <a:rPr lang="en-US" dirty="0">
                <a:solidFill>
                  <a:srgbClr val="FF00FF"/>
                </a:solidFill>
              </a:rPr>
              <a:t> hydride  -  LiBH</a:t>
            </a:r>
            <a:r>
              <a:rPr lang="en-US" baseline="-25000" dirty="0">
                <a:solidFill>
                  <a:srgbClr val="FF00FF"/>
                </a:solidFill>
              </a:rPr>
              <a:t>4</a:t>
            </a:r>
            <a:r>
              <a:rPr lang="en-US" dirty="0">
                <a:solidFill>
                  <a:srgbClr val="FF00FF"/>
                </a:solidFill>
              </a:rPr>
              <a:t>, </a:t>
            </a:r>
          </a:p>
          <a:p>
            <a:pPr algn="just">
              <a:lnSpc>
                <a:spcPct val="150000"/>
              </a:lnSpc>
            </a:pPr>
            <a:r>
              <a:rPr lang="en-US" dirty="0" smtClean="0">
                <a:solidFill>
                  <a:srgbClr val="FF00FF"/>
                </a:solidFill>
              </a:rPr>
              <a:t>			 Sodium </a:t>
            </a:r>
            <a:r>
              <a:rPr lang="en-US" dirty="0" err="1">
                <a:solidFill>
                  <a:srgbClr val="FF00FF"/>
                </a:solidFill>
              </a:rPr>
              <a:t>boro</a:t>
            </a:r>
            <a:r>
              <a:rPr lang="en-US" dirty="0">
                <a:solidFill>
                  <a:srgbClr val="FF00FF"/>
                </a:solidFill>
              </a:rPr>
              <a:t> hydride  -  NaBH</a:t>
            </a:r>
            <a:r>
              <a:rPr lang="en-US" baseline="-25000" dirty="0">
                <a:solidFill>
                  <a:srgbClr val="FF00FF"/>
                </a:solidFill>
              </a:rPr>
              <a:t>4</a:t>
            </a:r>
            <a:r>
              <a:rPr lang="en-US" dirty="0">
                <a:solidFill>
                  <a:srgbClr val="FF00FF"/>
                </a:solidFill>
              </a:rPr>
              <a:t>,  etc.,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1314" y="1280160"/>
            <a:ext cx="1698625" cy="97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a:off x="6804835" y="1541013"/>
            <a:ext cx="685800" cy="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490636" y="1338783"/>
            <a:ext cx="967565" cy="523220"/>
          </a:xfrm>
          <a:prstGeom prst="rect">
            <a:avLst/>
          </a:prstGeom>
        </p:spPr>
        <p:txBody>
          <a:bodyPr wrap="square">
            <a:spAutoFit/>
          </a:bodyPr>
          <a:lstStyle/>
          <a:p>
            <a:pPr algn="ctr"/>
            <a:r>
              <a:rPr lang="en-US" sz="1400" b="1" dirty="0" smtClean="0">
                <a:solidFill>
                  <a:srgbClr val="0000FF"/>
                </a:solidFill>
              </a:rPr>
              <a:t>interstitial </a:t>
            </a:r>
            <a:r>
              <a:rPr lang="en-US" sz="1400" b="1" dirty="0">
                <a:solidFill>
                  <a:srgbClr val="0000FF"/>
                </a:solidFill>
              </a:rPr>
              <a:t>position</a:t>
            </a:r>
            <a:endParaRPr lang="en-US" sz="1400" dirty="0"/>
          </a:p>
        </p:txBody>
      </p:sp>
      <p:cxnSp>
        <p:nvCxnSpPr>
          <p:cNvPr id="7" name="Straight Arrow Connector 6"/>
          <p:cNvCxnSpPr/>
          <p:nvPr/>
        </p:nvCxnSpPr>
        <p:spPr>
          <a:xfrm>
            <a:off x="6934200" y="1645920"/>
            <a:ext cx="838200" cy="24384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934200" y="1950720"/>
            <a:ext cx="838200" cy="18288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772401" y="1708295"/>
            <a:ext cx="636183" cy="523220"/>
          </a:xfrm>
          <a:prstGeom prst="rect">
            <a:avLst/>
          </a:prstGeom>
          <a:noFill/>
        </p:spPr>
        <p:txBody>
          <a:bodyPr wrap="square" rtlCol="0">
            <a:spAutoFit/>
          </a:bodyPr>
          <a:lstStyle/>
          <a:p>
            <a:r>
              <a:rPr lang="en-US" sz="1400" b="1" dirty="0" smtClean="0">
                <a:solidFill>
                  <a:schemeClr val="accent6">
                    <a:lumMod val="50000"/>
                  </a:schemeClr>
                </a:solidFill>
              </a:rPr>
              <a:t>Metal atom</a:t>
            </a:r>
            <a:endParaRPr lang="en-US" sz="1400" b="1" dirty="0">
              <a:solidFill>
                <a:schemeClr val="accent6">
                  <a:lumMod val="50000"/>
                </a:schemeClr>
              </a:solidFill>
            </a:endParaRPr>
          </a:p>
        </p:txBody>
      </p:sp>
    </p:spTree>
    <p:extLst>
      <p:ext uri="{BB962C8B-B14F-4D97-AF65-F5344CB8AC3E}">
        <p14:creationId xmlns:p14="http://schemas.microsoft.com/office/powerpoint/2010/main" val="131531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gtEl>
                                        <p:attrNameLst>
                                          <p:attrName>style.visibility</p:attrName>
                                        </p:attrNameLst>
                                      </p:cBhvr>
                                      <p:to>
                                        <p:strVal val="visible"/>
                                      </p:to>
                                    </p:set>
                                    <p:anim calcmode="lin" valueType="num">
                                      <p:cBhvr additive="base">
                                        <p:cTn id="19" dur="500" fill="hold"/>
                                        <p:tgtEl>
                                          <p:spTgt spid="8194"/>
                                        </p:tgtEl>
                                        <p:attrNameLst>
                                          <p:attrName>ppt_x</p:attrName>
                                        </p:attrNameLst>
                                      </p:cBhvr>
                                      <p:tavLst>
                                        <p:tav tm="0">
                                          <p:val>
                                            <p:strVal val="#ppt_x"/>
                                          </p:val>
                                        </p:tav>
                                        <p:tav tm="100000">
                                          <p:val>
                                            <p:strVal val="#ppt_x"/>
                                          </p:val>
                                        </p:tav>
                                      </p:tavLst>
                                    </p:anim>
                                    <p:anim calcmode="lin" valueType="num">
                                      <p:cBhvr additive="base">
                                        <p:cTn id="20"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0-#ppt_w/2"/>
                                          </p:val>
                                        </p:tav>
                                        <p:tav tm="100000">
                                          <p:val>
                                            <p:strVal val="#ppt_x"/>
                                          </p:val>
                                        </p:tav>
                                      </p:tavLst>
                                    </p:anim>
                                    <p:anim calcmode="lin" valueType="num">
                                      <p:cBhvr additive="base">
                                        <p:cTn id="3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0-#ppt_w/2"/>
                                          </p:val>
                                        </p:tav>
                                        <p:tav tm="100000">
                                          <p:val>
                                            <p:strVal val="#ppt_x"/>
                                          </p:val>
                                        </p:tav>
                                      </p:tavLst>
                                    </p:anim>
                                    <p:anim calcmode="lin" valueType="num">
                                      <p:cBhvr additive="base">
                                        <p:cTn id="4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 calcmode="lin" valueType="num">
                                      <p:cBhvr additive="base">
                                        <p:cTn id="5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 calcmode="lin" valueType="num">
                                      <p:cBhvr additive="base">
                                        <p:cTn id="5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3" fill="hold" grpId="0" nodeType="clickEffect">
                                  <p:stCondLst>
                                    <p:cond delay="0"/>
                                  </p:stCondLst>
                                  <p:childTnLst>
                                    <p:set>
                                      <p:cBhvr>
                                        <p:cTn id="64" dur="1" fill="hold">
                                          <p:stCondLst>
                                            <p:cond delay="0"/>
                                          </p:stCondLst>
                                        </p:cTn>
                                        <p:tgtEl>
                                          <p:spTgt spid="4">
                                            <p:txEl>
                                              <p:pRg st="5" end="5"/>
                                            </p:txEl>
                                          </p:spTgt>
                                        </p:tgtEl>
                                        <p:attrNameLst>
                                          <p:attrName>style.visibility</p:attrName>
                                        </p:attrNameLst>
                                      </p:cBhvr>
                                      <p:to>
                                        <p:strVal val="visible"/>
                                      </p:to>
                                    </p:set>
                                    <p:anim calcmode="lin" valueType="num">
                                      <p:cBhvr additive="base">
                                        <p:cTn id="65"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9" fill="hold" grpId="0" nodeType="click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 calcmode="lin" valueType="num">
                                      <p:cBhvr additive="base">
                                        <p:cTn id="71"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 calcmode="lin" valueType="num">
                                      <p:cBhvr additive="base">
                                        <p:cTn id="7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4">
                                            <p:txEl>
                                              <p:pRg st="8" end="8"/>
                                            </p:txEl>
                                          </p:spTgt>
                                        </p:tgtEl>
                                        <p:attrNameLst>
                                          <p:attrName>style.visibility</p:attrName>
                                        </p:attrNameLst>
                                      </p:cBhvr>
                                      <p:to>
                                        <p:strVal val="visible"/>
                                      </p:to>
                                    </p:set>
                                    <p:anim calcmode="lin" valueType="num">
                                      <p:cBhvr additive="base">
                                        <p:cTn id="83"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4">
                                            <p:txEl>
                                              <p:pRg st="9" end="9"/>
                                            </p:txEl>
                                          </p:spTgt>
                                        </p:tgtEl>
                                        <p:attrNameLst>
                                          <p:attrName>style.visibility</p:attrName>
                                        </p:attrNameLst>
                                      </p:cBhvr>
                                      <p:to>
                                        <p:strVal val="visible"/>
                                      </p:to>
                                    </p:set>
                                    <p:anim calcmode="lin" valueType="num">
                                      <p:cBhvr additive="base">
                                        <p:cTn id="89"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4">
                                            <p:txEl>
                                              <p:pRg st="10" end="10"/>
                                            </p:txEl>
                                          </p:spTgt>
                                        </p:tgtEl>
                                        <p:attrNameLst>
                                          <p:attrName>style.visibility</p:attrName>
                                        </p:attrNameLst>
                                      </p:cBhvr>
                                      <p:to>
                                        <p:strVal val="visible"/>
                                      </p:to>
                                    </p:set>
                                    <p:anim calcmode="lin" valueType="num">
                                      <p:cBhvr additive="base">
                                        <p:cTn id="95"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763000" cy="3647152"/>
          </a:xfrm>
          <a:prstGeom prst="rect">
            <a:avLst/>
          </a:prstGeom>
        </p:spPr>
        <p:txBody>
          <a:bodyPr wrap="square">
            <a:spAutoFit/>
          </a:bodyPr>
          <a:lstStyle/>
          <a:p>
            <a:pPr algn="ctr">
              <a:lnSpc>
                <a:spcPct val="150000"/>
              </a:lnSpc>
            </a:pPr>
            <a:r>
              <a:rPr lang="en-US" sz="2400" b="1" dirty="0">
                <a:solidFill>
                  <a:srgbClr val="FF0000"/>
                </a:solidFill>
              </a:rPr>
              <a:t>OXIDES</a:t>
            </a:r>
          </a:p>
          <a:p>
            <a:pPr>
              <a:lnSpc>
                <a:spcPct val="150000"/>
              </a:lnSpc>
            </a:pPr>
            <a:r>
              <a:rPr lang="en-US" dirty="0">
                <a:solidFill>
                  <a:srgbClr val="0000FF"/>
                </a:solidFill>
              </a:rPr>
              <a:t>The binary compound formed between oxygen and another element is called as an oxide. </a:t>
            </a:r>
          </a:p>
          <a:p>
            <a:pPr>
              <a:lnSpc>
                <a:spcPct val="150000"/>
              </a:lnSpc>
            </a:pPr>
            <a:r>
              <a:rPr lang="en-US" sz="2000" b="1" dirty="0">
                <a:solidFill>
                  <a:schemeClr val="accent6">
                    <a:lumMod val="50000"/>
                  </a:schemeClr>
                </a:solidFill>
              </a:rPr>
              <a:t>Classification of oxides</a:t>
            </a:r>
            <a:endParaRPr lang="en-US" sz="2000" dirty="0">
              <a:solidFill>
                <a:schemeClr val="accent6">
                  <a:lumMod val="50000"/>
                </a:schemeClr>
              </a:solidFill>
            </a:endParaRPr>
          </a:p>
          <a:p>
            <a:pPr>
              <a:lnSpc>
                <a:spcPct val="150000"/>
              </a:lnSpc>
            </a:pPr>
            <a:r>
              <a:rPr lang="en-US" dirty="0">
                <a:solidFill>
                  <a:srgbClr val="0000FF"/>
                </a:solidFill>
              </a:rPr>
              <a:t>Oxides are classified on the basis of two.  They are,</a:t>
            </a:r>
          </a:p>
          <a:p>
            <a:pPr>
              <a:lnSpc>
                <a:spcPct val="150000"/>
              </a:lnSpc>
            </a:pPr>
            <a:r>
              <a:rPr lang="en-US" dirty="0">
                <a:solidFill>
                  <a:srgbClr val="0000FF"/>
                </a:solidFill>
              </a:rPr>
              <a:t>	i).	Based on the their chemical behavior</a:t>
            </a:r>
          </a:p>
          <a:p>
            <a:pPr>
              <a:lnSpc>
                <a:spcPct val="150000"/>
              </a:lnSpc>
            </a:pPr>
            <a:r>
              <a:rPr lang="en-US" dirty="0">
                <a:solidFill>
                  <a:srgbClr val="0000FF"/>
                </a:solidFill>
              </a:rPr>
              <a:t>	ii).	Based on their oxygen content.</a:t>
            </a:r>
          </a:p>
          <a:p>
            <a:pPr>
              <a:lnSpc>
                <a:spcPct val="150000"/>
              </a:lnSpc>
            </a:pPr>
            <a:r>
              <a:rPr lang="en-US" sz="2000" b="1" dirty="0">
                <a:solidFill>
                  <a:schemeClr val="accent6">
                    <a:lumMod val="50000"/>
                  </a:schemeClr>
                </a:solidFill>
              </a:rPr>
              <a:t>Classification of oxides based on their chemical behavior:</a:t>
            </a:r>
            <a:endParaRPr lang="en-US" sz="2000" dirty="0">
              <a:solidFill>
                <a:schemeClr val="accent6">
                  <a:lumMod val="50000"/>
                </a:schemeClr>
              </a:solidFill>
            </a:endParaRPr>
          </a:p>
          <a:p>
            <a:r>
              <a:rPr lang="en-US" dirty="0">
                <a:solidFill>
                  <a:srgbClr val="0000FF"/>
                </a:solidFill>
              </a:rPr>
              <a:t>	Based on the chemical behavior, oxides are classified into 4 types.  They are,</a:t>
            </a:r>
          </a:p>
        </p:txBody>
      </p:sp>
      <p:sp>
        <p:nvSpPr>
          <p:cNvPr id="5" name="Rectangle 4"/>
          <p:cNvSpPr/>
          <p:nvPr/>
        </p:nvSpPr>
        <p:spPr>
          <a:xfrm>
            <a:off x="152400" y="3124200"/>
            <a:ext cx="8763000" cy="2354491"/>
          </a:xfrm>
          <a:prstGeom prst="rect">
            <a:avLst/>
          </a:prstGeom>
        </p:spPr>
        <p:txBody>
          <a:bodyPr wrap="square">
            <a:spAutoFit/>
          </a:bodyPr>
          <a:lstStyle/>
          <a:p>
            <a:pPr lvl="0">
              <a:lnSpc>
                <a:spcPct val="150000"/>
              </a:lnSpc>
            </a:pPr>
            <a:r>
              <a:rPr lang="en-US" sz="2000" b="1" dirty="0" smtClean="0">
                <a:solidFill>
                  <a:schemeClr val="accent6">
                    <a:lumMod val="50000"/>
                  </a:schemeClr>
                </a:solidFill>
              </a:rPr>
              <a:t>1.  Acidic </a:t>
            </a:r>
            <a:r>
              <a:rPr lang="en-US" sz="2000" b="1" dirty="0">
                <a:solidFill>
                  <a:schemeClr val="accent6">
                    <a:lumMod val="50000"/>
                  </a:schemeClr>
                </a:solidFill>
              </a:rPr>
              <a:t>oxides</a:t>
            </a:r>
            <a:r>
              <a:rPr lang="en-US" sz="2000" dirty="0">
                <a:solidFill>
                  <a:schemeClr val="accent6">
                    <a:lumMod val="50000"/>
                  </a:schemeClr>
                </a:solidFill>
              </a:rPr>
              <a:t>:  </a:t>
            </a:r>
          </a:p>
          <a:p>
            <a:r>
              <a:rPr lang="en-US" dirty="0" smtClean="0"/>
              <a:t>	</a:t>
            </a:r>
            <a:r>
              <a:rPr lang="en-US" dirty="0" smtClean="0">
                <a:solidFill>
                  <a:srgbClr val="0000FF"/>
                </a:solidFill>
              </a:rPr>
              <a:t>Oxides </a:t>
            </a:r>
            <a:r>
              <a:rPr lang="en-US" dirty="0">
                <a:solidFill>
                  <a:srgbClr val="0000FF"/>
                </a:solidFill>
              </a:rPr>
              <a:t>which dissolved in water to give acids are called Acidic oxides.  These oxides react with bases to form salt and water. 			</a:t>
            </a:r>
            <a:endParaRPr lang="en-US" dirty="0" smtClean="0">
              <a:solidFill>
                <a:srgbClr val="0000FF"/>
              </a:solidFill>
            </a:endParaRPr>
          </a:p>
          <a:p>
            <a:pPr>
              <a:lnSpc>
                <a:spcPct val="150000"/>
              </a:lnSpc>
            </a:pPr>
            <a:r>
              <a:rPr lang="en-US" dirty="0">
                <a:solidFill>
                  <a:srgbClr val="0000FF"/>
                </a:solidFill>
              </a:rPr>
              <a:t>	</a:t>
            </a:r>
            <a:r>
              <a:rPr lang="en-US" dirty="0" smtClean="0">
                <a:solidFill>
                  <a:srgbClr val="0000FF"/>
                </a:solidFill>
              </a:rPr>
              <a:t>	</a:t>
            </a:r>
            <a:r>
              <a:rPr lang="en-US" dirty="0" smtClean="0">
                <a:solidFill>
                  <a:srgbClr val="FF00FF"/>
                </a:solidFill>
              </a:rPr>
              <a:t>CO</a:t>
            </a:r>
            <a:r>
              <a:rPr lang="en-US" baseline="-25000" dirty="0" smtClean="0">
                <a:solidFill>
                  <a:srgbClr val="FF00FF"/>
                </a:solidFill>
              </a:rPr>
              <a:t>2</a:t>
            </a:r>
            <a:r>
              <a:rPr lang="en-US" dirty="0" smtClean="0">
                <a:solidFill>
                  <a:srgbClr val="FF00FF"/>
                </a:solidFill>
              </a:rPr>
              <a:t>       </a:t>
            </a:r>
            <a:r>
              <a:rPr lang="en-US" dirty="0">
                <a:solidFill>
                  <a:srgbClr val="FF00FF"/>
                </a:solidFill>
              </a:rPr>
              <a:t>+       H</a:t>
            </a:r>
            <a:r>
              <a:rPr lang="en-US" baseline="-25000" dirty="0">
                <a:solidFill>
                  <a:srgbClr val="FF00FF"/>
                </a:solidFill>
              </a:rPr>
              <a:t>2</a:t>
            </a:r>
            <a:r>
              <a:rPr lang="en-US" dirty="0">
                <a:solidFill>
                  <a:srgbClr val="FF00FF"/>
                </a:solidFill>
              </a:rPr>
              <a:t>O        →        </a:t>
            </a:r>
            <a:r>
              <a:rPr lang="en-US" dirty="0" smtClean="0">
                <a:solidFill>
                  <a:srgbClr val="FF00FF"/>
                </a:solidFill>
              </a:rPr>
              <a:t>H</a:t>
            </a:r>
            <a:r>
              <a:rPr lang="en-US" baseline="-25000" dirty="0" smtClean="0">
                <a:solidFill>
                  <a:srgbClr val="FF00FF"/>
                </a:solidFill>
              </a:rPr>
              <a:t>2</a:t>
            </a:r>
            <a:r>
              <a:rPr lang="en-US" dirty="0" smtClean="0">
                <a:solidFill>
                  <a:srgbClr val="FF00FF"/>
                </a:solidFill>
              </a:rPr>
              <a:t>CO</a:t>
            </a:r>
            <a:r>
              <a:rPr lang="en-US" baseline="-25000" dirty="0" smtClean="0">
                <a:solidFill>
                  <a:srgbClr val="FF00FF"/>
                </a:solidFill>
              </a:rPr>
              <a:t>3     </a:t>
            </a:r>
            <a:r>
              <a:rPr lang="en-US" dirty="0" smtClean="0">
                <a:solidFill>
                  <a:srgbClr val="FF00FF"/>
                </a:solidFill>
              </a:rPr>
              <a:t>(</a:t>
            </a:r>
            <a:r>
              <a:rPr lang="en-US" dirty="0">
                <a:solidFill>
                  <a:srgbClr val="FF00FF"/>
                </a:solidFill>
              </a:rPr>
              <a:t>carbonic </a:t>
            </a:r>
            <a:r>
              <a:rPr lang="en-US" dirty="0" smtClean="0">
                <a:solidFill>
                  <a:srgbClr val="FF00FF"/>
                </a:solidFill>
              </a:rPr>
              <a:t>acid)</a:t>
            </a:r>
            <a:endParaRPr lang="en-US" dirty="0">
              <a:solidFill>
                <a:srgbClr val="FF00FF"/>
              </a:solidFill>
            </a:endParaRPr>
          </a:p>
          <a:p>
            <a:pPr>
              <a:lnSpc>
                <a:spcPct val="150000"/>
              </a:lnSpc>
            </a:pPr>
            <a:r>
              <a:rPr lang="en-US" baseline="-25000" dirty="0">
                <a:solidFill>
                  <a:srgbClr val="FF00FF"/>
                </a:solidFill>
              </a:rPr>
              <a:t>		</a:t>
            </a:r>
            <a:r>
              <a:rPr lang="en-US" dirty="0" smtClean="0">
                <a:solidFill>
                  <a:srgbClr val="FF00FF"/>
                </a:solidFill>
              </a:rPr>
              <a:t>SO</a:t>
            </a:r>
            <a:r>
              <a:rPr lang="en-US" baseline="-25000" dirty="0" smtClean="0">
                <a:solidFill>
                  <a:srgbClr val="FF00FF"/>
                </a:solidFill>
              </a:rPr>
              <a:t>3</a:t>
            </a:r>
            <a:r>
              <a:rPr lang="en-US" dirty="0" smtClean="0">
                <a:solidFill>
                  <a:srgbClr val="FF00FF"/>
                </a:solidFill>
              </a:rPr>
              <a:t>        </a:t>
            </a:r>
            <a:r>
              <a:rPr lang="en-US" dirty="0">
                <a:solidFill>
                  <a:srgbClr val="FF00FF"/>
                </a:solidFill>
              </a:rPr>
              <a:t>+       H</a:t>
            </a:r>
            <a:r>
              <a:rPr lang="en-US" baseline="-25000" dirty="0">
                <a:solidFill>
                  <a:srgbClr val="FF00FF"/>
                </a:solidFill>
              </a:rPr>
              <a:t>2</a:t>
            </a:r>
            <a:r>
              <a:rPr lang="en-US" dirty="0">
                <a:solidFill>
                  <a:srgbClr val="FF00FF"/>
                </a:solidFill>
              </a:rPr>
              <a:t>O       →         </a:t>
            </a:r>
            <a:r>
              <a:rPr lang="en-US" dirty="0" smtClean="0">
                <a:solidFill>
                  <a:srgbClr val="FF00FF"/>
                </a:solidFill>
              </a:rPr>
              <a:t>H</a:t>
            </a:r>
            <a:r>
              <a:rPr lang="en-US" baseline="-25000" dirty="0" smtClean="0">
                <a:solidFill>
                  <a:srgbClr val="FF00FF"/>
                </a:solidFill>
              </a:rPr>
              <a:t>2</a:t>
            </a:r>
            <a:r>
              <a:rPr lang="en-US" dirty="0" smtClean="0">
                <a:solidFill>
                  <a:srgbClr val="FF00FF"/>
                </a:solidFill>
              </a:rPr>
              <a:t>SO</a:t>
            </a:r>
            <a:r>
              <a:rPr lang="en-US" baseline="-25000" dirty="0" smtClean="0">
                <a:solidFill>
                  <a:srgbClr val="FF00FF"/>
                </a:solidFill>
              </a:rPr>
              <a:t>4     </a:t>
            </a:r>
            <a:r>
              <a:rPr lang="en-US" dirty="0" smtClean="0">
                <a:solidFill>
                  <a:srgbClr val="FF00FF"/>
                </a:solidFill>
              </a:rPr>
              <a:t>(sulphuric </a:t>
            </a:r>
            <a:r>
              <a:rPr lang="en-US" dirty="0">
                <a:solidFill>
                  <a:srgbClr val="FF00FF"/>
                </a:solidFill>
              </a:rPr>
              <a:t>acid)</a:t>
            </a:r>
          </a:p>
          <a:p>
            <a:pPr>
              <a:lnSpc>
                <a:spcPct val="150000"/>
              </a:lnSpc>
            </a:pPr>
            <a:r>
              <a:rPr lang="en-US" baseline="-25000" dirty="0">
                <a:solidFill>
                  <a:srgbClr val="FF00FF"/>
                </a:solidFill>
              </a:rPr>
              <a:t>	</a:t>
            </a:r>
            <a:r>
              <a:rPr lang="en-US" baseline="-25000" dirty="0" smtClean="0">
                <a:solidFill>
                  <a:srgbClr val="FF00FF"/>
                </a:solidFill>
              </a:rPr>
              <a:t>	</a:t>
            </a:r>
            <a:r>
              <a:rPr lang="en-US" dirty="0" smtClean="0">
                <a:solidFill>
                  <a:srgbClr val="FF00FF"/>
                </a:solidFill>
              </a:rPr>
              <a:t>C </a:t>
            </a:r>
            <a:r>
              <a:rPr lang="en-US" dirty="0">
                <a:solidFill>
                  <a:srgbClr val="FF00FF"/>
                </a:solidFill>
              </a:rPr>
              <a:t>rO</a:t>
            </a:r>
            <a:r>
              <a:rPr lang="en-US" baseline="-25000" dirty="0">
                <a:solidFill>
                  <a:srgbClr val="FF00FF"/>
                </a:solidFill>
              </a:rPr>
              <a:t>3</a:t>
            </a:r>
            <a:r>
              <a:rPr lang="en-US" dirty="0">
                <a:solidFill>
                  <a:srgbClr val="FF00FF"/>
                </a:solidFill>
              </a:rPr>
              <a:t>     +       H</a:t>
            </a:r>
            <a:r>
              <a:rPr lang="en-US" baseline="-25000" dirty="0">
                <a:solidFill>
                  <a:srgbClr val="FF00FF"/>
                </a:solidFill>
              </a:rPr>
              <a:t>2</a:t>
            </a:r>
            <a:r>
              <a:rPr lang="en-US" dirty="0">
                <a:solidFill>
                  <a:srgbClr val="FF00FF"/>
                </a:solidFill>
              </a:rPr>
              <a:t>O       →         H</a:t>
            </a:r>
            <a:r>
              <a:rPr lang="en-US" baseline="-25000" dirty="0">
                <a:solidFill>
                  <a:srgbClr val="FF00FF"/>
                </a:solidFill>
              </a:rPr>
              <a:t>2</a:t>
            </a:r>
            <a:r>
              <a:rPr lang="en-US" dirty="0">
                <a:solidFill>
                  <a:srgbClr val="FF00FF"/>
                </a:solidFill>
              </a:rPr>
              <a:t>CrO</a:t>
            </a:r>
            <a:r>
              <a:rPr lang="en-US" baseline="-25000" dirty="0">
                <a:solidFill>
                  <a:srgbClr val="FF00FF"/>
                </a:solidFill>
              </a:rPr>
              <a:t>4   </a:t>
            </a:r>
            <a:r>
              <a:rPr lang="en-US" dirty="0">
                <a:solidFill>
                  <a:srgbClr val="FF00FF"/>
                </a:solidFill>
              </a:rPr>
              <a:t>(</a:t>
            </a:r>
            <a:r>
              <a:rPr lang="en-US" dirty="0" smtClean="0">
                <a:solidFill>
                  <a:srgbClr val="FF00FF"/>
                </a:solidFill>
              </a:rPr>
              <a:t>chromic </a:t>
            </a:r>
            <a:r>
              <a:rPr lang="en-US" dirty="0">
                <a:solidFill>
                  <a:srgbClr val="FF00FF"/>
                </a:solidFill>
              </a:rPr>
              <a:t>acid</a:t>
            </a:r>
            <a:r>
              <a:rPr lang="en-US" dirty="0" smtClean="0">
                <a:solidFill>
                  <a:srgbClr val="FF00FF"/>
                </a:solidFill>
              </a:rPr>
              <a:t>)</a:t>
            </a:r>
            <a:endParaRPr lang="en-US" dirty="0">
              <a:solidFill>
                <a:srgbClr val="FF00FF"/>
              </a:solidFill>
            </a:endParaRPr>
          </a:p>
        </p:txBody>
      </p:sp>
      <p:sp>
        <p:nvSpPr>
          <p:cNvPr id="6" name="Rectangle 5"/>
          <p:cNvSpPr/>
          <p:nvPr/>
        </p:nvSpPr>
        <p:spPr>
          <a:xfrm>
            <a:off x="4724401" y="3776332"/>
            <a:ext cx="2539093" cy="507831"/>
          </a:xfrm>
          <a:prstGeom prst="rect">
            <a:avLst/>
          </a:prstGeom>
        </p:spPr>
        <p:txBody>
          <a:bodyPr wrap="none">
            <a:spAutoFit/>
          </a:bodyPr>
          <a:lstStyle/>
          <a:p>
            <a:pPr>
              <a:lnSpc>
                <a:spcPct val="150000"/>
              </a:lnSpc>
            </a:pPr>
            <a:r>
              <a:rPr lang="en-US" dirty="0">
                <a:solidFill>
                  <a:srgbClr val="FF00FF"/>
                </a:solidFill>
              </a:rPr>
              <a:t>E.g.  CO</a:t>
            </a:r>
            <a:r>
              <a:rPr lang="en-US" baseline="-25000" dirty="0">
                <a:solidFill>
                  <a:srgbClr val="FF00FF"/>
                </a:solidFill>
              </a:rPr>
              <a:t>2</a:t>
            </a:r>
            <a:r>
              <a:rPr lang="en-US" dirty="0">
                <a:solidFill>
                  <a:srgbClr val="FF00FF"/>
                </a:solidFill>
              </a:rPr>
              <a:t>, </a:t>
            </a:r>
            <a:r>
              <a:rPr lang="en-US" dirty="0" smtClean="0">
                <a:solidFill>
                  <a:srgbClr val="FF00FF"/>
                </a:solidFill>
              </a:rPr>
              <a:t>SO</a:t>
            </a:r>
            <a:r>
              <a:rPr lang="en-US" baseline="-25000" dirty="0" smtClean="0">
                <a:solidFill>
                  <a:srgbClr val="FF00FF"/>
                </a:solidFill>
              </a:rPr>
              <a:t>3</a:t>
            </a:r>
            <a:r>
              <a:rPr lang="en-US" dirty="0">
                <a:solidFill>
                  <a:srgbClr val="FF00FF"/>
                </a:solidFill>
              </a:rPr>
              <a:t>, CrO</a:t>
            </a:r>
            <a:r>
              <a:rPr lang="en-US" baseline="-25000" dirty="0">
                <a:solidFill>
                  <a:srgbClr val="FF00FF"/>
                </a:solidFill>
              </a:rPr>
              <a:t>3</a:t>
            </a:r>
            <a:r>
              <a:rPr lang="en-US" dirty="0">
                <a:solidFill>
                  <a:srgbClr val="FF00FF"/>
                </a:solidFill>
              </a:rPr>
              <a:t>, etc., </a:t>
            </a:r>
          </a:p>
        </p:txBody>
      </p:sp>
    </p:spTree>
    <p:extLst>
      <p:ext uri="{BB962C8B-B14F-4D97-AF65-F5344CB8AC3E}">
        <p14:creationId xmlns:p14="http://schemas.microsoft.com/office/powerpoint/2010/main" val="349419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 calcmode="lin" valueType="num">
                                      <p:cBhvr additive="base">
                                        <p:cTn id="5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anim calcmode="lin" valueType="num">
                                      <p:cBhvr additive="base">
                                        <p:cTn id="6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5">
                                            <p:txEl>
                                              <p:pRg st="2" end="2"/>
                                            </p:txEl>
                                          </p:spTgt>
                                        </p:tgtEl>
                                        <p:attrNameLst>
                                          <p:attrName>style.visibility</p:attrName>
                                        </p:attrNameLst>
                                      </p:cBhvr>
                                      <p:to>
                                        <p:strVal val="visible"/>
                                      </p:to>
                                    </p:set>
                                    <p:anim calcmode="lin" valueType="num">
                                      <p:cBhvr additive="base">
                                        <p:cTn id="7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additive="base">
                                        <p:cTn id="7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5">
                                            <p:txEl>
                                              <p:pRg st="4" end="4"/>
                                            </p:txEl>
                                          </p:spTgt>
                                        </p:tgtEl>
                                        <p:attrNameLst>
                                          <p:attrName>style.visibility</p:attrName>
                                        </p:attrNameLst>
                                      </p:cBhvr>
                                      <p:to>
                                        <p:strVal val="visible"/>
                                      </p:to>
                                    </p:set>
                                    <p:anim calcmode="lin" valueType="num">
                                      <p:cBhvr additive="base">
                                        <p:cTn id="8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20"/>
            <a:ext cx="8839200" cy="3970318"/>
          </a:xfrm>
          <a:prstGeom prst="rect">
            <a:avLst/>
          </a:prstGeom>
        </p:spPr>
        <p:txBody>
          <a:bodyPr wrap="square">
            <a:spAutoFit/>
          </a:bodyPr>
          <a:lstStyle/>
          <a:p>
            <a:pPr lvl="0"/>
            <a:r>
              <a:rPr lang="en-US" b="1" dirty="0" smtClean="0">
                <a:solidFill>
                  <a:schemeClr val="accent2">
                    <a:lumMod val="75000"/>
                  </a:schemeClr>
                </a:solidFill>
              </a:rPr>
              <a:t>2.  Basic </a:t>
            </a:r>
            <a:r>
              <a:rPr lang="en-US" b="1" dirty="0">
                <a:solidFill>
                  <a:schemeClr val="accent2">
                    <a:lumMod val="75000"/>
                  </a:schemeClr>
                </a:solidFill>
              </a:rPr>
              <a:t>oxides</a:t>
            </a:r>
            <a:r>
              <a:rPr lang="en-US" dirty="0">
                <a:solidFill>
                  <a:schemeClr val="accent2">
                    <a:lumMod val="75000"/>
                  </a:schemeClr>
                </a:solidFill>
              </a:rPr>
              <a:t>: </a:t>
            </a:r>
            <a:r>
              <a:rPr lang="en-US" dirty="0" smtClean="0">
                <a:solidFill>
                  <a:schemeClr val="accent2">
                    <a:lumMod val="75000"/>
                  </a:schemeClr>
                </a:solidFill>
              </a:rPr>
              <a:t> </a:t>
            </a:r>
            <a:endParaRPr lang="en-US" dirty="0">
              <a:solidFill>
                <a:schemeClr val="accent2">
                  <a:lumMod val="75000"/>
                </a:schemeClr>
              </a:solidFill>
            </a:endParaRPr>
          </a:p>
          <a:p>
            <a:pPr>
              <a:lnSpc>
                <a:spcPct val="150000"/>
              </a:lnSpc>
            </a:pPr>
            <a:r>
              <a:rPr lang="en-US" dirty="0">
                <a:solidFill>
                  <a:srgbClr val="0000FF"/>
                </a:solidFill>
              </a:rPr>
              <a:t>Oxides which dissolved in water to give bases are called Basic oxides. These oxides are reacts with acids to form salt and water. </a:t>
            </a:r>
            <a:endParaRPr lang="en-US" dirty="0" smtClean="0">
              <a:solidFill>
                <a:srgbClr val="0000FF"/>
              </a:solidFill>
            </a:endParaRPr>
          </a:p>
          <a:p>
            <a:endParaRPr lang="en-US" dirty="0" smtClean="0">
              <a:solidFill>
                <a:srgbClr val="0000FF"/>
              </a:solidFill>
            </a:endParaRPr>
          </a:p>
          <a:p>
            <a:r>
              <a:rPr lang="en-US" dirty="0">
                <a:solidFill>
                  <a:srgbClr val="FF00FF"/>
                </a:solidFill>
              </a:rPr>
              <a:t>		</a:t>
            </a:r>
            <a:r>
              <a:rPr lang="en-US" dirty="0" smtClean="0">
                <a:solidFill>
                  <a:srgbClr val="FF00FF"/>
                </a:solidFill>
              </a:rPr>
              <a:t>Na</a:t>
            </a:r>
            <a:r>
              <a:rPr lang="en-US" baseline="-25000" dirty="0" smtClean="0">
                <a:solidFill>
                  <a:srgbClr val="FF00FF"/>
                </a:solidFill>
              </a:rPr>
              <a:t>2</a:t>
            </a:r>
            <a:r>
              <a:rPr lang="en-US" dirty="0" smtClean="0">
                <a:solidFill>
                  <a:srgbClr val="FF00FF"/>
                </a:solidFill>
              </a:rPr>
              <a:t>O       </a:t>
            </a:r>
            <a:r>
              <a:rPr lang="en-US" dirty="0">
                <a:solidFill>
                  <a:srgbClr val="FF00FF"/>
                </a:solidFill>
              </a:rPr>
              <a:t>+       H</a:t>
            </a:r>
            <a:r>
              <a:rPr lang="en-US" baseline="-25000" dirty="0">
                <a:solidFill>
                  <a:srgbClr val="FF00FF"/>
                </a:solidFill>
              </a:rPr>
              <a:t>2</a:t>
            </a:r>
            <a:r>
              <a:rPr lang="en-US" dirty="0">
                <a:solidFill>
                  <a:srgbClr val="FF00FF"/>
                </a:solidFill>
              </a:rPr>
              <a:t>O        →        2 NaOH</a:t>
            </a:r>
          </a:p>
          <a:p>
            <a:r>
              <a:rPr lang="en-US" dirty="0">
                <a:solidFill>
                  <a:srgbClr val="FF00FF"/>
                </a:solidFill>
              </a:rPr>
              <a:t>		</a:t>
            </a:r>
            <a:r>
              <a:rPr lang="en-US" dirty="0" smtClean="0">
                <a:solidFill>
                  <a:srgbClr val="FF00FF"/>
                </a:solidFill>
              </a:rPr>
              <a:t>K</a:t>
            </a:r>
            <a:r>
              <a:rPr lang="en-US" baseline="-25000" dirty="0" smtClean="0">
                <a:solidFill>
                  <a:srgbClr val="FF00FF"/>
                </a:solidFill>
              </a:rPr>
              <a:t>2</a:t>
            </a:r>
            <a:r>
              <a:rPr lang="en-US" dirty="0" smtClean="0">
                <a:solidFill>
                  <a:srgbClr val="FF00FF"/>
                </a:solidFill>
              </a:rPr>
              <a:t>O         </a:t>
            </a:r>
            <a:r>
              <a:rPr lang="en-US" dirty="0">
                <a:solidFill>
                  <a:srgbClr val="FF00FF"/>
                </a:solidFill>
              </a:rPr>
              <a:t>+       H</a:t>
            </a:r>
            <a:r>
              <a:rPr lang="en-US" baseline="-25000" dirty="0">
                <a:solidFill>
                  <a:srgbClr val="FF00FF"/>
                </a:solidFill>
              </a:rPr>
              <a:t>2</a:t>
            </a:r>
            <a:r>
              <a:rPr lang="en-US" dirty="0">
                <a:solidFill>
                  <a:srgbClr val="FF00FF"/>
                </a:solidFill>
              </a:rPr>
              <a:t>O        →        2 KOH</a:t>
            </a:r>
          </a:p>
          <a:p>
            <a:r>
              <a:rPr lang="en-US" dirty="0">
                <a:solidFill>
                  <a:srgbClr val="FF00FF"/>
                </a:solidFill>
              </a:rPr>
              <a:t>		</a:t>
            </a:r>
            <a:r>
              <a:rPr lang="en-US" dirty="0" err="1" smtClean="0">
                <a:solidFill>
                  <a:srgbClr val="FF00FF"/>
                </a:solidFill>
              </a:rPr>
              <a:t>CaO</a:t>
            </a:r>
            <a:r>
              <a:rPr lang="en-US" dirty="0" smtClean="0">
                <a:solidFill>
                  <a:srgbClr val="FF00FF"/>
                </a:solidFill>
              </a:rPr>
              <a:t>         </a:t>
            </a:r>
            <a:r>
              <a:rPr lang="en-US" dirty="0">
                <a:solidFill>
                  <a:srgbClr val="FF00FF"/>
                </a:solidFill>
              </a:rPr>
              <a:t>+       H</a:t>
            </a:r>
            <a:r>
              <a:rPr lang="en-US" baseline="-25000" dirty="0">
                <a:solidFill>
                  <a:srgbClr val="FF00FF"/>
                </a:solidFill>
              </a:rPr>
              <a:t>2</a:t>
            </a:r>
            <a:r>
              <a:rPr lang="en-US" dirty="0">
                <a:solidFill>
                  <a:srgbClr val="FF00FF"/>
                </a:solidFill>
              </a:rPr>
              <a:t>O        →        </a:t>
            </a:r>
            <a:r>
              <a:rPr lang="en-US" dirty="0" err="1">
                <a:solidFill>
                  <a:srgbClr val="FF00FF"/>
                </a:solidFill>
              </a:rPr>
              <a:t>Ca</a:t>
            </a:r>
            <a:r>
              <a:rPr lang="en-US" dirty="0">
                <a:solidFill>
                  <a:srgbClr val="FF00FF"/>
                </a:solidFill>
              </a:rPr>
              <a:t>(OH)</a:t>
            </a:r>
            <a:r>
              <a:rPr lang="en-US" baseline="-25000" dirty="0">
                <a:solidFill>
                  <a:srgbClr val="FF00FF"/>
                </a:solidFill>
              </a:rPr>
              <a:t>2   </a:t>
            </a:r>
            <a:endParaRPr lang="en-US" baseline="-25000" dirty="0" smtClean="0">
              <a:solidFill>
                <a:srgbClr val="FF00FF"/>
              </a:solidFill>
            </a:endParaRPr>
          </a:p>
          <a:p>
            <a:endParaRPr lang="en-US" dirty="0">
              <a:solidFill>
                <a:srgbClr val="FF00FF"/>
              </a:solidFill>
            </a:endParaRPr>
          </a:p>
          <a:p>
            <a:pPr lvl="0"/>
            <a:r>
              <a:rPr lang="en-US" b="1" dirty="0" smtClean="0">
                <a:solidFill>
                  <a:schemeClr val="accent2">
                    <a:lumMod val="75000"/>
                  </a:schemeClr>
                </a:solidFill>
              </a:rPr>
              <a:t>3.  Amphoteric </a:t>
            </a:r>
            <a:r>
              <a:rPr lang="en-US" b="1" dirty="0">
                <a:solidFill>
                  <a:schemeClr val="accent2">
                    <a:lumMod val="75000"/>
                  </a:schemeClr>
                </a:solidFill>
              </a:rPr>
              <a:t>oxides</a:t>
            </a:r>
            <a:r>
              <a:rPr lang="en-US" dirty="0">
                <a:solidFill>
                  <a:schemeClr val="accent2">
                    <a:lumMod val="75000"/>
                  </a:schemeClr>
                </a:solidFill>
              </a:rPr>
              <a:t>: </a:t>
            </a:r>
            <a:r>
              <a:rPr lang="en-US" dirty="0" smtClean="0">
                <a:solidFill>
                  <a:schemeClr val="accent2">
                    <a:lumMod val="75000"/>
                  </a:schemeClr>
                </a:solidFill>
              </a:rPr>
              <a:t>      </a:t>
            </a:r>
            <a:r>
              <a:rPr lang="en-US" dirty="0" smtClean="0">
                <a:solidFill>
                  <a:srgbClr val="FF00FF"/>
                </a:solidFill>
              </a:rPr>
              <a:t>E.g</a:t>
            </a:r>
            <a:r>
              <a:rPr lang="en-US" dirty="0">
                <a:solidFill>
                  <a:srgbClr val="FF00FF"/>
                </a:solidFill>
              </a:rPr>
              <a:t>.  </a:t>
            </a:r>
            <a:r>
              <a:rPr lang="en-US" dirty="0" err="1">
                <a:solidFill>
                  <a:srgbClr val="FF00FF"/>
                </a:solidFill>
              </a:rPr>
              <a:t>ZnO</a:t>
            </a:r>
            <a:r>
              <a:rPr lang="en-US" dirty="0">
                <a:solidFill>
                  <a:srgbClr val="FF00FF"/>
                </a:solidFill>
              </a:rPr>
              <a:t>, Aℓ</a:t>
            </a:r>
            <a:r>
              <a:rPr lang="en-US" baseline="-25000" dirty="0">
                <a:solidFill>
                  <a:srgbClr val="FF00FF"/>
                </a:solidFill>
              </a:rPr>
              <a:t>2</a:t>
            </a:r>
            <a:r>
              <a:rPr lang="en-US" dirty="0">
                <a:solidFill>
                  <a:srgbClr val="FF00FF"/>
                </a:solidFill>
              </a:rPr>
              <a:t>O</a:t>
            </a:r>
            <a:r>
              <a:rPr lang="en-US" baseline="-25000" dirty="0">
                <a:solidFill>
                  <a:srgbClr val="FF00FF"/>
                </a:solidFill>
              </a:rPr>
              <a:t>3</a:t>
            </a:r>
            <a:r>
              <a:rPr lang="en-US" dirty="0">
                <a:solidFill>
                  <a:srgbClr val="FF00FF"/>
                </a:solidFill>
              </a:rPr>
              <a:t>, etc., </a:t>
            </a:r>
            <a:endParaRPr lang="en-US" dirty="0">
              <a:solidFill>
                <a:schemeClr val="accent2">
                  <a:lumMod val="75000"/>
                </a:schemeClr>
              </a:solidFill>
            </a:endParaRPr>
          </a:p>
          <a:p>
            <a:pPr>
              <a:lnSpc>
                <a:spcPct val="150000"/>
              </a:lnSpc>
            </a:pPr>
            <a:r>
              <a:rPr lang="en-US" dirty="0">
                <a:solidFill>
                  <a:srgbClr val="0000FF"/>
                </a:solidFill>
              </a:rPr>
              <a:t>Oxides which react with acids or bases to form salt and water are called amphoteric oxides.   </a:t>
            </a:r>
            <a:r>
              <a:rPr lang="en-US" dirty="0">
                <a:solidFill>
                  <a:srgbClr val="FF00FF"/>
                </a:solidFill>
              </a:rPr>
              <a:t>         </a:t>
            </a:r>
          </a:p>
          <a:p>
            <a:r>
              <a:rPr lang="en-US" dirty="0">
                <a:solidFill>
                  <a:srgbClr val="FF00FF"/>
                </a:solidFill>
              </a:rPr>
              <a:t>		</a:t>
            </a:r>
            <a:r>
              <a:rPr lang="en-US" dirty="0" err="1" smtClean="0">
                <a:solidFill>
                  <a:srgbClr val="FF00FF"/>
                </a:solidFill>
              </a:rPr>
              <a:t>ZnO</a:t>
            </a:r>
            <a:r>
              <a:rPr lang="en-US" dirty="0" smtClean="0">
                <a:solidFill>
                  <a:srgbClr val="FF00FF"/>
                </a:solidFill>
              </a:rPr>
              <a:t>         </a:t>
            </a:r>
            <a:r>
              <a:rPr lang="en-US" dirty="0">
                <a:solidFill>
                  <a:srgbClr val="FF00FF"/>
                </a:solidFill>
              </a:rPr>
              <a:t>+       2HCℓ           →        </a:t>
            </a:r>
            <a:r>
              <a:rPr lang="en-US" dirty="0" err="1">
                <a:solidFill>
                  <a:srgbClr val="FF00FF"/>
                </a:solidFill>
              </a:rPr>
              <a:t>ZnC</a:t>
            </a:r>
            <a:r>
              <a:rPr lang="en-US" dirty="0">
                <a:solidFill>
                  <a:srgbClr val="FF00FF"/>
                </a:solidFill>
              </a:rPr>
              <a:t>ℓ</a:t>
            </a:r>
            <a:r>
              <a:rPr lang="en-US" baseline="-25000" dirty="0">
                <a:solidFill>
                  <a:srgbClr val="FF00FF"/>
                </a:solidFill>
              </a:rPr>
              <a:t>2</a:t>
            </a:r>
            <a:r>
              <a:rPr lang="en-US" dirty="0">
                <a:solidFill>
                  <a:srgbClr val="FF00FF"/>
                </a:solidFill>
              </a:rPr>
              <a:t>        +     H</a:t>
            </a:r>
            <a:r>
              <a:rPr lang="en-US" baseline="-25000" dirty="0">
                <a:solidFill>
                  <a:srgbClr val="FF00FF"/>
                </a:solidFill>
              </a:rPr>
              <a:t>2</a:t>
            </a:r>
            <a:r>
              <a:rPr lang="en-US" dirty="0">
                <a:solidFill>
                  <a:srgbClr val="FF00FF"/>
                </a:solidFill>
              </a:rPr>
              <a:t>O </a:t>
            </a:r>
          </a:p>
          <a:p>
            <a:pPr>
              <a:lnSpc>
                <a:spcPct val="150000"/>
              </a:lnSpc>
            </a:pPr>
            <a:r>
              <a:rPr lang="en-US" dirty="0">
                <a:solidFill>
                  <a:srgbClr val="FF00FF"/>
                </a:solidFill>
              </a:rPr>
              <a:t>		</a:t>
            </a:r>
            <a:r>
              <a:rPr lang="en-US" dirty="0" err="1" smtClean="0">
                <a:solidFill>
                  <a:srgbClr val="FF00FF"/>
                </a:solidFill>
              </a:rPr>
              <a:t>ZnO</a:t>
            </a:r>
            <a:r>
              <a:rPr lang="en-US" dirty="0" smtClean="0">
                <a:solidFill>
                  <a:srgbClr val="FF00FF"/>
                </a:solidFill>
              </a:rPr>
              <a:t>         </a:t>
            </a:r>
            <a:r>
              <a:rPr lang="en-US" dirty="0">
                <a:solidFill>
                  <a:srgbClr val="FF00FF"/>
                </a:solidFill>
              </a:rPr>
              <a:t>+       2NaOH        →        Na</a:t>
            </a:r>
            <a:r>
              <a:rPr lang="en-US" baseline="-25000" dirty="0">
                <a:solidFill>
                  <a:srgbClr val="FF00FF"/>
                </a:solidFill>
              </a:rPr>
              <a:t>2</a:t>
            </a:r>
            <a:r>
              <a:rPr lang="en-US" dirty="0">
                <a:solidFill>
                  <a:srgbClr val="FF00FF"/>
                </a:solidFill>
              </a:rPr>
              <a:t> ZnO</a:t>
            </a:r>
            <a:r>
              <a:rPr lang="en-US" baseline="-25000" dirty="0">
                <a:solidFill>
                  <a:srgbClr val="FF00FF"/>
                </a:solidFill>
              </a:rPr>
              <a:t>2</a:t>
            </a:r>
            <a:r>
              <a:rPr lang="en-US" dirty="0">
                <a:solidFill>
                  <a:srgbClr val="FF00FF"/>
                </a:solidFill>
              </a:rPr>
              <a:t>   +     H</a:t>
            </a:r>
            <a:r>
              <a:rPr lang="en-US" baseline="-25000" dirty="0">
                <a:solidFill>
                  <a:srgbClr val="FF00FF"/>
                </a:solidFill>
              </a:rPr>
              <a:t>2</a:t>
            </a:r>
            <a:r>
              <a:rPr lang="en-US" dirty="0">
                <a:solidFill>
                  <a:srgbClr val="FF00FF"/>
                </a:solidFill>
              </a:rPr>
              <a:t>O   </a:t>
            </a:r>
          </a:p>
        </p:txBody>
      </p:sp>
      <p:sp>
        <p:nvSpPr>
          <p:cNvPr id="5" name="Rectangle 4"/>
          <p:cNvSpPr/>
          <p:nvPr/>
        </p:nvSpPr>
        <p:spPr>
          <a:xfrm>
            <a:off x="152400" y="3808274"/>
            <a:ext cx="8991600" cy="1615827"/>
          </a:xfrm>
          <a:prstGeom prst="rect">
            <a:avLst/>
          </a:prstGeom>
        </p:spPr>
        <p:txBody>
          <a:bodyPr wrap="square">
            <a:spAutoFit/>
          </a:bodyPr>
          <a:lstStyle/>
          <a:p>
            <a:pPr lvl="0">
              <a:lnSpc>
                <a:spcPct val="150000"/>
              </a:lnSpc>
            </a:pPr>
            <a:r>
              <a:rPr lang="en-US" b="1" dirty="0" smtClean="0">
                <a:solidFill>
                  <a:schemeClr val="accent2">
                    <a:lumMod val="75000"/>
                  </a:schemeClr>
                </a:solidFill>
              </a:rPr>
              <a:t>4.  Neutral </a:t>
            </a:r>
            <a:r>
              <a:rPr lang="en-US" b="1" dirty="0">
                <a:solidFill>
                  <a:schemeClr val="accent2">
                    <a:lumMod val="75000"/>
                  </a:schemeClr>
                </a:solidFill>
              </a:rPr>
              <a:t>oxides</a:t>
            </a:r>
            <a:r>
              <a:rPr lang="en-US" dirty="0">
                <a:solidFill>
                  <a:schemeClr val="accent2">
                    <a:lumMod val="75000"/>
                  </a:schemeClr>
                </a:solidFill>
              </a:rPr>
              <a:t>:  </a:t>
            </a:r>
          </a:p>
          <a:p>
            <a:r>
              <a:rPr lang="en-US" dirty="0" smtClean="0">
                <a:solidFill>
                  <a:srgbClr val="0000FF"/>
                </a:solidFill>
              </a:rPr>
              <a:t>The </a:t>
            </a:r>
            <a:r>
              <a:rPr lang="en-US" dirty="0">
                <a:solidFill>
                  <a:srgbClr val="0000FF"/>
                </a:solidFill>
              </a:rPr>
              <a:t>oxides which </a:t>
            </a:r>
            <a:r>
              <a:rPr lang="en-US" dirty="0" smtClean="0">
                <a:solidFill>
                  <a:srgbClr val="0000FF"/>
                </a:solidFill>
              </a:rPr>
              <a:t>is </a:t>
            </a:r>
            <a:r>
              <a:rPr lang="en-US" dirty="0">
                <a:solidFill>
                  <a:srgbClr val="0000FF"/>
                </a:solidFill>
              </a:rPr>
              <a:t>not react with acids or </a:t>
            </a:r>
            <a:r>
              <a:rPr lang="en-US" dirty="0" smtClean="0">
                <a:solidFill>
                  <a:srgbClr val="0000FF"/>
                </a:solidFill>
              </a:rPr>
              <a:t>bases are </a:t>
            </a:r>
            <a:r>
              <a:rPr lang="en-US" dirty="0">
                <a:solidFill>
                  <a:srgbClr val="0000FF"/>
                </a:solidFill>
              </a:rPr>
              <a:t>called Neutral oxides. </a:t>
            </a:r>
            <a:r>
              <a:rPr lang="en-US" dirty="0" smtClean="0">
                <a:solidFill>
                  <a:srgbClr val="0000FF"/>
                </a:solidFill>
              </a:rPr>
              <a:t>  </a:t>
            </a:r>
            <a:r>
              <a:rPr lang="en-US" dirty="0" smtClean="0">
                <a:solidFill>
                  <a:srgbClr val="FF00FF"/>
                </a:solidFill>
              </a:rPr>
              <a:t>E.g</a:t>
            </a:r>
            <a:r>
              <a:rPr lang="en-US" dirty="0">
                <a:solidFill>
                  <a:srgbClr val="FF00FF"/>
                </a:solidFill>
              </a:rPr>
              <a:t>.  CO, H</a:t>
            </a:r>
            <a:r>
              <a:rPr lang="en-US" baseline="-25000" dirty="0">
                <a:solidFill>
                  <a:srgbClr val="FF00FF"/>
                </a:solidFill>
              </a:rPr>
              <a:t>2</a:t>
            </a:r>
            <a:r>
              <a:rPr lang="en-US" dirty="0">
                <a:solidFill>
                  <a:srgbClr val="FF00FF"/>
                </a:solidFill>
              </a:rPr>
              <a:t>O, etc., </a:t>
            </a:r>
          </a:p>
          <a:p>
            <a:pPr>
              <a:lnSpc>
                <a:spcPct val="150000"/>
              </a:lnSpc>
            </a:pPr>
            <a:r>
              <a:rPr lang="en-US" dirty="0" smtClean="0">
                <a:solidFill>
                  <a:srgbClr val="0000FF"/>
                </a:solidFill>
              </a:rPr>
              <a:t>   </a:t>
            </a:r>
            <a:r>
              <a:rPr lang="en-US" dirty="0" smtClean="0">
                <a:solidFill>
                  <a:srgbClr val="0000FF"/>
                </a:solidFill>
              </a:rPr>
              <a:t>	  </a:t>
            </a:r>
            <a:r>
              <a:rPr lang="en-US" dirty="0">
                <a:solidFill>
                  <a:srgbClr val="FF00FF"/>
                </a:solidFill>
              </a:rPr>
              <a:t>	</a:t>
            </a:r>
            <a:r>
              <a:rPr lang="en-US" dirty="0" smtClean="0">
                <a:solidFill>
                  <a:srgbClr val="FF00FF"/>
                </a:solidFill>
              </a:rPr>
              <a:t>CO         </a:t>
            </a:r>
            <a:r>
              <a:rPr lang="en-US" dirty="0">
                <a:solidFill>
                  <a:srgbClr val="FF00FF"/>
                </a:solidFill>
              </a:rPr>
              <a:t>+       2HCℓ           →        No reaction </a:t>
            </a:r>
          </a:p>
          <a:p>
            <a:pPr>
              <a:lnSpc>
                <a:spcPct val="150000"/>
              </a:lnSpc>
            </a:pPr>
            <a:r>
              <a:rPr lang="en-US" dirty="0">
                <a:solidFill>
                  <a:srgbClr val="FF00FF"/>
                </a:solidFill>
              </a:rPr>
              <a:t>		</a:t>
            </a:r>
            <a:r>
              <a:rPr lang="en-US" dirty="0" smtClean="0">
                <a:solidFill>
                  <a:srgbClr val="FF00FF"/>
                </a:solidFill>
              </a:rPr>
              <a:t>CO         </a:t>
            </a:r>
            <a:r>
              <a:rPr lang="en-US" dirty="0">
                <a:solidFill>
                  <a:srgbClr val="FF00FF"/>
                </a:solidFill>
              </a:rPr>
              <a:t>+       2NaOH        →        No reaction.</a:t>
            </a:r>
          </a:p>
        </p:txBody>
      </p:sp>
      <p:sp>
        <p:nvSpPr>
          <p:cNvPr id="6" name="Rectangle 5"/>
          <p:cNvSpPr/>
          <p:nvPr/>
        </p:nvSpPr>
        <p:spPr>
          <a:xfrm>
            <a:off x="3657601" y="692895"/>
            <a:ext cx="2627579" cy="507831"/>
          </a:xfrm>
          <a:prstGeom prst="rect">
            <a:avLst/>
          </a:prstGeom>
        </p:spPr>
        <p:txBody>
          <a:bodyPr wrap="none">
            <a:spAutoFit/>
          </a:bodyPr>
          <a:lstStyle/>
          <a:p>
            <a:pPr>
              <a:lnSpc>
                <a:spcPct val="150000"/>
              </a:lnSpc>
            </a:pPr>
            <a:r>
              <a:rPr lang="en-US" dirty="0">
                <a:solidFill>
                  <a:srgbClr val="FF00FF"/>
                </a:solidFill>
              </a:rPr>
              <a:t>E.g.  Na</a:t>
            </a:r>
            <a:r>
              <a:rPr lang="en-US" baseline="-25000" dirty="0">
                <a:solidFill>
                  <a:srgbClr val="FF00FF"/>
                </a:solidFill>
              </a:rPr>
              <a:t>2</a:t>
            </a:r>
            <a:r>
              <a:rPr lang="en-US" dirty="0">
                <a:solidFill>
                  <a:srgbClr val="FF00FF"/>
                </a:solidFill>
              </a:rPr>
              <a:t>O, K</a:t>
            </a:r>
            <a:r>
              <a:rPr lang="en-US" baseline="-25000" dirty="0">
                <a:solidFill>
                  <a:srgbClr val="FF00FF"/>
                </a:solidFill>
              </a:rPr>
              <a:t>2</a:t>
            </a:r>
            <a:r>
              <a:rPr lang="en-US" dirty="0">
                <a:solidFill>
                  <a:srgbClr val="FF00FF"/>
                </a:solidFill>
              </a:rPr>
              <a:t>O, </a:t>
            </a:r>
            <a:r>
              <a:rPr lang="en-US" dirty="0" err="1">
                <a:solidFill>
                  <a:srgbClr val="FF00FF"/>
                </a:solidFill>
              </a:rPr>
              <a:t>CaO</a:t>
            </a:r>
            <a:r>
              <a:rPr lang="en-US" dirty="0">
                <a:solidFill>
                  <a:srgbClr val="FF00FF"/>
                </a:solidFill>
              </a:rPr>
              <a:t>, etc., </a:t>
            </a:r>
          </a:p>
        </p:txBody>
      </p:sp>
    </p:spTree>
    <p:extLst>
      <p:ext uri="{BB962C8B-B14F-4D97-AF65-F5344CB8AC3E}">
        <p14:creationId xmlns:p14="http://schemas.microsoft.com/office/powerpoint/2010/main" val="11474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 calcmode="lin" valueType="num">
                                      <p:cBhvr additive="base">
                                        <p:cTn id="6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additive="base">
                                        <p:cTn id="6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5">
                                            <p:txEl>
                                              <p:pRg st="1" end="1"/>
                                            </p:txEl>
                                          </p:spTgt>
                                        </p:tgtEl>
                                        <p:attrNameLst>
                                          <p:attrName>style.visibility</p:attrName>
                                        </p:attrNameLst>
                                      </p:cBhvr>
                                      <p:to>
                                        <p:strVal val="visible"/>
                                      </p:to>
                                    </p:set>
                                    <p:anim calcmode="lin" valueType="num">
                                      <p:cBhvr additive="base">
                                        <p:cTn id="7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anim calcmode="lin" valueType="num">
                                      <p:cBhvr additive="base">
                                        <p:cTn id="7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5">
                                            <p:txEl>
                                              <p:pRg st="3" end="3"/>
                                            </p:txEl>
                                          </p:spTgt>
                                        </p:tgtEl>
                                        <p:attrNameLst>
                                          <p:attrName>style.visibility</p:attrName>
                                        </p:attrNameLst>
                                      </p:cBhvr>
                                      <p:to>
                                        <p:strVal val="visible"/>
                                      </p:to>
                                    </p:set>
                                    <p:anim calcmode="lin" valueType="num">
                                      <p:cBhvr additive="base">
                                        <p:cTn id="8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5493812"/>
          </a:xfrm>
          <a:prstGeom prst="rect">
            <a:avLst/>
          </a:prstGeom>
        </p:spPr>
        <p:txBody>
          <a:bodyPr wrap="square">
            <a:spAutoFit/>
          </a:bodyPr>
          <a:lstStyle/>
          <a:p>
            <a:pPr algn="ctr">
              <a:lnSpc>
                <a:spcPct val="150000"/>
              </a:lnSpc>
            </a:pPr>
            <a:r>
              <a:rPr lang="en-US" sz="2400" b="1" dirty="0">
                <a:solidFill>
                  <a:srgbClr val="FF0000"/>
                </a:solidFill>
              </a:rPr>
              <a:t>Classification of oxides based on their oxygen </a:t>
            </a:r>
            <a:r>
              <a:rPr lang="en-US" sz="2400" b="1" dirty="0" smtClean="0">
                <a:solidFill>
                  <a:srgbClr val="FF0000"/>
                </a:solidFill>
              </a:rPr>
              <a:t>content</a:t>
            </a:r>
            <a:endParaRPr lang="en-US" sz="2400" dirty="0">
              <a:solidFill>
                <a:srgbClr val="FF0000"/>
              </a:solidFill>
            </a:endParaRPr>
          </a:p>
          <a:p>
            <a:pPr algn="just">
              <a:lnSpc>
                <a:spcPct val="200000"/>
              </a:lnSpc>
            </a:pPr>
            <a:r>
              <a:rPr lang="en-US" dirty="0"/>
              <a:t>	</a:t>
            </a:r>
            <a:r>
              <a:rPr lang="en-US" dirty="0">
                <a:solidFill>
                  <a:srgbClr val="0000FF"/>
                </a:solidFill>
              </a:rPr>
              <a:t>Based on the oxygen content, oxides are classified into 4 types.  They are,</a:t>
            </a:r>
          </a:p>
          <a:p>
            <a:pPr lvl="0" algn="just">
              <a:lnSpc>
                <a:spcPct val="150000"/>
              </a:lnSpc>
            </a:pPr>
            <a:r>
              <a:rPr lang="en-US" b="1" dirty="0" smtClean="0">
                <a:solidFill>
                  <a:schemeClr val="accent2">
                    <a:lumMod val="75000"/>
                  </a:schemeClr>
                </a:solidFill>
              </a:rPr>
              <a:t>1.  Normal oxides</a:t>
            </a:r>
            <a:r>
              <a:rPr lang="en-US" dirty="0" smtClean="0">
                <a:solidFill>
                  <a:srgbClr val="0000FF"/>
                </a:solidFill>
              </a:rPr>
              <a:t>  </a:t>
            </a:r>
            <a:endParaRPr lang="en-US" dirty="0">
              <a:solidFill>
                <a:srgbClr val="0000FF"/>
              </a:solidFill>
            </a:endParaRPr>
          </a:p>
          <a:p>
            <a:pPr algn="just">
              <a:lnSpc>
                <a:spcPct val="150000"/>
              </a:lnSpc>
            </a:pPr>
            <a:r>
              <a:rPr lang="en-US" b="1" dirty="0" smtClean="0">
                <a:solidFill>
                  <a:srgbClr val="0000FF"/>
                </a:solidFill>
              </a:rPr>
              <a:t>	Normal </a:t>
            </a:r>
            <a:r>
              <a:rPr lang="en-US" b="1" dirty="0">
                <a:solidFill>
                  <a:srgbClr val="0000FF"/>
                </a:solidFill>
              </a:rPr>
              <a:t>oxides</a:t>
            </a:r>
            <a:r>
              <a:rPr lang="en-US" dirty="0">
                <a:solidFill>
                  <a:srgbClr val="0000FF"/>
                </a:solidFill>
              </a:rPr>
              <a:t> contain oxygen allowed by normal valency consideration.</a:t>
            </a:r>
            <a:r>
              <a:rPr lang="en-US" b="1" dirty="0">
                <a:solidFill>
                  <a:srgbClr val="0000FF"/>
                </a:solidFill>
              </a:rPr>
              <a:t>  </a:t>
            </a:r>
            <a:r>
              <a:rPr lang="en-US" dirty="0">
                <a:solidFill>
                  <a:srgbClr val="0000FF"/>
                </a:solidFill>
              </a:rPr>
              <a:t>These oxides contain only M – O bonds where M - is the metal. </a:t>
            </a:r>
            <a:endParaRPr lang="en-US" dirty="0" smtClean="0">
              <a:solidFill>
                <a:srgbClr val="0000FF"/>
              </a:solidFill>
            </a:endParaRPr>
          </a:p>
          <a:p>
            <a:pPr algn="just">
              <a:lnSpc>
                <a:spcPct val="150000"/>
              </a:lnSpc>
            </a:pPr>
            <a:r>
              <a:rPr lang="en-US" dirty="0" smtClean="0">
                <a:solidFill>
                  <a:srgbClr val="0000FF"/>
                </a:solidFill>
              </a:rPr>
              <a:t> </a:t>
            </a:r>
            <a:r>
              <a:rPr lang="en-US" dirty="0" smtClean="0">
                <a:solidFill>
                  <a:srgbClr val="0000FF"/>
                </a:solidFill>
              </a:rPr>
              <a:t>		</a:t>
            </a:r>
            <a:r>
              <a:rPr lang="en-US" dirty="0" smtClean="0">
                <a:solidFill>
                  <a:srgbClr val="FF00FF"/>
                </a:solidFill>
              </a:rPr>
              <a:t>E.g</a:t>
            </a:r>
            <a:r>
              <a:rPr lang="en-US" dirty="0">
                <a:solidFill>
                  <a:srgbClr val="FF00FF"/>
                </a:solidFill>
              </a:rPr>
              <a:t>.  </a:t>
            </a:r>
            <a:r>
              <a:rPr lang="en-US" dirty="0" err="1">
                <a:solidFill>
                  <a:srgbClr val="FF00FF"/>
                </a:solidFill>
              </a:rPr>
              <a:t>PbO</a:t>
            </a:r>
            <a:r>
              <a:rPr lang="en-US" dirty="0">
                <a:solidFill>
                  <a:srgbClr val="FF00FF"/>
                </a:solidFill>
              </a:rPr>
              <a:t>, </a:t>
            </a:r>
            <a:r>
              <a:rPr lang="en-US" dirty="0" err="1">
                <a:solidFill>
                  <a:srgbClr val="FF00FF"/>
                </a:solidFill>
              </a:rPr>
              <a:t>ZnO</a:t>
            </a:r>
            <a:r>
              <a:rPr lang="en-US" dirty="0">
                <a:solidFill>
                  <a:srgbClr val="FF00FF"/>
                </a:solidFill>
              </a:rPr>
              <a:t>, </a:t>
            </a:r>
            <a:r>
              <a:rPr lang="en-US" dirty="0" err="1">
                <a:solidFill>
                  <a:srgbClr val="FF00FF"/>
                </a:solidFill>
              </a:rPr>
              <a:t>MnO</a:t>
            </a:r>
            <a:r>
              <a:rPr lang="en-US" dirty="0">
                <a:solidFill>
                  <a:srgbClr val="FF00FF"/>
                </a:solidFill>
              </a:rPr>
              <a:t>, CO</a:t>
            </a:r>
            <a:r>
              <a:rPr lang="en-US" baseline="-25000" dirty="0">
                <a:solidFill>
                  <a:srgbClr val="FF00FF"/>
                </a:solidFill>
              </a:rPr>
              <a:t>2</a:t>
            </a:r>
            <a:r>
              <a:rPr lang="en-US" dirty="0">
                <a:solidFill>
                  <a:srgbClr val="FF00FF"/>
                </a:solidFill>
              </a:rPr>
              <a:t>, H</a:t>
            </a:r>
            <a:r>
              <a:rPr lang="en-US" baseline="-25000" dirty="0">
                <a:solidFill>
                  <a:srgbClr val="FF00FF"/>
                </a:solidFill>
              </a:rPr>
              <a:t>2</a:t>
            </a:r>
            <a:r>
              <a:rPr lang="en-US" dirty="0">
                <a:solidFill>
                  <a:srgbClr val="FF00FF"/>
                </a:solidFill>
              </a:rPr>
              <a:t>O, etc., </a:t>
            </a:r>
            <a:endParaRPr lang="en-US" dirty="0" smtClean="0">
              <a:solidFill>
                <a:srgbClr val="FF00FF"/>
              </a:solidFill>
            </a:endParaRPr>
          </a:p>
          <a:p>
            <a:pPr algn="just">
              <a:lnSpc>
                <a:spcPct val="150000"/>
              </a:lnSpc>
            </a:pPr>
            <a:endParaRPr lang="en-US" dirty="0" smtClean="0">
              <a:solidFill>
                <a:srgbClr val="FF00FF"/>
              </a:solidFill>
            </a:endParaRPr>
          </a:p>
          <a:p>
            <a:pPr lvl="0" algn="just">
              <a:lnSpc>
                <a:spcPct val="150000"/>
              </a:lnSpc>
            </a:pPr>
            <a:r>
              <a:rPr lang="en-US" b="1" dirty="0" smtClean="0">
                <a:solidFill>
                  <a:schemeClr val="accent2">
                    <a:lumMod val="75000"/>
                  </a:schemeClr>
                </a:solidFill>
              </a:rPr>
              <a:t>2</a:t>
            </a:r>
            <a:r>
              <a:rPr lang="en-US" b="1" dirty="0" smtClean="0">
                <a:solidFill>
                  <a:schemeClr val="accent2">
                    <a:lumMod val="75000"/>
                  </a:schemeClr>
                </a:solidFill>
              </a:rPr>
              <a:t>.  Poly </a:t>
            </a:r>
            <a:r>
              <a:rPr lang="en-US" b="1" dirty="0">
                <a:solidFill>
                  <a:schemeClr val="accent2">
                    <a:lumMod val="75000"/>
                  </a:schemeClr>
                </a:solidFill>
              </a:rPr>
              <a:t>oxides:  </a:t>
            </a:r>
          </a:p>
          <a:p>
            <a:pPr algn="just">
              <a:lnSpc>
                <a:spcPct val="150000"/>
              </a:lnSpc>
            </a:pPr>
            <a:r>
              <a:rPr lang="en-US" b="1" dirty="0" smtClean="0">
                <a:solidFill>
                  <a:srgbClr val="0000FF"/>
                </a:solidFill>
              </a:rPr>
              <a:t>	Poly </a:t>
            </a:r>
            <a:r>
              <a:rPr lang="en-US" b="1" dirty="0">
                <a:solidFill>
                  <a:srgbClr val="0000FF"/>
                </a:solidFill>
              </a:rPr>
              <a:t>oxides</a:t>
            </a:r>
            <a:r>
              <a:rPr lang="en-US" dirty="0">
                <a:solidFill>
                  <a:srgbClr val="0000FF"/>
                </a:solidFill>
              </a:rPr>
              <a:t> contain more oxygen than normal valency considerations. These oxides contain M – O bonds as well as O – O bonds.      </a:t>
            </a:r>
          </a:p>
          <a:p>
            <a:pPr algn="just">
              <a:lnSpc>
                <a:spcPct val="150000"/>
              </a:lnSpc>
            </a:pPr>
            <a:r>
              <a:rPr lang="en-US" dirty="0" smtClean="0">
                <a:solidFill>
                  <a:srgbClr val="0000FF"/>
                </a:solidFill>
              </a:rPr>
              <a:t>		</a:t>
            </a:r>
            <a:r>
              <a:rPr lang="en-US" dirty="0" smtClean="0">
                <a:solidFill>
                  <a:srgbClr val="FF00FF"/>
                </a:solidFill>
              </a:rPr>
              <a:t>E.g</a:t>
            </a:r>
            <a:r>
              <a:rPr lang="en-US" dirty="0">
                <a:solidFill>
                  <a:srgbClr val="FF00FF"/>
                </a:solidFill>
              </a:rPr>
              <a:t>.  H</a:t>
            </a:r>
            <a:r>
              <a:rPr lang="en-US" baseline="-25000" dirty="0">
                <a:solidFill>
                  <a:srgbClr val="FF00FF"/>
                </a:solidFill>
              </a:rPr>
              <a:t>2</a:t>
            </a:r>
            <a:r>
              <a:rPr lang="en-US" dirty="0">
                <a:solidFill>
                  <a:srgbClr val="FF00FF"/>
                </a:solidFill>
              </a:rPr>
              <a:t>O</a:t>
            </a:r>
            <a:r>
              <a:rPr lang="en-US" baseline="-25000" dirty="0">
                <a:solidFill>
                  <a:srgbClr val="FF00FF"/>
                </a:solidFill>
              </a:rPr>
              <a:t>2</a:t>
            </a:r>
            <a:r>
              <a:rPr lang="en-US" dirty="0">
                <a:solidFill>
                  <a:srgbClr val="FF00FF"/>
                </a:solidFill>
              </a:rPr>
              <a:t>, Na</a:t>
            </a:r>
            <a:r>
              <a:rPr lang="en-US" baseline="-25000" dirty="0">
                <a:solidFill>
                  <a:srgbClr val="FF00FF"/>
                </a:solidFill>
              </a:rPr>
              <a:t>2</a:t>
            </a:r>
            <a:r>
              <a:rPr lang="en-US" dirty="0">
                <a:solidFill>
                  <a:srgbClr val="FF00FF"/>
                </a:solidFill>
              </a:rPr>
              <a:t>O</a:t>
            </a:r>
            <a:r>
              <a:rPr lang="en-US" baseline="-25000" dirty="0">
                <a:solidFill>
                  <a:srgbClr val="FF00FF"/>
                </a:solidFill>
              </a:rPr>
              <a:t>2</a:t>
            </a:r>
            <a:r>
              <a:rPr lang="en-US" dirty="0">
                <a:solidFill>
                  <a:srgbClr val="FF00FF"/>
                </a:solidFill>
              </a:rPr>
              <a:t>, MnO</a:t>
            </a:r>
            <a:r>
              <a:rPr lang="en-US" baseline="-25000" dirty="0">
                <a:solidFill>
                  <a:srgbClr val="FF00FF"/>
                </a:solidFill>
              </a:rPr>
              <a:t>2</a:t>
            </a:r>
            <a:r>
              <a:rPr lang="en-US" dirty="0">
                <a:solidFill>
                  <a:srgbClr val="FF00FF"/>
                </a:solidFill>
              </a:rPr>
              <a:t>,</a:t>
            </a:r>
            <a:r>
              <a:rPr lang="en-US" baseline="-25000" dirty="0">
                <a:solidFill>
                  <a:srgbClr val="FF00FF"/>
                </a:solidFill>
              </a:rPr>
              <a:t> </a:t>
            </a:r>
            <a:r>
              <a:rPr lang="en-US" dirty="0">
                <a:solidFill>
                  <a:srgbClr val="FF00FF"/>
                </a:solidFill>
              </a:rPr>
              <a:t>etc., </a:t>
            </a:r>
          </a:p>
          <a:p>
            <a:pPr algn="just">
              <a:lnSpc>
                <a:spcPct val="150000"/>
              </a:lnSpc>
            </a:pPr>
            <a:r>
              <a:rPr lang="en-US" dirty="0" smtClean="0">
                <a:solidFill>
                  <a:srgbClr val="0000FF"/>
                </a:solidFill>
              </a:rPr>
              <a:t>	</a:t>
            </a:r>
            <a:endParaRPr lang="en-US" dirty="0">
              <a:solidFill>
                <a:srgbClr val="0000FF"/>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953000"/>
            <a:ext cx="2537932"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819400"/>
            <a:ext cx="1791478"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8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3"/>
                                        </p:tgtEl>
                                        <p:attrNameLst>
                                          <p:attrName>style.visibility</p:attrName>
                                        </p:attrNameLst>
                                      </p:cBhvr>
                                      <p:to>
                                        <p:strVal val="visible"/>
                                      </p:to>
                                    </p:set>
                                    <p:anim calcmode="lin" valueType="num">
                                      <p:cBhvr additive="base">
                                        <p:cTn id="37" dur="500" fill="hold"/>
                                        <p:tgtEl>
                                          <p:spTgt spid="10243"/>
                                        </p:tgtEl>
                                        <p:attrNameLst>
                                          <p:attrName>ppt_x</p:attrName>
                                        </p:attrNameLst>
                                      </p:cBhvr>
                                      <p:tavLst>
                                        <p:tav tm="0">
                                          <p:val>
                                            <p:strVal val="#ppt_x"/>
                                          </p:val>
                                        </p:tav>
                                        <p:tav tm="100000">
                                          <p:val>
                                            <p:strVal val="#ppt_x"/>
                                          </p:val>
                                        </p:tav>
                                      </p:tavLst>
                                    </p:anim>
                                    <p:anim calcmode="lin" valueType="num">
                                      <p:cBhvr additive="base">
                                        <p:cTn id="3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242"/>
                                        </p:tgtEl>
                                        <p:attrNameLst>
                                          <p:attrName>style.visibility</p:attrName>
                                        </p:attrNameLst>
                                      </p:cBhvr>
                                      <p:to>
                                        <p:strVal val="visible"/>
                                      </p:to>
                                    </p:set>
                                    <p:anim calcmode="lin" valueType="num">
                                      <p:cBhvr additive="base">
                                        <p:cTn id="61" dur="500" fill="hold"/>
                                        <p:tgtEl>
                                          <p:spTgt spid="10242"/>
                                        </p:tgtEl>
                                        <p:attrNameLst>
                                          <p:attrName>ppt_x</p:attrName>
                                        </p:attrNameLst>
                                      </p:cBhvr>
                                      <p:tavLst>
                                        <p:tav tm="0">
                                          <p:val>
                                            <p:strVal val="#ppt_x"/>
                                          </p:val>
                                        </p:tav>
                                        <p:tav tm="100000">
                                          <p:val>
                                            <p:strVal val="#ppt_x"/>
                                          </p:val>
                                        </p:tav>
                                      </p:tavLst>
                                    </p:anim>
                                    <p:anim calcmode="lin" valueType="num">
                                      <p:cBhvr additive="base">
                                        <p:cTn id="62"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14600"/>
            <a:ext cx="8915400" cy="1892826"/>
          </a:xfrm>
          <a:prstGeom prst="rect">
            <a:avLst/>
          </a:prstGeom>
        </p:spPr>
        <p:txBody>
          <a:bodyPr wrap="square">
            <a:spAutoFit/>
          </a:bodyPr>
          <a:lstStyle/>
          <a:p>
            <a:pPr lvl="0"/>
            <a:r>
              <a:rPr lang="en-US" b="1" dirty="0" smtClean="0">
                <a:solidFill>
                  <a:schemeClr val="accent2">
                    <a:lumMod val="75000"/>
                  </a:schemeClr>
                </a:solidFill>
              </a:rPr>
              <a:t>4.  Compound </a:t>
            </a:r>
            <a:r>
              <a:rPr lang="en-US" b="1" dirty="0">
                <a:solidFill>
                  <a:schemeClr val="accent2">
                    <a:lumMod val="75000"/>
                  </a:schemeClr>
                </a:solidFill>
              </a:rPr>
              <a:t>oxides</a:t>
            </a:r>
            <a:r>
              <a:rPr lang="en-US" dirty="0">
                <a:solidFill>
                  <a:schemeClr val="accent2">
                    <a:lumMod val="75000"/>
                  </a:schemeClr>
                </a:solidFill>
              </a:rPr>
              <a:t>:  </a:t>
            </a:r>
          </a:p>
          <a:p>
            <a:pPr>
              <a:lnSpc>
                <a:spcPct val="200000"/>
              </a:lnSpc>
            </a:pPr>
            <a:r>
              <a:rPr lang="en-US" dirty="0" smtClean="0"/>
              <a:t>	</a:t>
            </a:r>
            <a:r>
              <a:rPr lang="en-US" dirty="0" smtClean="0">
                <a:solidFill>
                  <a:srgbClr val="0000FF"/>
                </a:solidFill>
              </a:rPr>
              <a:t>Those </a:t>
            </a:r>
            <a:r>
              <a:rPr lang="en-US" dirty="0">
                <a:solidFill>
                  <a:srgbClr val="0000FF"/>
                </a:solidFill>
              </a:rPr>
              <a:t>oxides which behave as a mixture of two oxides are called </a:t>
            </a:r>
            <a:r>
              <a:rPr lang="en-US" b="1" dirty="0">
                <a:solidFill>
                  <a:srgbClr val="0000FF"/>
                </a:solidFill>
              </a:rPr>
              <a:t>Compound oxides</a:t>
            </a:r>
            <a:r>
              <a:rPr lang="en-US" dirty="0">
                <a:solidFill>
                  <a:srgbClr val="0000FF"/>
                </a:solidFill>
              </a:rPr>
              <a:t>. </a:t>
            </a:r>
            <a:r>
              <a:rPr lang="en-US" dirty="0"/>
              <a:t>    </a:t>
            </a:r>
          </a:p>
          <a:p>
            <a:pPr>
              <a:lnSpc>
                <a:spcPct val="150000"/>
              </a:lnSpc>
            </a:pPr>
            <a:r>
              <a:rPr lang="en-US" dirty="0" smtClean="0"/>
              <a:t>		</a:t>
            </a:r>
            <a:r>
              <a:rPr lang="en-US" dirty="0" smtClean="0">
                <a:solidFill>
                  <a:srgbClr val="FF00FF"/>
                </a:solidFill>
              </a:rPr>
              <a:t>E.g</a:t>
            </a:r>
            <a:r>
              <a:rPr lang="en-US" dirty="0">
                <a:solidFill>
                  <a:srgbClr val="FF00FF"/>
                </a:solidFill>
              </a:rPr>
              <a:t>.  Fe</a:t>
            </a:r>
            <a:r>
              <a:rPr lang="en-US" baseline="-25000" dirty="0">
                <a:solidFill>
                  <a:srgbClr val="FF00FF"/>
                </a:solidFill>
              </a:rPr>
              <a:t>3</a:t>
            </a:r>
            <a:r>
              <a:rPr lang="en-US" dirty="0">
                <a:solidFill>
                  <a:srgbClr val="FF00FF"/>
                </a:solidFill>
              </a:rPr>
              <a:t>O</a:t>
            </a:r>
            <a:r>
              <a:rPr lang="en-US" baseline="-25000" dirty="0">
                <a:solidFill>
                  <a:srgbClr val="FF00FF"/>
                </a:solidFill>
              </a:rPr>
              <a:t>4</a:t>
            </a:r>
            <a:r>
              <a:rPr lang="en-US" dirty="0">
                <a:solidFill>
                  <a:srgbClr val="FF00FF"/>
                </a:solidFill>
              </a:rPr>
              <a:t>, Pb</a:t>
            </a:r>
            <a:r>
              <a:rPr lang="en-US" baseline="-25000" dirty="0">
                <a:solidFill>
                  <a:srgbClr val="FF00FF"/>
                </a:solidFill>
              </a:rPr>
              <a:t>3</a:t>
            </a:r>
            <a:r>
              <a:rPr lang="en-US" dirty="0">
                <a:solidFill>
                  <a:srgbClr val="FF00FF"/>
                </a:solidFill>
              </a:rPr>
              <a:t>O</a:t>
            </a:r>
            <a:r>
              <a:rPr lang="en-US" baseline="-25000" dirty="0">
                <a:solidFill>
                  <a:srgbClr val="FF00FF"/>
                </a:solidFill>
              </a:rPr>
              <a:t>4</a:t>
            </a:r>
            <a:r>
              <a:rPr lang="en-US" dirty="0">
                <a:solidFill>
                  <a:srgbClr val="FF00FF"/>
                </a:solidFill>
              </a:rPr>
              <a:t>, etc.,      </a:t>
            </a:r>
            <a:endParaRPr lang="en-US" dirty="0" smtClean="0">
              <a:solidFill>
                <a:srgbClr val="FF00FF"/>
              </a:solidFill>
            </a:endParaRPr>
          </a:p>
          <a:p>
            <a:pPr>
              <a:lnSpc>
                <a:spcPct val="200000"/>
              </a:lnSpc>
            </a:pPr>
            <a:r>
              <a:rPr lang="en-US" dirty="0">
                <a:solidFill>
                  <a:srgbClr val="FF00FF"/>
                </a:solidFill>
              </a:rPr>
              <a:t>	</a:t>
            </a:r>
            <a:r>
              <a:rPr lang="en-US" dirty="0" smtClean="0">
                <a:solidFill>
                  <a:srgbClr val="FF00FF"/>
                </a:solidFill>
              </a:rPr>
              <a:t>	(</a:t>
            </a:r>
            <a:r>
              <a:rPr lang="en-US" dirty="0">
                <a:solidFill>
                  <a:srgbClr val="FF00FF"/>
                </a:solidFill>
              </a:rPr>
              <a:t>Fe</a:t>
            </a:r>
            <a:r>
              <a:rPr lang="en-US" baseline="-25000" dirty="0">
                <a:solidFill>
                  <a:srgbClr val="FF00FF"/>
                </a:solidFill>
              </a:rPr>
              <a:t>3</a:t>
            </a:r>
            <a:r>
              <a:rPr lang="en-US" dirty="0">
                <a:solidFill>
                  <a:srgbClr val="FF00FF"/>
                </a:solidFill>
              </a:rPr>
              <a:t>O</a:t>
            </a:r>
            <a:r>
              <a:rPr lang="en-US" baseline="-25000" dirty="0">
                <a:solidFill>
                  <a:srgbClr val="FF00FF"/>
                </a:solidFill>
              </a:rPr>
              <a:t>4</a:t>
            </a:r>
            <a:r>
              <a:rPr lang="en-US" dirty="0">
                <a:solidFill>
                  <a:srgbClr val="FF00FF"/>
                </a:solidFill>
              </a:rPr>
              <a:t> is a mixture of </a:t>
            </a:r>
            <a:r>
              <a:rPr lang="en-US" dirty="0" err="1">
                <a:solidFill>
                  <a:srgbClr val="FF00FF"/>
                </a:solidFill>
              </a:rPr>
              <a:t>FeO</a:t>
            </a:r>
            <a:r>
              <a:rPr lang="en-US" baseline="-25000" dirty="0">
                <a:solidFill>
                  <a:srgbClr val="FF00FF"/>
                </a:solidFill>
              </a:rPr>
              <a:t> </a:t>
            </a:r>
            <a:r>
              <a:rPr lang="en-US" dirty="0">
                <a:solidFill>
                  <a:srgbClr val="FF00FF"/>
                </a:solidFill>
              </a:rPr>
              <a:t>and Fe</a:t>
            </a:r>
            <a:r>
              <a:rPr lang="en-US" baseline="-25000" dirty="0">
                <a:solidFill>
                  <a:srgbClr val="FF00FF"/>
                </a:solidFill>
              </a:rPr>
              <a:t>2</a:t>
            </a:r>
            <a:r>
              <a:rPr lang="en-US" dirty="0">
                <a:solidFill>
                  <a:srgbClr val="FF00FF"/>
                </a:solidFill>
              </a:rPr>
              <a:t>O</a:t>
            </a:r>
            <a:r>
              <a:rPr lang="en-US" baseline="-25000" dirty="0">
                <a:solidFill>
                  <a:srgbClr val="FF00FF"/>
                </a:solidFill>
              </a:rPr>
              <a:t>3</a:t>
            </a:r>
            <a:r>
              <a:rPr lang="en-US" dirty="0">
                <a:solidFill>
                  <a:srgbClr val="FF00FF"/>
                </a:solidFill>
              </a:rPr>
              <a:t>).</a:t>
            </a:r>
          </a:p>
        </p:txBody>
      </p:sp>
      <p:sp>
        <p:nvSpPr>
          <p:cNvPr id="3" name="Rectangle 2"/>
          <p:cNvSpPr/>
          <p:nvPr/>
        </p:nvSpPr>
        <p:spPr>
          <a:xfrm>
            <a:off x="138223" y="152400"/>
            <a:ext cx="8839200" cy="1754326"/>
          </a:xfrm>
          <a:prstGeom prst="rect">
            <a:avLst/>
          </a:prstGeom>
        </p:spPr>
        <p:txBody>
          <a:bodyPr wrap="square">
            <a:spAutoFit/>
          </a:bodyPr>
          <a:lstStyle/>
          <a:p>
            <a:pPr lvl="0">
              <a:lnSpc>
                <a:spcPct val="150000"/>
              </a:lnSpc>
            </a:pPr>
            <a:r>
              <a:rPr lang="en-US" b="1" dirty="0" smtClean="0">
                <a:solidFill>
                  <a:schemeClr val="accent2">
                    <a:lumMod val="75000"/>
                  </a:schemeClr>
                </a:solidFill>
              </a:rPr>
              <a:t>3.  </a:t>
            </a:r>
            <a:r>
              <a:rPr lang="en-US" b="1" dirty="0" err="1" smtClean="0">
                <a:solidFill>
                  <a:schemeClr val="accent2">
                    <a:lumMod val="75000"/>
                  </a:schemeClr>
                </a:solidFill>
              </a:rPr>
              <a:t>Suboxides</a:t>
            </a:r>
            <a:r>
              <a:rPr lang="en-US" dirty="0">
                <a:solidFill>
                  <a:schemeClr val="accent2">
                    <a:lumMod val="75000"/>
                  </a:schemeClr>
                </a:solidFill>
              </a:rPr>
              <a:t>:  </a:t>
            </a:r>
          </a:p>
          <a:p>
            <a:pPr>
              <a:lnSpc>
                <a:spcPct val="150000"/>
              </a:lnSpc>
            </a:pPr>
            <a:r>
              <a:rPr lang="en-US" b="1" dirty="0" smtClean="0"/>
              <a:t>	</a:t>
            </a:r>
            <a:r>
              <a:rPr lang="en-US" b="1" dirty="0" err="1" smtClean="0">
                <a:solidFill>
                  <a:srgbClr val="0000FF"/>
                </a:solidFill>
              </a:rPr>
              <a:t>Suboxides</a:t>
            </a:r>
            <a:r>
              <a:rPr lang="en-US" dirty="0" smtClean="0">
                <a:solidFill>
                  <a:srgbClr val="0000FF"/>
                </a:solidFill>
              </a:rPr>
              <a:t> </a:t>
            </a:r>
            <a:r>
              <a:rPr lang="en-US" dirty="0">
                <a:solidFill>
                  <a:srgbClr val="0000FF"/>
                </a:solidFill>
              </a:rPr>
              <a:t>contain lesser oxygen than normal valency considerations.  These oxides contain only M – M bonds as well as M – O bonds.    </a:t>
            </a:r>
          </a:p>
          <a:p>
            <a:pPr>
              <a:lnSpc>
                <a:spcPct val="150000"/>
              </a:lnSpc>
            </a:pPr>
            <a:r>
              <a:rPr lang="en-US" dirty="0" smtClean="0"/>
              <a:t>		</a:t>
            </a:r>
            <a:r>
              <a:rPr lang="en-US" dirty="0" smtClean="0">
                <a:solidFill>
                  <a:srgbClr val="FF00FF"/>
                </a:solidFill>
              </a:rPr>
              <a:t>E.g</a:t>
            </a:r>
            <a:r>
              <a:rPr lang="en-US" dirty="0">
                <a:solidFill>
                  <a:srgbClr val="FF00FF"/>
                </a:solidFill>
              </a:rPr>
              <a:t>.  Pb</a:t>
            </a:r>
            <a:r>
              <a:rPr lang="en-US" baseline="-25000" dirty="0">
                <a:solidFill>
                  <a:srgbClr val="FF00FF"/>
                </a:solidFill>
              </a:rPr>
              <a:t>2</a:t>
            </a:r>
            <a:r>
              <a:rPr lang="en-US" dirty="0">
                <a:solidFill>
                  <a:srgbClr val="FF00FF"/>
                </a:solidFill>
              </a:rPr>
              <a:t>O, N</a:t>
            </a:r>
            <a:r>
              <a:rPr lang="en-US" baseline="-25000" dirty="0">
                <a:solidFill>
                  <a:srgbClr val="FF00FF"/>
                </a:solidFill>
              </a:rPr>
              <a:t>2</a:t>
            </a:r>
            <a:r>
              <a:rPr lang="en-US" dirty="0">
                <a:solidFill>
                  <a:srgbClr val="FF00FF"/>
                </a:solidFill>
              </a:rPr>
              <a:t>O, etc.,  </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094" y="2066446"/>
            <a:ext cx="2562011" cy="31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86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219200" y="1905000"/>
            <a:ext cx="6400800" cy="140208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US" b="1" dirty="0" smtClean="0">
                <a:solidFill>
                  <a:srgbClr val="0000CC"/>
                </a:solidFill>
              </a:rPr>
              <a:t>Hajee. Dr. M. Kamal Nasar</a:t>
            </a:r>
          </a:p>
          <a:p>
            <a:r>
              <a:rPr lang="en-US" dirty="0" smtClean="0">
                <a:solidFill>
                  <a:srgbClr val="FF0000"/>
                </a:solidFill>
              </a:rPr>
              <a:t>Associate Professor of Chemistry</a:t>
            </a:r>
          </a:p>
          <a:p>
            <a:r>
              <a:rPr lang="en-US" dirty="0" smtClean="0">
                <a:solidFill>
                  <a:srgbClr val="008000"/>
                </a:solidFill>
              </a:rPr>
              <a:t>HKRH College, Uthamapalayam</a:t>
            </a:r>
            <a:endParaRPr lang="en-US" dirty="0">
              <a:solidFill>
                <a:srgbClr val="008000"/>
              </a:solidFill>
            </a:endParaRPr>
          </a:p>
        </p:txBody>
      </p:sp>
    </p:spTree>
    <p:extLst>
      <p:ext uri="{BB962C8B-B14F-4D97-AF65-F5344CB8AC3E}">
        <p14:creationId xmlns:p14="http://schemas.microsoft.com/office/powerpoint/2010/main" val="27259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9200"/>
            <a:ext cx="8763000" cy="1754326"/>
          </a:xfrm>
          <a:prstGeom prst="rect">
            <a:avLst/>
          </a:prstGeom>
        </p:spPr>
        <p:txBody>
          <a:bodyPr wrap="square">
            <a:spAutoFit/>
          </a:bodyPr>
          <a:lstStyle/>
          <a:p>
            <a:pPr algn="just">
              <a:lnSpc>
                <a:spcPct val="150000"/>
              </a:lnSpc>
            </a:pPr>
            <a:r>
              <a:rPr lang="en-US" dirty="0" smtClean="0">
                <a:solidFill>
                  <a:srgbClr val="0000FF"/>
                </a:solidFill>
              </a:rPr>
              <a:t>Hydrogen</a:t>
            </a:r>
            <a:r>
              <a:rPr lang="en-US" dirty="0">
                <a:solidFill>
                  <a:srgbClr val="0000FF"/>
                </a:solidFill>
              </a:rPr>
              <a:t>: Isotopes of hydrogen – preparation, properties and uses of heavy hydrogen – hydrides – definition – classification – examples - Oxides – Definition – classification – examples. </a:t>
            </a:r>
            <a:endParaRPr lang="en-US" dirty="0" smtClean="0">
              <a:solidFill>
                <a:srgbClr val="0000FF"/>
              </a:solidFill>
            </a:endParaRPr>
          </a:p>
          <a:p>
            <a:pPr algn="just">
              <a:lnSpc>
                <a:spcPct val="150000"/>
              </a:lnSpc>
            </a:pPr>
            <a:endParaRPr lang="en-US" dirty="0" smtClean="0">
              <a:solidFill>
                <a:srgbClr val="0000FF"/>
              </a:solidFill>
            </a:endParaRPr>
          </a:p>
        </p:txBody>
      </p:sp>
      <p:sp>
        <p:nvSpPr>
          <p:cNvPr id="6" name="TextBox 5"/>
          <p:cNvSpPr txBox="1"/>
          <p:nvPr/>
        </p:nvSpPr>
        <p:spPr>
          <a:xfrm>
            <a:off x="2438400" y="533399"/>
            <a:ext cx="2971800" cy="461665"/>
          </a:xfrm>
          <a:prstGeom prst="rect">
            <a:avLst/>
          </a:prstGeom>
          <a:noFill/>
        </p:spPr>
        <p:txBody>
          <a:bodyPr wrap="square" rtlCol="0">
            <a:spAutoFit/>
          </a:bodyPr>
          <a:lstStyle/>
          <a:p>
            <a:r>
              <a:rPr lang="en-US" sz="2400" b="1" dirty="0">
                <a:solidFill>
                  <a:srgbClr val="FF0000"/>
                </a:solidFill>
              </a:rPr>
              <a:t>Hydrogen and </a:t>
            </a:r>
            <a:r>
              <a:rPr lang="en-US" sz="2400" b="1" dirty="0" smtClean="0">
                <a:solidFill>
                  <a:srgbClr val="FF0000"/>
                </a:solidFill>
              </a:rPr>
              <a:t>Oxides</a:t>
            </a:r>
            <a:endParaRPr lang="en-US" sz="2400" b="1" dirty="0">
              <a:solidFill>
                <a:srgbClr val="FF0000"/>
              </a:solidFill>
            </a:endParaRPr>
          </a:p>
        </p:txBody>
      </p:sp>
    </p:spTree>
    <p:extLst>
      <p:ext uri="{BB962C8B-B14F-4D97-AF65-F5344CB8AC3E}">
        <p14:creationId xmlns:p14="http://schemas.microsoft.com/office/powerpoint/2010/main" val="1806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732404038"/>
              </p:ext>
            </p:extLst>
          </p:nvPr>
        </p:nvGraphicFramePr>
        <p:xfrm>
          <a:off x="2438401" y="3840480"/>
          <a:ext cx="4940969" cy="1341120"/>
        </p:xfrm>
        <a:graphic>
          <a:graphicData uri="http://schemas.openxmlformats.org/presentationml/2006/ole">
            <mc:AlternateContent xmlns:mc="http://schemas.openxmlformats.org/markup-compatibility/2006">
              <mc:Choice xmlns:v="urn:schemas-microsoft-com:vml" Requires="v">
                <p:oleObj spid="_x0000_s5216" name="CS ChemDraw Drawing" r:id="rId3" imgW="3226320" imgH="1020960" progId="ChemDraw.Document.6.0">
                  <p:embed/>
                </p:oleObj>
              </mc:Choice>
              <mc:Fallback>
                <p:oleObj name="CS ChemDraw Drawing" r:id="rId3" imgW="3226320" imgH="102096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1" y="3840480"/>
                        <a:ext cx="4940969" cy="1341120"/>
                      </a:xfrm>
                      <a:prstGeom prst="rect">
                        <a:avLst/>
                      </a:prstGeom>
                      <a:solidFill>
                        <a:schemeClr val="accent4">
                          <a:lumMod val="40000"/>
                          <a:lumOff val="60000"/>
                        </a:schemeClr>
                      </a:solidFill>
                    </p:spPr>
                  </p:pic>
                </p:oleObj>
              </mc:Fallback>
            </mc:AlternateContent>
          </a:graphicData>
        </a:graphic>
      </p:graphicFrame>
      <p:sp>
        <p:nvSpPr>
          <p:cNvPr id="6" name="Rectangle 3"/>
          <p:cNvSpPr>
            <a:spLocks noChangeArrowheads="1"/>
          </p:cNvSpPr>
          <p:nvPr/>
        </p:nvSpPr>
        <p:spPr bwMode="auto">
          <a:xfrm>
            <a:off x="28576" y="57097"/>
            <a:ext cx="903922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ea typeface="Times New Roman" pitchFamily="18" charset="0"/>
                <a:cs typeface="Times New Roman" pitchFamily="18" charset="0"/>
              </a:rPr>
              <a:t>HYDROGEN</a:t>
            </a:r>
            <a:endParaRPr kumimoji="0" lang="en-US" sz="2400" b="1"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2000" b="0" i="0" u="none" strike="noStrike" cap="none" normalizeH="0" baseline="0" dirty="0" smtClean="0">
                <a:ln>
                  <a:noFill/>
                </a:ln>
                <a:solidFill>
                  <a:srgbClr val="0000FF"/>
                </a:solidFill>
                <a:effectLst/>
                <a:ea typeface="Times New Roman" pitchFamily="18" charset="0"/>
                <a:cs typeface="Times New Roman" pitchFamily="18" charset="0"/>
              </a:rPr>
              <a:t>An atom with its symbol, atomic number and mass number are represented as follows, </a:t>
            </a:r>
            <a:endParaRPr kumimoji="0" lang="en-US" sz="2000" b="0" i="0" u="none" strike="noStrike" cap="none" normalizeH="0" baseline="0" dirty="0" smtClean="0">
              <a:ln>
                <a:noFill/>
              </a:ln>
              <a:solidFill>
                <a:srgbClr val="0000FF"/>
              </a:solidFill>
              <a:effectLst/>
              <a:cs typeface="Arial" pitchFamily="34" charset="0"/>
            </a:endParaRPr>
          </a:p>
        </p:txBody>
      </p:sp>
      <p:sp>
        <p:nvSpPr>
          <p:cNvPr id="7" name="Rectangle 4"/>
          <p:cNvSpPr>
            <a:spLocks noChangeArrowheads="1"/>
          </p:cNvSpPr>
          <p:nvPr/>
        </p:nvSpPr>
        <p:spPr bwMode="auto">
          <a:xfrm>
            <a:off x="189614" y="2753716"/>
            <a:ext cx="864958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accent6">
                    <a:lumMod val="75000"/>
                  </a:schemeClr>
                </a:solidFill>
                <a:effectLst/>
                <a:ea typeface="Times New Roman" pitchFamily="18" charset="0"/>
                <a:cs typeface="Times New Roman" pitchFamily="18" charset="0"/>
              </a:rPr>
              <a:t>Atoms which have the same atomic number but different mass number are called isotopes.  Hydrogen has three isotopes.  They are, </a:t>
            </a:r>
            <a:endParaRPr kumimoji="0" lang="en-US" sz="2000" b="0" i="0" u="none" strike="noStrike" cap="none" normalizeH="0" baseline="0" dirty="0" smtClean="0">
              <a:ln>
                <a:noFill/>
              </a:ln>
              <a:solidFill>
                <a:schemeClr val="accent6">
                  <a:lumMod val="75000"/>
                </a:schemeClr>
              </a:solidFill>
              <a:effectLst/>
              <a:cs typeface="Arial" pitchFamily="34" charset="0"/>
            </a:endParaRPr>
          </a:p>
        </p:txBody>
      </p:sp>
      <p:sp>
        <p:nvSpPr>
          <p:cNvPr id="9" name="TextBox 8"/>
          <p:cNvSpPr txBox="1"/>
          <p:nvPr/>
        </p:nvSpPr>
        <p:spPr>
          <a:xfrm>
            <a:off x="152400" y="2543640"/>
            <a:ext cx="1447800" cy="461665"/>
          </a:xfrm>
          <a:prstGeom prst="rect">
            <a:avLst/>
          </a:prstGeom>
          <a:noFill/>
        </p:spPr>
        <p:txBody>
          <a:bodyPr wrap="square" rtlCol="0">
            <a:spAutoFit/>
          </a:bodyPr>
          <a:lstStyle/>
          <a:p>
            <a:r>
              <a:rPr lang="en-US" sz="2400" b="1" dirty="0" smtClean="0">
                <a:solidFill>
                  <a:schemeClr val="accent2">
                    <a:lumMod val="75000"/>
                  </a:schemeClr>
                </a:solidFill>
              </a:rPr>
              <a:t>Isotopes </a:t>
            </a:r>
            <a:endParaRPr lang="en-US" sz="2400" b="1" dirty="0">
              <a:solidFill>
                <a:schemeClr val="accent2">
                  <a:lumMod val="75000"/>
                </a:schemeClr>
              </a:solidFill>
            </a:endParaRPr>
          </a:p>
        </p:txBody>
      </p:sp>
      <p:sp>
        <p:nvSpPr>
          <p:cNvPr id="2" name="Rectangle 9"/>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732805546"/>
              </p:ext>
            </p:extLst>
          </p:nvPr>
        </p:nvGraphicFramePr>
        <p:xfrm>
          <a:off x="644338" y="1463040"/>
          <a:ext cx="8118662" cy="914400"/>
        </p:xfrm>
        <a:graphic>
          <a:graphicData uri="http://schemas.openxmlformats.org/presentationml/2006/ole">
            <mc:AlternateContent xmlns:mc="http://schemas.openxmlformats.org/markup-compatibility/2006">
              <mc:Choice xmlns:v="urn:schemas-microsoft-com:vml" Requires="v">
                <p:oleObj spid="_x0000_s5217" name="CS ChemDraw Drawing" r:id="rId5" imgW="4606477" imgH="653466" progId="ChemDraw.Document.6.0">
                  <p:embed/>
                </p:oleObj>
              </mc:Choice>
              <mc:Fallback>
                <p:oleObj name="CS ChemDraw Drawing" r:id="rId5" imgW="4606477" imgH="653466" progId="ChemDraw.Document.6.0">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338" y="1463040"/>
                        <a:ext cx="8118662" cy="914400"/>
                      </a:xfrm>
                      <a:prstGeom prst="rect">
                        <a:avLst/>
                      </a:prstGeom>
                      <a:solidFill>
                        <a:schemeClr val="accent6">
                          <a:lumMod val="40000"/>
                          <a:lumOff val="60000"/>
                        </a:schemeClr>
                      </a:solidFill>
                    </p:spPr>
                  </p:pic>
                </p:oleObj>
              </mc:Fallback>
            </mc:AlternateContent>
          </a:graphicData>
        </a:graphic>
      </p:graphicFrame>
    </p:spTree>
    <p:extLst>
      <p:ext uri="{BB962C8B-B14F-4D97-AF65-F5344CB8AC3E}">
        <p14:creationId xmlns:p14="http://schemas.microsoft.com/office/powerpoint/2010/main" val="47648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134196651"/>
              </p:ext>
            </p:extLst>
          </p:nvPr>
        </p:nvGraphicFramePr>
        <p:xfrm>
          <a:off x="381000" y="294031"/>
          <a:ext cx="8382000" cy="757123"/>
        </p:xfrm>
        <a:graphic>
          <a:graphicData uri="http://schemas.openxmlformats.org/drawingml/2006/table">
            <a:tbl>
              <a:tblPr firstRow="1" firstCol="1" lastCol="1" bandRow="1">
                <a:tableStyleId>{5C22544A-7EE6-4342-B048-85BDC9FD1C3A}</a:tableStyleId>
              </a:tblPr>
              <a:tblGrid>
                <a:gridCol w="609600"/>
                <a:gridCol w="1143000"/>
                <a:gridCol w="914400"/>
                <a:gridCol w="1090749"/>
                <a:gridCol w="1195251"/>
                <a:gridCol w="1285155"/>
                <a:gridCol w="899032"/>
                <a:gridCol w="1244813"/>
              </a:tblGrid>
              <a:tr h="757123">
                <a:tc>
                  <a:txBody>
                    <a:bodyPr/>
                    <a:lstStyle/>
                    <a:p>
                      <a:pPr marL="0" marR="0" algn="ctr">
                        <a:lnSpc>
                          <a:spcPct val="115000"/>
                        </a:lnSpc>
                        <a:spcBef>
                          <a:spcPts val="0"/>
                        </a:spcBef>
                        <a:spcAft>
                          <a:spcPts val="0"/>
                        </a:spcAft>
                      </a:pPr>
                      <a:r>
                        <a:rPr lang="en-US" sz="1400" dirty="0">
                          <a:effectLst/>
                        </a:rPr>
                        <a:t>No.</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Name</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Symbol </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Number of protons</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Number of neutrons</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Number of electrons</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Mass number</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 availability</a:t>
                      </a:r>
                      <a:endParaRPr lang="en-US" sz="1400" dirty="0">
                        <a:effectLst/>
                        <a:latin typeface="Calibri"/>
                        <a:ea typeface="Times New Roman"/>
                        <a:cs typeface="Times New Roman"/>
                      </a:endParaRPr>
                    </a:p>
                  </a:txBody>
                  <a:tcPr marL="68580" marR="68580" marT="0" marB="0"/>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31889274"/>
              </p:ext>
            </p:extLst>
          </p:nvPr>
        </p:nvGraphicFramePr>
        <p:xfrm>
          <a:off x="381000" y="1114293"/>
          <a:ext cx="8381998" cy="757123"/>
        </p:xfrm>
        <a:graphic>
          <a:graphicData uri="http://schemas.openxmlformats.org/drawingml/2006/table">
            <a:tbl>
              <a:tblPr firstRow="1" firstCol="1" lastCol="1" bandRow="1">
                <a:tableStyleId>{5C22544A-7EE6-4342-B048-85BDC9FD1C3A}</a:tableStyleId>
              </a:tblPr>
              <a:tblGrid>
                <a:gridCol w="604108"/>
                <a:gridCol w="1198697"/>
                <a:gridCol w="890932"/>
                <a:gridCol w="1105670"/>
                <a:gridCol w="1153593"/>
                <a:gridCol w="1304467"/>
                <a:gridCol w="890932"/>
                <a:gridCol w="1233599"/>
              </a:tblGrid>
              <a:tr h="757123">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Hydrogen (or) </a:t>
                      </a:r>
                      <a:r>
                        <a:rPr lang="en-US" sz="1400" dirty="0" err="1">
                          <a:effectLst/>
                        </a:rPr>
                        <a:t>protium</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baseline="-25000" dirty="0">
                          <a:effectLst/>
                        </a:rPr>
                        <a:t>1</a:t>
                      </a:r>
                      <a:r>
                        <a:rPr lang="en-US" sz="1400" dirty="0">
                          <a:effectLst/>
                        </a:rPr>
                        <a:t>H</a:t>
                      </a:r>
                      <a:r>
                        <a:rPr lang="en-US" sz="1400" baseline="300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00000"/>
                        </a:lnSpc>
                        <a:spcBef>
                          <a:spcPts val="0"/>
                        </a:spcBef>
                        <a:spcAft>
                          <a:spcPts val="0"/>
                        </a:spcAft>
                      </a:pPr>
                      <a:r>
                        <a:rPr lang="en-US" sz="1400" dirty="0">
                          <a:effectLst/>
                        </a:rPr>
                        <a:t>99.984</a:t>
                      </a:r>
                      <a:endParaRPr lang="en-US" sz="1400" dirty="0">
                        <a:effectLst/>
                        <a:latin typeface="Calibri"/>
                        <a:ea typeface="Times New Roman"/>
                        <a:cs typeface="Times New Roman"/>
                      </a:endParaRPr>
                    </a:p>
                  </a:txBody>
                  <a:tcPr marL="68580" marR="68580" marT="0" marB="0"/>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98149501"/>
              </p:ext>
            </p:extLst>
          </p:nvPr>
        </p:nvGraphicFramePr>
        <p:xfrm>
          <a:off x="380999" y="1944947"/>
          <a:ext cx="8382000" cy="1009498"/>
        </p:xfrm>
        <a:graphic>
          <a:graphicData uri="http://schemas.openxmlformats.org/drawingml/2006/table">
            <a:tbl>
              <a:tblPr firstRow="1" firstCol="1" lastCol="1" bandRow="1">
                <a:tableStyleId>{5C22544A-7EE6-4342-B048-85BDC9FD1C3A}</a:tableStyleId>
              </a:tblPr>
              <a:tblGrid>
                <a:gridCol w="609601"/>
                <a:gridCol w="1219200"/>
                <a:gridCol w="838200"/>
                <a:gridCol w="1143000"/>
                <a:gridCol w="1120586"/>
                <a:gridCol w="1317814"/>
                <a:gridCol w="865733"/>
                <a:gridCol w="1267866"/>
              </a:tblGrid>
              <a:tr h="1009498">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Heavy hydrogen (or) Deuterium </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baseline="-25000">
                          <a:effectLst/>
                        </a:rPr>
                        <a:t>1</a:t>
                      </a:r>
                      <a:r>
                        <a:rPr lang="en-US" sz="1400">
                          <a:effectLst/>
                        </a:rPr>
                        <a:t>H</a:t>
                      </a:r>
                      <a:r>
                        <a:rPr lang="en-US" sz="1400" baseline="30000">
                          <a:effectLst/>
                        </a:rPr>
                        <a:t>2</a:t>
                      </a:r>
                      <a:r>
                        <a:rPr lang="en-US" sz="1400">
                          <a:effectLst/>
                        </a:rPr>
                        <a:t> or</a:t>
                      </a:r>
                      <a:r>
                        <a:rPr lang="en-US" sz="1400" baseline="30000">
                          <a:effectLst/>
                        </a:rPr>
                        <a:t>  </a:t>
                      </a:r>
                      <a:r>
                        <a:rPr lang="en-US" sz="1400" baseline="-25000">
                          <a:effectLst/>
                        </a:rPr>
                        <a:t>1</a:t>
                      </a:r>
                      <a:r>
                        <a:rPr lang="en-US" sz="1400">
                          <a:effectLst/>
                        </a:rPr>
                        <a:t>D</a:t>
                      </a:r>
                      <a:r>
                        <a:rPr lang="en-US" sz="1400" baseline="30000">
                          <a:effectLst/>
                        </a:rPr>
                        <a:t>2</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  0.016</a:t>
                      </a:r>
                      <a:endParaRPr lang="en-US" sz="1400" dirty="0">
                        <a:effectLst/>
                        <a:latin typeface="Calibri"/>
                        <a:ea typeface="Times New Roman"/>
                        <a:cs typeface="Times New Roman"/>
                      </a:endParaRPr>
                    </a:p>
                  </a:txBody>
                  <a:tcPr marL="68580" marR="68580" marT="0" marB="0"/>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5366217"/>
              </p:ext>
            </p:extLst>
          </p:nvPr>
        </p:nvGraphicFramePr>
        <p:xfrm>
          <a:off x="381000" y="3030167"/>
          <a:ext cx="8382001" cy="504749"/>
        </p:xfrm>
        <a:graphic>
          <a:graphicData uri="http://schemas.openxmlformats.org/drawingml/2006/table">
            <a:tbl>
              <a:tblPr firstRow="1" firstCol="1" lastCol="1" bandRow="1">
                <a:tableStyleId>{5C22544A-7EE6-4342-B048-85BDC9FD1C3A}</a:tableStyleId>
              </a:tblPr>
              <a:tblGrid>
                <a:gridCol w="609601"/>
                <a:gridCol w="1219200"/>
                <a:gridCol w="838200"/>
                <a:gridCol w="1143000"/>
                <a:gridCol w="1120589"/>
                <a:gridCol w="1317811"/>
                <a:gridCol w="865735"/>
                <a:gridCol w="1267865"/>
              </a:tblGrid>
              <a:tr h="504749">
                <a:tc>
                  <a:txBody>
                    <a:bodyPr/>
                    <a:lstStyle/>
                    <a:p>
                      <a:pPr marL="0" marR="0" algn="ctr">
                        <a:lnSpc>
                          <a:spcPct val="115000"/>
                        </a:lnSpc>
                        <a:spcBef>
                          <a:spcPts val="0"/>
                        </a:spcBef>
                        <a:spcAft>
                          <a:spcPts val="0"/>
                        </a:spcAft>
                      </a:pPr>
                      <a:r>
                        <a:rPr lang="en-US" sz="1400" dirty="0">
                          <a:effectLst/>
                        </a:rPr>
                        <a:t>3</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Tritium</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baseline="-25000" dirty="0">
                          <a:effectLst/>
                        </a:rPr>
                        <a:t>1</a:t>
                      </a:r>
                      <a:r>
                        <a:rPr lang="en-US" sz="1400" dirty="0">
                          <a:effectLst/>
                        </a:rPr>
                        <a:t>H</a:t>
                      </a:r>
                      <a:r>
                        <a:rPr lang="en-US" sz="1400" baseline="30000" dirty="0">
                          <a:effectLst/>
                        </a:rPr>
                        <a:t>3</a:t>
                      </a:r>
                      <a:r>
                        <a:rPr lang="en-US" sz="1400" dirty="0">
                          <a:effectLst/>
                        </a:rPr>
                        <a:t> or</a:t>
                      </a:r>
                      <a:r>
                        <a:rPr lang="en-US" sz="1400" baseline="30000" dirty="0">
                          <a:effectLst/>
                        </a:rPr>
                        <a:t>  </a:t>
                      </a:r>
                      <a:r>
                        <a:rPr lang="en-US" sz="1400" baseline="-25000" dirty="0">
                          <a:effectLst/>
                        </a:rPr>
                        <a:t>1</a:t>
                      </a:r>
                      <a:r>
                        <a:rPr lang="en-US" sz="1400" dirty="0">
                          <a:effectLst/>
                        </a:rPr>
                        <a:t>T</a:t>
                      </a:r>
                      <a:r>
                        <a:rPr lang="en-US" sz="1400" baseline="30000" dirty="0">
                          <a:effectLst/>
                        </a:rPr>
                        <a:t>3</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a:t>
                      </a:r>
                      <a:endParaRPr lang="en-US" sz="14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a:t>
                      </a:r>
                      <a:r>
                        <a:rPr lang="en-US" sz="1400" baseline="30000" dirty="0">
                          <a:effectLst/>
                        </a:rPr>
                        <a:t>-15</a:t>
                      </a:r>
                      <a:endParaRPr lang="en-US" sz="14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78342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14400"/>
            <a:ext cx="1098550" cy="805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853440"/>
            <a:ext cx="1117600" cy="805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853440"/>
            <a:ext cx="1117600" cy="80518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 y="1828800"/>
            <a:ext cx="1676400" cy="646331"/>
          </a:xfrm>
          <a:prstGeom prst="rect">
            <a:avLst/>
          </a:prstGeom>
        </p:spPr>
        <p:txBody>
          <a:bodyPr wrap="square">
            <a:spAutoFit/>
          </a:bodyPr>
          <a:lstStyle/>
          <a:p>
            <a:pPr algn="ctr"/>
            <a:r>
              <a:rPr lang="en-US" dirty="0">
                <a:solidFill>
                  <a:srgbClr val="0000FF"/>
                </a:solidFill>
              </a:rPr>
              <a:t> Hydrogen </a:t>
            </a:r>
          </a:p>
          <a:p>
            <a:pPr algn="ctr"/>
            <a:r>
              <a:rPr lang="en-US" dirty="0">
                <a:solidFill>
                  <a:srgbClr val="0000FF"/>
                </a:solidFill>
              </a:rPr>
              <a:t>(or) </a:t>
            </a:r>
            <a:r>
              <a:rPr lang="en-US" dirty="0" err="1">
                <a:solidFill>
                  <a:srgbClr val="0000FF"/>
                </a:solidFill>
              </a:rPr>
              <a:t>protium</a:t>
            </a:r>
            <a:endParaRPr lang="en-US" dirty="0">
              <a:solidFill>
                <a:srgbClr val="0000FF"/>
              </a:solidFill>
            </a:endParaRPr>
          </a:p>
        </p:txBody>
      </p:sp>
      <p:sp>
        <p:nvSpPr>
          <p:cNvPr id="5" name="Rectangle 4"/>
          <p:cNvSpPr/>
          <p:nvPr/>
        </p:nvSpPr>
        <p:spPr>
          <a:xfrm>
            <a:off x="685800" y="67016"/>
            <a:ext cx="2057400" cy="646331"/>
          </a:xfrm>
          <a:prstGeom prst="rect">
            <a:avLst/>
          </a:prstGeom>
        </p:spPr>
        <p:txBody>
          <a:bodyPr wrap="square">
            <a:spAutoFit/>
          </a:bodyPr>
          <a:lstStyle/>
          <a:p>
            <a:r>
              <a:rPr lang="en-US" dirty="0">
                <a:solidFill>
                  <a:srgbClr val="0000FF"/>
                </a:solidFill>
              </a:rPr>
              <a:t>Nucleus containing </a:t>
            </a:r>
          </a:p>
          <a:p>
            <a:r>
              <a:rPr lang="en-US" dirty="0">
                <a:solidFill>
                  <a:srgbClr val="0000FF"/>
                </a:solidFill>
              </a:rPr>
              <a:t>       one proton</a:t>
            </a:r>
          </a:p>
        </p:txBody>
      </p:sp>
      <p:sp>
        <p:nvSpPr>
          <p:cNvPr id="6" name="Rectangle 5"/>
          <p:cNvSpPr/>
          <p:nvPr/>
        </p:nvSpPr>
        <p:spPr>
          <a:xfrm>
            <a:off x="1637407" y="670560"/>
            <a:ext cx="1405641" cy="369332"/>
          </a:xfrm>
          <a:prstGeom prst="rect">
            <a:avLst/>
          </a:prstGeom>
        </p:spPr>
        <p:txBody>
          <a:bodyPr wrap="none">
            <a:spAutoFit/>
          </a:bodyPr>
          <a:lstStyle/>
          <a:p>
            <a:r>
              <a:rPr lang="en-US" dirty="0">
                <a:solidFill>
                  <a:srgbClr val="0000FF"/>
                </a:solidFill>
              </a:rPr>
              <a:t>One electron</a:t>
            </a:r>
          </a:p>
        </p:txBody>
      </p:sp>
      <p:sp>
        <p:nvSpPr>
          <p:cNvPr id="7" name="Rectangle 6"/>
          <p:cNvSpPr/>
          <p:nvPr/>
        </p:nvSpPr>
        <p:spPr>
          <a:xfrm>
            <a:off x="3352800" y="60960"/>
            <a:ext cx="2674088" cy="646331"/>
          </a:xfrm>
          <a:prstGeom prst="rect">
            <a:avLst/>
          </a:prstGeom>
        </p:spPr>
        <p:txBody>
          <a:bodyPr wrap="square">
            <a:spAutoFit/>
          </a:bodyPr>
          <a:lstStyle/>
          <a:p>
            <a:r>
              <a:rPr lang="en-US" dirty="0">
                <a:solidFill>
                  <a:srgbClr val="FF0000"/>
                </a:solidFill>
              </a:rPr>
              <a:t> Nucleus containing </a:t>
            </a:r>
          </a:p>
          <a:p>
            <a:r>
              <a:rPr lang="en-US" dirty="0">
                <a:solidFill>
                  <a:srgbClr val="FF0000"/>
                </a:solidFill>
              </a:rPr>
              <a:t>one proton + one neutron</a:t>
            </a:r>
          </a:p>
        </p:txBody>
      </p:sp>
      <p:sp>
        <p:nvSpPr>
          <p:cNvPr id="8" name="Rectangle 7"/>
          <p:cNvSpPr/>
          <p:nvPr/>
        </p:nvSpPr>
        <p:spPr>
          <a:xfrm>
            <a:off x="3200400" y="1676400"/>
            <a:ext cx="1981200" cy="646331"/>
          </a:xfrm>
          <a:prstGeom prst="rect">
            <a:avLst/>
          </a:prstGeom>
        </p:spPr>
        <p:txBody>
          <a:bodyPr wrap="square">
            <a:spAutoFit/>
          </a:bodyPr>
          <a:lstStyle/>
          <a:p>
            <a:r>
              <a:rPr lang="en-US" dirty="0">
                <a:solidFill>
                  <a:srgbClr val="FF0000"/>
                </a:solidFill>
              </a:rPr>
              <a:t>Heavy hydrogen</a:t>
            </a:r>
          </a:p>
          <a:p>
            <a:r>
              <a:rPr lang="en-US" dirty="0">
                <a:solidFill>
                  <a:srgbClr val="FF0000"/>
                </a:solidFill>
              </a:rPr>
              <a:t> (or) Deuterium</a:t>
            </a:r>
          </a:p>
        </p:txBody>
      </p:sp>
      <p:sp>
        <p:nvSpPr>
          <p:cNvPr id="9" name="Rectangle 8"/>
          <p:cNvSpPr/>
          <p:nvPr/>
        </p:nvSpPr>
        <p:spPr>
          <a:xfrm>
            <a:off x="6096000" y="55290"/>
            <a:ext cx="2743200" cy="646331"/>
          </a:xfrm>
          <a:prstGeom prst="rect">
            <a:avLst/>
          </a:prstGeom>
        </p:spPr>
        <p:txBody>
          <a:bodyPr wrap="square">
            <a:spAutoFit/>
          </a:bodyPr>
          <a:lstStyle/>
          <a:p>
            <a:r>
              <a:rPr lang="en-US" dirty="0">
                <a:solidFill>
                  <a:srgbClr val="FF00FF"/>
                </a:solidFill>
              </a:rPr>
              <a:t> Nucleus containing </a:t>
            </a:r>
          </a:p>
          <a:p>
            <a:r>
              <a:rPr lang="en-US" dirty="0">
                <a:solidFill>
                  <a:srgbClr val="FF00FF"/>
                </a:solidFill>
              </a:rPr>
              <a:t>one proton + two neutrons</a:t>
            </a:r>
          </a:p>
        </p:txBody>
      </p:sp>
      <p:sp>
        <p:nvSpPr>
          <p:cNvPr id="10" name="Rectangle 9"/>
          <p:cNvSpPr/>
          <p:nvPr/>
        </p:nvSpPr>
        <p:spPr>
          <a:xfrm>
            <a:off x="6318992" y="1764268"/>
            <a:ext cx="851643" cy="369332"/>
          </a:xfrm>
          <a:prstGeom prst="rect">
            <a:avLst/>
          </a:prstGeom>
        </p:spPr>
        <p:txBody>
          <a:bodyPr wrap="none">
            <a:spAutoFit/>
          </a:bodyPr>
          <a:lstStyle/>
          <a:p>
            <a:r>
              <a:rPr lang="en-US" dirty="0">
                <a:solidFill>
                  <a:srgbClr val="FF00FF"/>
                </a:solidFill>
              </a:rPr>
              <a:t>Tritium</a:t>
            </a:r>
          </a:p>
        </p:txBody>
      </p:sp>
      <p:cxnSp>
        <p:nvCxnSpPr>
          <p:cNvPr id="12" name="Straight Arrow Connector 11"/>
          <p:cNvCxnSpPr/>
          <p:nvPr/>
        </p:nvCxnSpPr>
        <p:spPr>
          <a:xfrm flipV="1">
            <a:off x="1371601" y="914400"/>
            <a:ext cx="473075" cy="34162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625166" y="841374"/>
            <a:ext cx="473075" cy="34162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914400" y="584081"/>
            <a:ext cx="893134" cy="67194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191000" y="578025"/>
            <a:ext cx="838200" cy="62199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807200" y="561012"/>
            <a:ext cx="838200" cy="621990"/>
          </a:xfrm>
          <a:prstGeom prst="straightConnector1">
            <a:avLst/>
          </a:prstGeom>
          <a:ln w="19050">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7277139" y="894986"/>
            <a:ext cx="473075" cy="341629"/>
          </a:xfrm>
          <a:prstGeom prst="straightConnector1">
            <a:avLst/>
          </a:prstGeom>
          <a:ln w="1905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800601" y="618934"/>
            <a:ext cx="1405641" cy="369332"/>
          </a:xfrm>
          <a:prstGeom prst="rect">
            <a:avLst/>
          </a:prstGeom>
        </p:spPr>
        <p:txBody>
          <a:bodyPr wrap="none">
            <a:spAutoFit/>
          </a:bodyPr>
          <a:lstStyle/>
          <a:p>
            <a:r>
              <a:rPr lang="en-US" dirty="0">
                <a:solidFill>
                  <a:srgbClr val="FF0000"/>
                </a:solidFill>
              </a:rPr>
              <a:t>One electron</a:t>
            </a:r>
          </a:p>
        </p:txBody>
      </p:sp>
      <p:sp>
        <p:nvSpPr>
          <p:cNvPr id="26" name="Rectangle 25"/>
          <p:cNvSpPr/>
          <p:nvPr/>
        </p:nvSpPr>
        <p:spPr>
          <a:xfrm>
            <a:off x="7645401" y="663455"/>
            <a:ext cx="1405641" cy="369332"/>
          </a:xfrm>
          <a:prstGeom prst="rect">
            <a:avLst/>
          </a:prstGeom>
        </p:spPr>
        <p:txBody>
          <a:bodyPr wrap="none">
            <a:spAutoFit/>
          </a:bodyPr>
          <a:lstStyle/>
          <a:p>
            <a:r>
              <a:rPr lang="en-US" dirty="0">
                <a:solidFill>
                  <a:srgbClr val="FF00FF"/>
                </a:solidFill>
              </a:rPr>
              <a:t>One electron</a:t>
            </a:r>
          </a:p>
        </p:txBody>
      </p:sp>
      <p:sp>
        <p:nvSpPr>
          <p:cNvPr id="19" name="Rectangle 18"/>
          <p:cNvSpPr/>
          <p:nvPr/>
        </p:nvSpPr>
        <p:spPr>
          <a:xfrm>
            <a:off x="838200" y="2438400"/>
            <a:ext cx="7543800" cy="369332"/>
          </a:xfrm>
          <a:prstGeom prst="rect">
            <a:avLst/>
          </a:prstGeom>
        </p:spPr>
        <p:txBody>
          <a:bodyPr wrap="square">
            <a:spAutoFit/>
          </a:bodyPr>
          <a:lstStyle/>
          <a:p>
            <a:r>
              <a:rPr lang="en-US" dirty="0">
                <a:solidFill>
                  <a:schemeClr val="accent6">
                    <a:lumMod val="50000"/>
                  </a:schemeClr>
                </a:solidFill>
              </a:rPr>
              <a:t>In nature, roughly 1 atom of deuterium present in 6000 atoms of hydrogen.</a:t>
            </a:r>
          </a:p>
        </p:txBody>
      </p:sp>
      <p:sp>
        <p:nvSpPr>
          <p:cNvPr id="21" name="Rectangle 20"/>
          <p:cNvSpPr/>
          <p:nvPr/>
        </p:nvSpPr>
        <p:spPr>
          <a:xfrm>
            <a:off x="152400" y="2841010"/>
            <a:ext cx="8763000" cy="2492990"/>
          </a:xfrm>
          <a:prstGeom prst="rect">
            <a:avLst/>
          </a:prstGeom>
        </p:spPr>
        <p:txBody>
          <a:bodyPr wrap="square">
            <a:spAutoFit/>
          </a:bodyPr>
          <a:lstStyle/>
          <a:p>
            <a:pPr algn="just">
              <a:lnSpc>
                <a:spcPct val="150000"/>
              </a:lnSpc>
            </a:pPr>
            <a:r>
              <a:rPr lang="en-US" sz="2000" b="1" dirty="0">
                <a:solidFill>
                  <a:srgbClr val="0000FF"/>
                </a:solidFill>
              </a:rPr>
              <a:t>Preparation of heavy hydrogen</a:t>
            </a:r>
          </a:p>
          <a:p>
            <a:pPr algn="just"/>
            <a:r>
              <a:rPr lang="en-US" dirty="0" smtClean="0"/>
              <a:t>	</a:t>
            </a:r>
            <a:r>
              <a:rPr lang="en-US" dirty="0" smtClean="0">
                <a:solidFill>
                  <a:schemeClr val="accent6">
                    <a:lumMod val="75000"/>
                  </a:schemeClr>
                </a:solidFill>
              </a:rPr>
              <a:t>6000 </a:t>
            </a:r>
            <a:r>
              <a:rPr lang="en-US" dirty="0">
                <a:solidFill>
                  <a:schemeClr val="accent6">
                    <a:lumMod val="75000"/>
                  </a:schemeClr>
                </a:solidFill>
              </a:rPr>
              <a:t>parts of ordinary water contains about 1 part of heavy water.  Ordinary water on continuous electrolysis </a:t>
            </a:r>
            <a:r>
              <a:rPr lang="en-US" dirty="0" smtClean="0">
                <a:solidFill>
                  <a:schemeClr val="accent6">
                    <a:lumMod val="75000"/>
                  </a:schemeClr>
                </a:solidFill>
              </a:rPr>
              <a:t>yields </a:t>
            </a:r>
            <a:r>
              <a:rPr lang="en-US" dirty="0">
                <a:solidFill>
                  <a:schemeClr val="accent6">
                    <a:lumMod val="75000"/>
                  </a:schemeClr>
                </a:solidFill>
              </a:rPr>
              <a:t>heavy water.   Heavy hydrogen is prepared from heavy water.  </a:t>
            </a:r>
          </a:p>
          <a:p>
            <a:pPr algn="just"/>
            <a:r>
              <a:rPr lang="en-US" dirty="0" smtClean="0"/>
              <a:t>	</a:t>
            </a:r>
            <a:r>
              <a:rPr lang="en-US" dirty="0" smtClean="0">
                <a:solidFill>
                  <a:schemeClr val="accent3">
                    <a:lumMod val="75000"/>
                  </a:schemeClr>
                </a:solidFill>
              </a:rPr>
              <a:t>The </a:t>
            </a:r>
            <a:r>
              <a:rPr lang="en-US" dirty="0">
                <a:solidFill>
                  <a:schemeClr val="accent3">
                    <a:lumMod val="75000"/>
                  </a:schemeClr>
                </a:solidFill>
              </a:rPr>
              <a:t>electrolysis is carried out with a 0.5 N NaOH solution using </a:t>
            </a:r>
            <a:r>
              <a:rPr lang="en-US" dirty="0" smtClean="0">
                <a:solidFill>
                  <a:schemeClr val="accent3">
                    <a:lumMod val="75000"/>
                  </a:schemeClr>
                </a:solidFill>
              </a:rPr>
              <a:t>nickel anode and steel cathode </a:t>
            </a:r>
            <a:r>
              <a:rPr lang="en-US" dirty="0">
                <a:solidFill>
                  <a:schemeClr val="accent3">
                    <a:lumMod val="75000"/>
                  </a:schemeClr>
                </a:solidFill>
              </a:rPr>
              <a:t>electrodes.  During electrolysis hydrogen is liberated more readily than deuterium.  Thus the proportion of heavy water increases and pure heavy water obtained after about seven stages of electrolysis.  </a:t>
            </a:r>
          </a:p>
        </p:txBody>
      </p:sp>
    </p:spTree>
    <p:extLst>
      <p:ext uri="{BB962C8B-B14F-4D97-AF65-F5344CB8AC3E}">
        <p14:creationId xmlns:p14="http://schemas.microsoft.com/office/powerpoint/2010/main" val="403515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gtEl>
                                        <p:attrNameLst>
                                          <p:attrName>style.visibility</p:attrName>
                                        </p:attrNameLst>
                                      </p:cBhvr>
                                      <p:to>
                                        <p:strVal val="visible"/>
                                      </p:to>
                                    </p:set>
                                    <p:anim calcmode="lin" valueType="num">
                                      <p:cBhvr additive="base">
                                        <p:cTn id="43" dur="500" fill="hold"/>
                                        <p:tgtEl>
                                          <p:spTgt spid="3075"/>
                                        </p:tgtEl>
                                        <p:attrNameLst>
                                          <p:attrName>ppt_x</p:attrName>
                                        </p:attrNameLst>
                                      </p:cBhvr>
                                      <p:tavLst>
                                        <p:tav tm="0">
                                          <p:val>
                                            <p:strVal val="#ppt_x"/>
                                          </p:val>
                                        </p:tav>
                                        <p:tav tm="100000">
                                          <p:val>
                                            <p:strVal val="#ppt_x"/>
                                          </p:val>
                                        </p:tav>
                                      </p:tavLst>
                                    </p:anim>
                                    <p:anim calcmode="lin" valueType="num">
                                      <p:cBhvr additive="base">
                                        <p:cTn id="4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0-#ppt_w/2"/>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0-#ppt_w/2"/>
                                          </p:val>
                                        </p:tav>
                                        <p:tav tm="100000">
                                          <p:val>
                                            <p:strVal val="#ppt_x"/>
                                          </p:val>
                                        </p:tav>
                                      </p:tavLst>
                                    </p:anim>
                                    <p:anim calcmode="lin" valueType="num">
                                      <p:cBhvr additive="base">
                                        <p:cTn id="6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0-#ppt_w/2"/>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0-#ppt_w/2"/>
                                          </p:val>
                                        </p:tav>
                                        <p:tav tm="100000">
                                          <p:val>
                                            <p:strVal val="#ppt_x"/>
                                          </p:val>
                                        </p:tav>
                                      </p:tavLst>
                                    </p:anim>
                                    <p:anim calcmode="lin" valueType="num">
                                      <p:cBhvr additive="base">
                                        <p:cTn id="7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076"/>
                                        </p:tgtEl>
                                        <p:attrNameLst>
                                          <p:attrName>style.visibility</p:attrName>
                                        </p:attrNameLst>
                                      </p:cBhvr>
                                      <p:to>
                                        <p:strVal val="visible"/>
                                      </p:to>
                                    </p:set>
                                    <p:anim calcmode="lin" valueType="num">
                                      <p:cBhvr additive="base">
                                        <p:cTn id="79" dur="500" fill="hold"/>
                                        <p:tgtEl>
                                          <p:spTgt spid="3076"/>
                                        </p:tgtEl>
                                        <p:attrNameLst>
                                          <p:attrName>ppt_x</p:attrName>
                                        </p:attrNameLst>
                                      </p:cBhvr>
                                      <p:tavLst>
                                        <p:tav tm="0">
                                          <p:val>
                                            <p:strVal val="#ppt_x"/>
                                          </p:val>
                                        </p:tav>
                                        <p:tav tm="100000">
                                          <p:val>
                                            <p:strVal val="#ppt_x"/>
                                          </p:val>
                                        </p:tav>
                                      </p:tavLst>
                                    </p:anim>
                                    <p:anim calcmode="lin" valueType="num">
                                      <p:cBhvr additive="base">
                                        <p:cTn id="80"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ppt_x"/>
                                          </p:val>
                                        </p:tav>
                                        <p:tav tm="100000">
                                          <p:val>
                                            <p:strVal val="#ppt_x"/>
                                          </p:val>
                                        </p:tav>
                                      </p:tavLst>
                                    </p:anim>
                                    <p:anim calcmode="lin" valueType="num">
                                      <p:cBhvr additive="base">
                                        <p:cTn id="8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0-#ppt_w/2"/>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 calcmode="lin" valueType="num">
                                      <p:cBhvr additive="base">
                                        <p:cTn id="97" dur="500" fill="hold"/>
                                        <p:tgtEl>
                                          <p:spTgt spid="9"/>
                                        </p:tgtEl>
                                        <p:attrNameLst>
                                          <p:attrName>ppt_x</p:attrName>
                                        </p:attrNameLst>
                                      </p:cBhvr>
                                      <p:tavLst>
                                        <p:tav tm="0">
                                          <p:val>
                                            <p:strVal val="0-#ppt_w/2"/>
                                          </p:val>
                                        </p:tav>
                                        <p:tav tm="100000">
                                          <p:val>
                                            <p:strVal val="#ppt_x"/>
                                          </p:val>
                                        </p:tav>
                                      </p:tavLst>
                                    </p:anim>
                                    <p:anim calcmode="lin" valueType="num">
                                      <p:cBhvr additive="base">
                                        <p:cTn id="9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0-#ppt_w/2"/>
                                          </p:val>
                                        </p:tav>
                                        <p:tav tm="100000">
                                          <p:val>
                                            <p:strVal val="#ppt_x"/>
                                          </p:val>
                                        </p:tav>
                                      </p:tavLst>
                                    </p:anim>
                                    <p:anim calcmode="lin" valueType="num">
                                      <p:cBhvr additive="base">
                                        <p:cTn id="10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additive="base">
                                        <p:cTn id="109" dur="500" fill="hold"/>
                                        <p:tgtEl>
                                          <p:spTgt spid="26"/>
                                        </p:tgtEl>
                                        <p:attrNameLst>
                                          <p:attrName>ppt_x</p:attrName>
                                        </p:attrNameLst>
                                      </p:cBhvr>
                                      <p:tavLst>
                                        <p:tav tm="0">
                                          <p:val>
                                            <p:strVal val="0-#ppt_w/2"/>
                                          </p:val>
                                        </p:tav>
                                        <p:tav tm="100000">
                                          <p:val>
                                            <p:strVal val="#ppt_x"/>
                                          </p:val>
                                        </p:tav>
                                      </p:tavLst>
                                    </p:anim>
                                    <p:anim calcmode="lin" valueType="num">
                                      <p:cBhvr additive="base">
                                        <p:cTn id="11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fill="hold"/>
                                        <p:tgtEl>
                                          <p:spTgt spid="19"/>
                                        </p:tgtEl>
                                        <p:attrNameLst>
                                          <p:attrName>ppt_x</p:attrName>
                                        </p:attrNameLst>
                                      </p:cBhvr>
                                      <p:tavLst>
                                        <p:tav tm="0">
                                          <p:val>
                                            <p:strVal val="0-#ppt_w/2"/>
                                          </p:val>
                                        </p:tav>
                                        <p:tav tm="100000">
                                          <p:val>
                                            <p:strVal val="#ppt_x"/>
                                          </p:val>
                                        </p:tav>
                                      </p:tavLst>
                                    </p:anim>
                                    <p:anim calcmode="lin" valueType="num">
                                      <p:cBhvr additive="base">
                                        <p:cTn id="11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9" fill="hold" grpId="0" nodeType="clickEffect">
                                  <p:stCondLst>
                                    <p:cond delay="0"/>
                                  </p:stCondLst>
                                  <p:childTnLst>
                                    <p:set>
                                      <p:cBhvr>
                                        <p:cTn id="120" dur="1" fill="hold">
                                          <p:stCondLst>
                                            <p:cond delay="0"/>
                                          </p:stCondLst>
                                        </p:cTn>
                                        <p:tgtEl>
                                          <p:spTgt spid="21">
                                            <p:txEl>
                                              <p:pRg st="0" end="0"/>
                                            </p:txEl>
                                          </p:spTgt>
                                        </p:tgtEl>
                                        <p:attrNameLst>
                                          <p:attrName>style.visibility</p:attrName>
                                        </p:attrNameLst>
                                      </p:cBhvr>
                                      <p:to>
                                        <p:strVal val="visible"/>
                                      </p:to>
                                    </p:set>
                                    <p:anim calcmode="lin" valueType="num">
                                      <p:cBhvr additive="base">
                                        <p:cTn id="121"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3" fill="hold" grpId="0" nodeType="clickEffect">
                                  <p:stCondLst>
                                    <p:cond delay="0"/>
                                  </p:stCondLst>
                                  <p:childTnLst>
                                    <p:set>
                                      <p:cBhvr>
                                        <p:cTn id="126" dur="1" fill="hold">
                                          <p:stCondLst>
                                            <p:cond delay="0"/>
                                          </p:stCondLst>
                                        </p:cTn>
                                        <p:tgtEl>
                                          <p:spTgt spid="21">
                                            <p:txEl>
                                              <p:pRg st="1" end="1"/>
                                            </p:txEl>
                                          </p:spTgt>
                                        </p:tgtEl>
                                        <p:attrNameLst>
                                          <p:attrName>style.visibility</p:attrName>
                                        </p:attrNameLst>
                                      </p:cBhvr>
                                      <p:to>
                                        <p:strVal val="visible"/>
                                      </p:to>
                                    </p:set>
                                    <p:anim calcmode="lin" valueType="num">
                                      <p:cBhvr additive="base">
                                        <p:cTn id="127" dur="500" fill="hold"/>
                                        <p:tgtEl>
                                          <p:spTgt spid="21">
                                            <p:txEl>
                                              <p:pRg st="1" end="1"/>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2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21">
                                            <p:txEl>
                                              <p:pRg st="2" end="2"/>
                                            </p:txEl>
                                          </p:spTgt>
                                        </p:tgtEl>
                                        <p:attrNameLst>
                                          <p:attrName>style.visibility</p:attrName>
                                        </p:attrNameLst>
                                      </p:cBhvr>
                                      <p:to>
                                        <p:strVal val="visible"/>
                                      </p:to>
                                    </p:set>
                                    <p:anim calcmode="lin" valueType="num">
                                      <p:cBhvr additive="base">
                                        <p:cTn id="133"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25" grpId="0"/>
      <p:bldP spid="26" grpId="0"/>
      <p:bldP spid="19" grpId="0"/>
      <p:bldP spid="2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87680"/>
            <a:ext cx="2971800" cy="281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426836" y="2890933"/>
            <a:ext cx="1287532" cy="369332"/>
          </a:xfrm>
          <a:prstGeom prst="rect">
            <a:avLst/>
          </a:prstGeom>
        </p:spPr>
        <p:txBody>
          <a:bodyPr wrap="none">
            <a:spAutoFit/>
          </a:bodyPr>
          <a:lstStyle/>
          <a:p>
            <a:r>
              <a:rPr lang="en-US" dirty="0">
                <a:solidFill>
                  <a:srgbClr val="0000FF"/>
                </a:solidFill>
              </a:rPr>
              <a:t>0.5 N NaOH</a:t>
            </a:r>
          </a:p>
        </p:txBody>
      </p:sp>
      <p:sp>
        <p:nvSpPr>
          <p:cNvPr id="5" name="Rectangle 4"/>
          <p:cNvSpPr/>
          <p:nvPr/>
        </p:nvSpPr>
        <p:spPr>
          <a:xfrm>
            <a:off x="5634760" y="2595467"/>
            <a:ext cx="1020536" cy="369332"/>
          </a:xfrm>
          <a:prstGeom prst="rect">
            <a:avLst/>
          </a:prstGeom>
        </p:spPr>
        <p:txBody>
          <a:bodyPr wrap="none">
            <a:spAutoFit/>
          </a:bodyPr>
          <a:lstStyle/>
          <a:p>
            <a:r>
              <a:rPr lang="en-US" dirty="0">
                <a:solidFill>
                  <a:srgbClr val="FF0000"/>
                </a:solidFill>
              </a:rPr>
              <a:t>Steel cell</a:t>
            </a:r>
          </a:p>
        </p:txBody>
      </p:sp>
      <p:sp>
        <p:nvSpPr>
          <p:cNvPr id="6" name="Rectangle 5"/>
          <p:cNvSpPr/>
          <p:nvPr/>
        </p:nvSpPr>
        <p:spPr>
          <a:xfrm>
            <a:off x="4927305" y="2002880"/>
            <a:ext cx="736099" cy="369332"/>
          </a:xfrm>
          <a:prstGeom prst="rect">
            <a:avLst/>
          </a:prstGeom>
        </p:spPr>
        <p:txBody>
          <a:bodyPr wrap="none">
            <a:spAutoFit/>
          </a:bodyPr>
          <a:lstStyle/>
          <a:p>
            <a:r>
              <a:rPr lang="en-US" dirty="0">
                <a:solidFill>
                  <a:schemeClr val="accent6">
                    <a:lumMod val="75000"/>
                  </a:schemeClr>
                </a:solidFill>
              </a:rPr>
              <a:t>Gases</a:t>
            </a:r>
          </a:p>
        </p:txBody>
      </p:sp>
      <p:sp>
        <p:nvSpPr>
          <p:cNvPr id="7" name="Rectangle 6"/>
          <p:cNvSpPr/>
          <p:nvPr/>
        </p:nvSpPr>
        <p:spPr>
          <a:xfrm>
            <a:off x="4191001" y="286665"/>
            <a:ext cx="1703287" cy="369332"/>
          </a:xfrm>
          <a:prstGeom prst="rect">
            <a:avLst/>
          </a:prstGeom>
        </p:spPr>
        <p:txBody>
          <a:bodyPr wrap="none">
            <a:spAutoFit/>
          </a:bodyPr>
          <a:lstStyle/>
          <a:p>
            <a:r>
              <a:rPr lang="en-US" dirty="0">
                <a:solidFill>
                  <a:schemeClr val="accent2">
                    <a:lumMod val="75000"/>
                  </a:schemeClr>
                </a:solidFill>
              </a:rPr>
              <a:t>Nickel anode (+)</a:t>
            </a:r>
          </a:p>
        </p:txBody>
      </p:sp>
      <p:sp>
        <p:nvSpPr>
          <p:cNvPr id="8" name="Rectangle 7"/>
          <p:cNvSpPr/>
          <p:nvPr/>
        </p:nvSpPr>
        <p:spPr>
          <a:xfrm>
            <a:off x="0" y="1802693"/>
            <a:ext cx="1728230" cy="369332"/>
          </a:xfrm>
          <a:prstGeom prst="rect">
            <a:avLst/>
          </a:prstGeom>
        </p:spPr>
        <p:txBody>
          <a:bodyPr wrap="none">
            <a:spAutoFit/>
          </a:bodyPr>
          <a:lstStyle/>
          <a:p>
            <a:r>
              <a:rPr lang="en-US" dirty="0">
                <a:solidFill>
                  <a:srgbClr val="00B0F0"/>
                </a:solidFill>
              </a:rPr>
              <a:t>Steel </a:t>
            </a:r>
            <a:r>
              <a:rPr lang="en-US" dirty="0" smtClean="0">
                <a:solidFill>
                  <a:srgbClr val="00B0F0"/>
                </a:solidFill>
              </a:rPr>
              <a:t>cathode (-)</a:t>
            </a:r>
            <a:endParaRPr lang="en-US" dirty="0">
              <a:solidFill>
                <a:srgbClr val="00B0F0"/>
              </a:solidFill>
            </a:endParaRPr>
          </a:p>
        </p:txBody>
      </p:sp>
      <p:cxnSp>
        <p:nvCxnSpPr>
          <p:cNvPr id="10" name="Straight Arrow Connector 9"/>
          <p:cNvCxnSpPr/>
          <p:nvPr/>
        </p:nvCxnSpPr>
        <p:spPr>
          <a:xfrm>
            <a:off x="4114800" y="3038666"/>
            <a:ext cx="1143000" cy="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43400" y="2743200"/>
            <a:ext cx="1143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1760" y="2150613"/>
            <a:ext cx="423140" cy="0"/>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4"/>
          <p:cNvSpPr>
            <a:spLocks noChangeArrowheads="1"/>
          </p:cNvSpPr>
          <p:nvPr/>
        </p:nvSpPr>
        <p:spPr bwMode="auto">
          <a:xfrm>
            <a:off x="-304800" y="3663510"/>
            <a:ext cx="9547935"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accent6">
                    <a:lumMod val="50000"/>
                  </a:schemeClr>
                </a:solidFill>
                <a:effectLst/>
                <a:ea typeface="Times New Roman" pitchFamily="18" charset="0"/>
                <a:cs typeface="Times New Roman" pitchFamily="18" charset="0"/>
              </a:rPr>
              <a:t>The heavy water thus obtained is decomposed by the action of sodium to liberate heavy hydrogen.</a:t>
            </a:r>
            <a:endParaRPr kumimoji="0" lang="en-US" sz="1700" b="1" i="0" u="none" strike="noStrike" cap="none" normalizeH="0" baseline="0" dirty="0" smtClean="0">
              <a:ln>
                <a:noFill/>
              </a:ln>
              <a:solidFill>
                <a:schemeClr val="accent6">
                  <a:lumMod val="50000"/>
                </a:schemeClr>
              </a:solidFill>
              <a:effectLst/>
              <a:cs typeface="Arial" pitchFamily="34"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405831063"/>
              </p:ext>
            </p:extLst>
          </p:nvPr>
        </p:nvGraphicFramePr>
        <p:xfrm>
          <a:off x="1295400" y="4188675"/>
          <a:ext cx="5943600" cy="322365"/>
        </p:xfrm>
        <a:graphic>
          <a:graphicData uri="http://schemas.openxmlformats.org/presentationml/2006/ole">
            <mc:AlternateContent xmlns:mc="http://schemas.openxmlformats.org/markup-compatibility/2006">
              <mc:Choice xmlns:v="urn:schemas-microsoft-com:vml" Requires="v">
                <p:oleObj spid="_x0000_s4150" name="CS ChemDraw Drawing" r:id="rId4" imgW="3399840" imgH="218520" progId="ChemDraw.Document.6.0">
                  <p:embed/>
                </p:oleObj>
              </mc:Choice>
              <mc:Fallback>
                <p:oleObj name="CS ChemDraw Drawing" r:id="rId4" imgW="3399840" imgH="218520" progId="ChemDraw.Document.6.0">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188675"/>
                        <a:ext cx="5943600" cy="322365"/>
                      </a:xfrm>
                      <a:prstGeom prst="rect">
                        <a:avLst/>
                      </a:prstGeom>
                      <a:noFill/>
                    </p:spPr>
                  </p:pic>
                </p:oleObj>
              </mc:Fallback>
            </mc:AlternateContent>
          </a:graphicData>
        </a:graphic>
      </p:graphicFrame>
    </p:spTree>
    <p:extLst>
      <p:ext uri="{BB962C8B-B14F-4D97-AF65-F5344CB8AC3E}">
        <p14:creationId xmlns:p14="http://schemas.microsoft.com/office/powerpoint/2010/main" val="217030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1+#ppt_w/2"/>
                                          </p:val>
                                        </p:tav>
                                        <p:tav tm="100000">
                                          <p:val>
                                            <p:strVal val="#ppt_x"/>
                                          </p:val>
                                        </p:tav>
                                      </p:tavLst>
                                    </p:anim>
                                    <p:anim calcmode="lin" valueType="num">
                                      <p:cBhvr additive="base">
                                        <p:cTn id="4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0-#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1+#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0-#ppt_w/2"/>
                                          </p:val>
                                        </p:tav>
                                        <p:tav tm="100000">
                                          <p:val>
                                            <p:strVal val="#ppt_x"/>
                                          </p:val>
                                        </p:tav>
                                      </p:tavLst>
                                    </p:anim>
                                    <p:anim calcmode="lin" valueType="num">
                                      <p:cBhvr additive="base">
                                        <p:cTn id="6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685800"/>
            <a:ext cx="88392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sz="23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Properties</a:t>
            </a:r>
            <a:r>
              <a:rPr kumimoji="0" lang="en-US"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tabLst/>
            </a:pPr>
            <a:r>
              <a:rPr kumimoji="0" lang="en-US" b="1" i="0" u="sng"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Physical properties</a:t>
            </a:r>
            <a:r>
              <a:rPr kumimoji="0" lang="en-US"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200000"/>
              </a:lnSpc>
              <a:spcBef>
                <a:spcPct val="0"/>
              </a:spcBef>
              <a:spcAft>
                <a:spcPct val="0"/>
              </a:spcAft>
              <a:buClrTx/>
              <a:buSzTx/>
              <a:tabLst/>
            </a:pP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The boiling point, melting point, density, etc., are high for heavy hydrogen than ordinary hydrogen.  This is due to the </a:t>
            </a:r>
            <a:r>
              <a:rPr kumimoji="0" lang="en-US"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high mass</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of heavy hydrogen than ordinary hydrogen.</a:t>
            </a:r>
            <a:endParaRPr kumimoji="0" lang="en-US"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tabLst/>
            </a:pPr>
            <a:r>
              <a:rPr kumimoji="0" lang="en-US" b="1" i="0" u="sng"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Chemical properties</a:t>
            </a:r>
            <a:r>
              <a:rPr kumimoji="0" lang="en-US"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200000"/>
              </a:lnSpc>
              <a:spcBef>
                <a:spcPct val="0"/>
              </a:spcBef>
              <a:spcAft>
                <a:spcPct val="0"/>
              </a:spcAft>
              <a:buClrTx/>
              <a:buSzTx/>
              <a:tabLst/>
            </a:pP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Heavy hydrogen resembles ordinary hydrogen in chemical properties.  But heavy hydrogen reacts slowly than ordinary hydrogen.  This is also due to the </a:t>
            </a:r>
            <a:r>
              <a:rPr kumimoji="0" lang="en-US"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high mass</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of heavy hydrogen than ordinary hydrogen.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p:txBody>
      </p:sp>
      <p:sp>
        <p:nvSpPr>
          <p:cNvPr id="4" name="Rectangle 3"/>
          <p:cNvSpPr>
            <a:spLocks noChangeArrowheads="1"/>
          </p:cNvSpPr>
          <p:nvPr/>
        </p:nvSpPr>
        <p:spPr bwMode="auto">
          <a:xfrm>
            <a:off x="1371600" y="4401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1371600" y="34111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3733801" y="164068"/>
            <a:ext cx="3621441" cy="369332"/>
          </a:xfrm>
          <a:prstGeom prst="rect">
            <a:avLst/>
          </a:prstGeom>
          <a:noFill/>
        </p:spPr>
        <p:txBody>
          <a:bodyPr wrap="none" rtlCol="0">
            <a:spAutoFit/>
          </a:bodyPr>
          <a:lstStyle/>
          <a:p>
            <a:r>
              <a:rPr lang="en-US" dirty="0" smtClean="0">
                <a:solidFill>
                  <a:schemeClr val="accent6">
                    <a:lumMod val="50000"/>
                  </a:schemeClr>
                </a:solidFill>
              </a:rPr>
              <a:t>1 proton mass =  1836 electron mass</a:t>
            </a:r>
            <a:endParaRPr lang="en-US" dirty="0">
              <a:solidFill>
                <a:schemeClr val="accent6">
                  <a:lumMod val="50000"/>
                </a:schemeClr>
              </a:solidFill>
            </a:endParaRPr>
          </a:p>
        </p:txBody>
      </p:sp>
      <p:sp>
        <p:nvSpPr>
          <p:cNvPr id="9" name="TextBox 8"/>
          <p:cNvSpPr txBox="1"/>
          <p:nvPr/>
        </p:nvSpPr>
        <p:spPr>
          <a:xfrm>
            <a:off x="3721395" y="545068"/>
            <a:ext cx="3966727" cy="369332"/>
          </a:xfrm>
          <a:prstGeom prst="rect">
            <a:avLst/>
          </a:prstGeom>
          <a:noFill/>
        </p:spPr>
        <p:txBody>
          <a:bodyPr wrap="none" rtlCol="0">
            <a:spAutoFit/>
          </a:bodyPr>
          <a:lstStyle/>
          <a:p>
            <a:r>
              <a:rPr lang="en-US" dirty="0" smtClean="0">
                <a:solidFill>
                  <a:schemeClr val="accent6">
                    <a:lumMod val="50000"/>
                  </a:schemeClr>
                </a:solidFill>
              </a:rPr>
              <a:t>1 neutron mass  =  1838.5 electron mass</a:t>
            </a:r>
            <a:endParaRPr lang="en-US" dirty="0">
              <a:solidFill>
                <a:schemeClr val="accent6">
                  <a:lumMod val="50000"/>
                </a:schemeClr>
              </a:solidFill>
            </a:endParaRPr>
          </a:p>
        </p:txBody>
      </p:sp>
    </p:spTree>
    <p:extLst>
      <p:ext uri="{BB962C8B-B14F-4D97-AF65-F5344CB8AC3E}">
        <p14:creationId xmlns:p14="http://schemas.microsoft.com/office/powerpoint/2010/main" val="350703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additive="base">
                                        <p:cTn id="3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 calcmode="lin" valueType="num">
                                      <p:cBhvr additive="base">
                                        <p:cTn id="4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6200" y="0"/>
            <a:ext cx="8839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en-US"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Examples</a:t>
            </a:r>
            <a:r>
              <a:rPr kumimoji="0" lang="en-US"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tabLst/>
            </a:pPr>
            <a:r>
              <a:rPr lang="en-US" dirty="0" smtClean="0">
                <a:solidFill>
                  <a:srgbClr val="FF00FF"/>
                </a:solidFill>
                <a:latin typeface="Times New Roman" pitchFamily="18" charset="0"/>
                <a:ea typeface="Times New Roman" pitchFamily="18" charset="0"/>
                <a:cs typeface="Times New Roman" pitchFamily="18" charset="0"/>
              </a:rPr>
              <a:t>1.  </a:t>
            </a:r>
            <a:r>
              <a:rPr kumimoji="0" lang="en-US" b="1" i="0" u="sng"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Reaction with oxygen</a:t>
            </a:r>
            <a:r>
              <a:rPr kumimoji="0" lang="en-US"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  </a:t>
            </a:r>
          </a:p>
          <a:p>
            <a:pPr lvl="0" algn="just" eaLnBrk="0" fontAlgn="base" hangingPunct="0">
              <a:lnSpc>
                <a:spcPct val="200000"/>
              </a:lnSpc>
              <a:spcBef>
                <a:spcPct val="0"/>
              </a:spcBef>
              <a:spcAft>
                <a:spcPct val="0"/>
              </a:spcAft>
            </a:pP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Heavy hydrogen burns with oxygen at 560 </a:t>
            </a:r>
            <a:r>
              <a:rPr lang="en-US" dirty="0">
                <a:solidFill>
                  <a:srgbClr val="0000FF"/>
                </a:solidFill>
                <a:latin typeface="Times New Roman"/>
                <a:ea typeface="Times New Roman" pitchFamily="18" charset="0"/>
                <a:cs typeface="Times New Roman"/>
              </a:rPr>
              <a:t>̊</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C to form heavy water (D</a:t>
            </a:r>
            <a:r>
              <a:rPr kumimoji="0" lang="en-US" b="0" i="0" u="none" strike="noStrike" cap="none" normalizeH="0" baseline="-30000" dirty="0" smtClean="0">
                <a:ln>
                  <a:noFill/>
                </a:ln>
                <a:solidFill>
                  <a:srgbClr val="0000FF"/>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O).</a:t>
            </a:r>
            <a:endParaRPr kumimoji="0" lang="en-US" b="0" i="0" u="none" strike="noStrike" cap="none" normalizeH="0" baseline="0" dirty="0" smtClean="0">
              <a:ln>
                <a:noFill/>
              </a:ln>
              <a:solidFill>
                <a:srgbClr val="0000FF"/>
              </a:solidFill>
              <a:effectLst/>
              <a:latin typeface="Arial" pitchFamily="34" charset="0"/>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453987125"/>
              </p:ext>
            </p:extLst>
          </p:nvPr>
        </p:nvGraphicFramePr>
        <p:xfrm>
          <a:off x="2209800" y="1600200"/>
          <a:ext cx="3658685" cy="469416"/>
        </p:xfrm>
        <a:graphic>
          <a:graphicData uri="http://schemas.openxmlformats.org/presentationml/2006/ole">
            <mc:AlternateContent xmlns:mc="http://schemas.openxmlformats.org/markup-compatibility/2006">
              <mc:Choice xmlns:v="urn:schemas-microsoft-com:vml" Requires="v">
                <p:oleObj spid="_x0000_s8205" name="CS ChemDraw Drawing" r:id="rId3" imgW="2442240" imgH="363600" progId="ChemDraw.Document.6.0">
                  <p:embed/>
                </p:oleObj>
              </mc:Choice>
              <mc:Fallback>
                <p:oleObj name="CS ChemDraw Drawing" r:id="rId3" imgW="2442240" imgH="36360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600200"/>
                        <a:ext cx="3658685" cy="469416"/>
                      </a:xfrm>
                      <a:prstGeom prst="rect">
                        <a:avLst/>
                      </a:prstGeom>
                      <a:solidFill>
                        <a:schemeClr val="accent4">
                          <a:lumMod val="20000"/>
                          <a:lumOff val="80000"/>
                        </a:schemeClr>
                      </a:solidFill>
                    </p:spPr>
                  </p:pic>
                </p:oleObj>
              </mc:Fallback>
            </mc:AlternateContent>
          </a:graphicData>
        </a:graphic>
      </p:graphicFrame>
      <p:sp>
        <p:nvSpPr>
          <p:cNvPr id="4" name="Rectangle 3"/>
          <p:cNvSpPr>
            <a:spLocks noChangeArrowheads="1"/>
          </p:cNvSpPr>
          <p:nvPr/>
        </p:nvSpPr>
        <p:spPr bwMode="auto">
          <a:xfrm>
            <a:off x="1371600" y="4401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76200" y="2209800"/>
            <a:ext cx="8991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50000"/>
              </a:lnSpc>
              <a:spcBef>
                <a:spcPct val="0"/>
              </a:spcBef>
              <a:spcAft>
                <a:spcPct val="0"/>
              </a:spcAft>
              <a:buClrTx/>
              <a:buSzTx/>
              <a:buAutoNum type="arabicPeriod" startAt="2"/>
              <a:tabLst/>
            </a:pPr>
            <a:r>
              <a:rPr kumimoji="0" lang="en-US" b="1" i="0" u="sng"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Reaction with nitrogen</a:t>
            </a:r>
            <a:r>
              <a:rPr kumimoji="0" lang="en-US"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  </a:t>
            </a:r>
          </a:p>
          <a:p>
            <a:pPr marR="0" lvl="0" algn="l" defTabSz="914400" rtl="0" eaLnBrk="1" fontAlgn="base" latinLnBrk="0" hangingPunct="1">
              <a:lnSpc>
                <a:spcPct val="150000"/>
              </a:lnSpc>
              <a:spcBef>
                <a:spcPct val="0"/>
              </a:spcBef>
              <a:spcAft>
                <a:spcPct val="0"/>
              </a:spcAft>
              <a:buClrTx/>
              <a:buSzTx/>
              <a:tabLst/>
            </a:pP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Heavy hydrogen reacts with nitrogen to form </a:t>
            </a:r>
            <a:r>
              <a:rPr kumimoji="0" lang="en-US"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deutero</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ammonia (ND</a:t>
            </a:r>
            <a:r>
              <a:rPr kumimoji="0" lang="en-US" b="0" i="0" u="none" strike="noStrike" cap="none" normalizeH="0" baseline="-30000" dirty="0" smtClean="0">
                <a:ln>
                  <a:noFill/>
                </a:ln>
                <a:solidFill>
                  <a:srgbClr val="0000FF"/>
                </a:solidFill>
                <a:effectLst/>
                <a:latin typeface="Times New Roman" pitchFamily="18" charset="0"/>
                <a:ea typeface="Times New Roman" pitchFamily="18" charset="0"/>
                <a:cs typeface="Times New Roman" pitchFamily="18" charset="0"/>
              </a:rPr>
              <a:t>3</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a:t>
            </a:r>
            <a:endParaRPr kumimoji="0" lang="en-US" b="0" i="0" u="none" strike="noStrike" cap="none" normalizeH="0" baseline="0" dirty="0" smtClean="0">
              <a:ln>
                <a:noFill/>
              </a:ln>
              <a:solidFill>
                <a:srgbClr val="0000FF"/>
              </a:solidFill>
              <a:effectLst/>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066734757"/>
              </p:ext>
            </p:extLst>
          </p:nvPr>
        </p:nvGraphicFramePr>
        <p:xfrm>
          <a:off x="1905000" y="3352800"/>
          <a:ext cx="4263571" cy="304800"/>
        </p:xfrm>
        <a:graphic>
          <a:graphicData uri="http://schemas.openxmlformats.org/presentationml/2006/ole">
            <mc:AlternateContent xmlns:mc="http://schemas.openxmlformats.org/markup-compatibility/2006">
              <mc:Choice xmlns:v="urn:schemas-microsoft-com:vml" Requires="v">
                <p:oleObj spid="_x0000_s8206" name="CS ChemDraw Drawing" r:id="rId5" imgW="2713680" imgH="228960" progId="ChemDraw.Document.6.0">
                  <p:embed/>
                </p:oleObj>
              </mc:Choice>
              <mc:Fallback>
                <p:oleObj name="CS ChemDraw Drawing" r:id="rId5" imgW="2713680" imgH="228960" progId="ChemDraw.Document.6.0">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352800"/>
                        <a:ext cx="4263571" cy="304800"/>
                      </a:xfrm>
                      <a:prstGeom prst="rect">
                        <a:avLst/>
                      </a:prstGeom>
                      <a:solidFill>
                        <a:schemeClr val="accent6">
                          <a:lumMod val="40000"/>
                          <a:lumOff val="60000"/>
                        </a:schemeClr>
                      </a:solidFill>
                    </p:spPr>
                  </p:pic>
                </p:oleObj>
              </mc:Fallback>
            </mc:AlternateContent>
          </a:graphicData>
        </a:graphic>
      </p:graphicFrame>
      <p:sp>
        <p:nvSpPr>
          <p:cNvPr id="7" name="Rectangle 6"/>
          <p:cNvSpPr>
            <a:spLocks noChangeArrowheads="1"/>
          </p:cNvSpPr>
          <p:nvPr/>
        </p:nvSpPr>
        <p:spPr bwMode="auto">
          <a:xfrm>
            <a:off x="1371600" y="34111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37214" y="3733800"/>
            <a:ext cx="8991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50000"/>
              </a:lnSpc>
              <a:spcBef>
                <a:spcPct val="0"/>
              </a:spcBef>
              <a:spcAft>
                <a:spcPct val="0"/>
              </a:spcAft>
              <a:buClrTx/>
              <a:buSzTx/>
              <a:buAutoNum type="arabicPeriod" startAt="3"/>
              <a:tabLst/>
            </a:pPr>
            <a:r>
              <a:rPr kumimoji="0" lang="en-US" b="1" i="0" u="sng"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Reaction with halogen</a:t>
            </a:r>
            <a:r>
              <a:rPr kumimoji="0" lang="en-US"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  </a:t>
            </a:r>
          </a:p>
          <a:p>
            <a:pPr marR="0" lvl="0" algn="just" defTabSz="914400" rtl="0" eaLnBrk="1" fontAlgn="base" latinLnBrk="0" hangingPunct="1">
              <a:lnSpc>
                <a:spcPct val="150000"/>
              </a:lnSpc>
              <a:spcBef>
                <a:spcPct val="0"/>
              </a:spcBef>
              <a:spcAft>
                <a:spcPct val="0"/>
              </a:spcAft>
              <a:buClrTx/>
              <a:buSzTx/>
              <a:tabLst/>
            </a:pP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Heavy hydrogen reacts with chloride to form deuterium chloride (DCℓ).</a:t>
            </a:r>
            <a:endParaRPr kumimoji="0" lang="en-US" b="0" i="0" u="none" strike="noStrike" cap="none" normalizeH="0" baseline="0" dirty="0" smtClean="0">
              <a:ln>
                <a:noFill/>
              </a:ln>
              <a:solidFill>
                <a:srgbClr val="0000FF"/>
              </a:solidFill>
              <a:effectLst/>
              <a:latin typeface="Arial" pitchFamily="34" charset="0"/>
              <a:cs typeface="Arial" pitchFamily="34" charset="0"/>
            </a:endParaRPr>
          </a:p>
        </p:txBody>
      </p:sp>
      <p:pic>
        <p:nvPicPr>
          <p:cNvPr id="819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4724400"/>
            <a:ext cx="39052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1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additive="base">
                                        <p:cTn id="49"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 calcmode="lin" valueType="num">
                                      <p:cBhvr additive="base">
                                        <p:cTn id="55"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494</Words>
  <Application>Microsoft Office PowerPoint</Application>
  <PresentationFormat>Custom</PresentationFormat>
  <Paragraphs>183</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dc:creator>
  <cp:lastModifiedBy>Mr</cp:lastModifiedBy>
  <cp:revision>59</cp:revision>
  <dcterms:created xsi:type="dcterms:W3CDTF">2006-08-16T00:00:00Z</dcterms:created>
  <dcterms:modified xsi:type="dcterms:W3CDTF">2021-01-29T03:09:09Z</dcterms:modified>
</cp:coreProperties>
</file>