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8" r:id="rId2"/>
    <p:sldId id="394" r:id="rId3"/>
    <p:sldId id="263" r:id="rId4"/>
    <p:sldId id="300" r:id="rId5"/>
    <p:sldId id="301" r:id="rId6"/>
    <p:sldId id="302" r:id="rId7"/>
    <p:sldId id="260" r:id="rId8"/>
    <p:sldId id="259" r:id="rId9"/>
    <p:sldId id="400" r:id="rId10"/>
    <p:sldId id="395" r:id="rId11"/>
    <p:sldId id="396" r:id="rId12"/>
    <p:sldId id="423" r:id="rId13"/>
    <p:sldId id="397" r:id="rId14"/>
    <p:sldId id="398" r:id="rId15"/>
    <p:sldId id="399" r:id="rId16"/>
    <p:sldId id="425" r:id="rId17"/>
    <p:sldId id="422" r:id="rId18"/>
    <p:sldId id="261" r:id="rId19"/>
    <p:sldId id="349" r:id="rId20"/>
    <p:sldId id="392" r:id="rId21"/>
    <p:sldId id="393" r:id="rId22"/>
    <p:sldId id="353" r:id="rId23"/>
    <p:sldId id="354" r:id="rId24"/>
    <p:sldId id="355" r:id="rId25"/>
    <p:sldId id="271" r:id="rId26"/>
    <p:sldId id="323" r:id="rId27"/>
    <p:sldId id="324" r:id="rId28"/>
    <p:sldId id="325" r:id="rId29"/>
    <p:sldId id="326" r:id="rId30"/>
    <p:sldId id="322" r:id="rId31"/>
    <p:sldId id="275" r:id="rId32"/>
    <p:sldId id="330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2" r:id="rId42"/>
    <p:sldId id="341" r:id="rId43"/>
    <p:sldId id="343" r:id="rId44"/>
    <p:sldId id="401" r:id="rId45"/>
    <p:sldId id="402" r:id="rId46"/>
    <p:sldId id="403" r:id="rId47"/>
    <p:sldId id="404" r:id="rId48"/>
    <p:sldId id="406" r:id="rId49"/>
    <p:sldId id="407" r:id="rId50"/>
    <p:sldId id="408" r:id="rId51"/>
    <p:sldId id="409" r:id="rId52"/>
    <p:sldId id="411" r:id="rId53"/>
    <p:sldId id="414" r:id="rId54"/>
    <p:sldId id="415" r:id="rId55"/>
    <p:sldId id="416" r:id="rId56"/>
    <p:sldId id="417" r:id="rId57"/>
    <p:sldId id="418" r:id="rId58"/>
    <p:sldId id="421" r:id="rId59"/>
    <p:sldId id="383" r:id="rId60"/>
    <p:sldId id="347" r:id="rId61"/>
    <p:sldId id="359" r:id="rId62"/>
    <p:sldId id="363" r:id="rId63"/>
    <p:sldId id="364" r:id="rId64"/>
    <p:sldId id="365" r:id="rId65"/>
    <p:sldId id="384" r:id="rId66"/>
    <p:sldId id="385" r:id="rId67"/>
    <p:sldId id="386" r:id="rId68"/>
    <p:sldId id="387" r:id="rId69"/>
    <p:sldId id="388" r:id="rId70"/>
    <p:sldId id="389" r:id="rId71"/>
    <p:sldId id="390" r:id="rId72"/>
    <p:sldId id="391" r:id="rId73"/>
    <p:sldId id="424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46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77D63D-1119-42E6-8EB4-4F7D6DD09B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9D70F8-CF7E-44EC-A3DE-D28FFAAF8E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16C09-57CC-41E2-8C14-A01CB18AA79D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B011-2574-4E1D-9D8F-919DA8B16A41}" type="slidenum">
              <a:rPr lang="en-US"/>
              <a:pPr/>
              <a:t>10</a:t>
            </a:fld>
            <a:endParaRPr lang="en-US"/>
          </a:p>
        </p:txBody>
      </p:sp>
      <p:sp>
        <p:nvSpPr>
          <p:cNvPr id="342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B9479-2090-4B92-8F4A-9B4355ED2D97}" type="slidenum">
              <a:rPr lang="en-US"/>
              <a:pPr/>
              <a:t>11</a:t>
            </a:fld>
            <a:endParaRPr lang="en-US"/>
          </a:p>
        </p:txBody>
      </p:sp>
      <p:sp>
        <p:nvSpPr>
          <p:cNvPr id="344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3947A-D21F-491D-B876-6FFC6D74A88C}" type="slidenum">
              <a:rPr lang="en-US"/>
              <a:pPr/>
              <a:t>12</a:t>
            </a:fld>
            <a:endParaRPr lang="en-US"/>
          </a:p>
        </p:txBody>
      </p:sp>
      <p:sp>
        <p:nvSpPr>
          <p:cNvPr id="412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9333D-96A2-47E9-AFCE-FCA7049A6B31}" type="slidenum">
              <a:rPr lang="en-US"/>
              <a:pPr/>
              <a:t>13</a:t>
            </a:fld>
            <a:endParaRPr lang="en-US"/>
          </a:p>
        </p:txBody>
      </p:sp>
      <p:sp>
        <p:nvSpPr>
          <p:cNvPr id="346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0F57D-9DCA-47E8-9111-AEC1D05A7550}" type="slidenum">
              <a:rPr lang="en-US"/>
              <a:pPr/>
              <a:t>14</a:t>
            </a:fld>
            <a:endParaRPr lang="en-US"/>
          </a:p>
        </p:txBody>
      </p:sp>
      <p:sp>
        <p:nvSpPr>
          <p:cNvPr id="350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7CDA9-7ADB-46EB-878F-9CA91AF906BF}" type="slidenum">
              <a:rPr lang="en-US"/>
              <a:pPr/>
              <a:t>15</a:t>
            </a:fld>
            <a:endParaRPr lang="en-US"/>
          </a:p>
        </p:txBody>
      </p:sp>
      <p:sp>
        <p:nvSpPr>
          <p:cNvPr id="354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AC250-5E9B-429C-8B67-B7C0393A15DD}" type="slidenum">
              <a:rPr lang="en-US"/>
              <a:pPr/>
              <a:t>16</a:t>
            </a:fld>
            <a:endParaRPr lang="en-US"/>
          </a:p>
        </p:txBody>
      </p:sp>
      <p:sp>
        <p:nvSpPr>
          <p:cNvPr id="428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AECAE-69B3-49A2-A4AB-19B1169A5B0F}" type="slidenum">
              <a:rPr lang="en-US"/>
              <a:pPr/>
              <a:t>17</a:t>
            </a:fld>
            <a:endParaRPr lang="en-US"/>
          </a:p>
        </p:txBody>
      </p:sp>
      <p:sp>
        <p:nvSpPr>
          <p:cNvPr id="410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340D0-4F65-419F-9058-247CFC1E216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CB626-8A24-422C-A251-8FBF59B36C0C}" type="slidenum">
              <a:rPr lang="en-US"/>
              <a:pPr/>
              <a:t>19</a:t>
            </a:fld>
            <a:endParaRPr lang="en-US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07DCA-518A-46F3-9F3A-CA11FE860A22}" type="slidenum">
              <a:rPr lang="en-US"/>
              <a:pPr/>
              <a:t>2</a:t>
            </a:fld>
            <a:endParaRPr lang="en-US"/>
          </a:p>
        </p:txBody>
      </p:sp>
      <p:sp>
        <p:nvSpPr>
          <p:cNvPr id="339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E7D2F-6C1B-4A9C-9C8B-45977BCBE0C6}" type="slidenum">
              <a:rPr lang="en-US"/>
              <a:pPr/>
              <a:t>20</a:t>
            </a:fld>
            <a:endParaRPr lang="en-US"/>
          </a:p>
        </p:txBody>
      </p:sp>
      <p:sp>
        <p:nvSpPr>
          <p:cNvPr id="334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98634-D931-429C-A1F9-DBA1FAF6D72E}" type="slidenum">
              <a:rPr lang="en-US"/>
              <a:pPr/>
              <a:t>21</a:t>
            </a:fld>
            <a:endParaRPr lang="en-US"/>
          </a:p>
        </p:txBody>
      </p:sp>
      <p:sp>
        <p:nvSpPr>
          <p:cNvPr id="336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AA847-4446-4510-9EB0-B36A5DB188A5}" type="slidenum">
              <a:rPr lang="en-US"/>
              <a:pPr/>
              <a:t>22</a:t>
            </a:fld>
            <a:endParaRPr lang="en-US"/>
          </a:p>
        </p:txBody>
      </p:sp>
      <p:sp>
        <p:nvSpPr>
          <p:cNvPr id="241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00ADF-D8E7-4791-AD3D-3552403AC8F7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73061-CBA7-4461-95CF-1DC4D24D5F08}" type="slidenum">
              <a:rPr lang="en-US"/>
              <a:pPr/>
              <a:t>24</a:t>
            </a:fld>
            <a:endParaRPr lang="en-US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5291C-6365-4C0B-BADD-C745A9A209B4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1F402-DAB1-4FD5-9219-CF5052B5456C}" type="slidenum">
              <a:rPr lang="en-US"/>
              <a:pPr/>
              <a:t>26</a:t>
            </a:fld>
            <a:endParaRPr lang="en-US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C946F-9C4C-4A81-88A0-BE59B23AA80F}" type="slidenum">
              <a:rPr lang="en-US"/>
              <a:pPr/>
              <a:t>27</a:t>
            </a:fld>
            <a:endParaRPr lang="en-US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2D78A-9D1E-4BEB-BF9E-DFF46CE813F0}" type="slidenum">
              <a:rPr lang="en-US"/>
              <a:pPr/>
              <a:t>28</a:t>
            </a:fld>
            <a:endParaRPr lang="en-US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14837-47B5-4E46-8E42-DBDFF8DD12B4}" type="slidenum">
              <a:rPr lang="en-US"/>
              <a:pPr/>
              <a:t>29</a:t>
            </a:fld>
            <a:endParaRPr lang="en-US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FD047-FCB0-43D6-8676-F3C2BB4B8CD1}" type="slidenum">
              <a:rPr lang="en-US"/>
              <a:pPr/>
              <a:t>3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748FF-AA54-4C83-9488-89F4834F5E8E}" type="slidenum">
              <a:rPr lang="en-US"/>
              <a:pPr/>
              <a:t>30</a:t>
            </a:fld>
            <a:endParaRPr lang="en-US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CE0E4-3470-4C5D-A02D-21B9BD0EEF3B}" type="slidenum">
              <a:rPr lang="en-US"/>
              <a:pPr/>
              <a:t>31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1D6A4-3530-473F-B4BE-5C96C979E781}" type="slidenum">
              <a:rPr lang="en-US"/>
              <a:pPr/>
              <a:t>32</a:t>
            </a:fld>
            <a:endParaRPr lang="en-US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5CD90-3C0D-4D36-BFAA-EEA8ECE410EE}" type="slidenum">
              <a:rPr lang="en-US"/>
              <a:pPr/>
              <a:t>33</a:t>
            </a:fld>
            <a:endParaRPr lang="en-US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5E679-04B1-4D38-B5F5-0CB83BBDCDEC}" type="slidenum">
              <a:rPr lang="en-US"/>
              <a:pPr/>
              <a:t>34</a:t>
            </a:fld>
            <a:endParaRPr lang="en-US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7A166-ACB0-491E-A428-9273ACB1E333}" type="slidenum">
              <a:rPr lang="en-US"/>
              <a:pPr/>
              <a:t>35</a:t>
            </a:fld>
            <a:endParaRPr lang="en-US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81A6E-083B-475F-8E22-F05DDCC56778}" type="slidenum">
              <a:rPr lang="en-US"/>
              <a:pPr/>
              <a:t>36</a:t>
            </a:fld>
            <a:endParaRPr lang="en-US"/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63F39-DEFA-49D5-95A4-2AB595C7E513}" type="slidenum">
              <a:rPr lang="en-US"/>
              <a:pPr/>
              <a:t>37</a:t>
            </a:fld>
            <a:endParaRPr lang="en-US"/>
          </a:p>
        </p:txBody>
      </p:sp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9626E-4B44-4DC0-9CD7-C7A0D2EB9927}" type="slidenum">
              <a:rPr lang="en-US"/>
              <a:pPr/>
              <a:t>38</a:t>
            </a:fld>
            <a:endParaRPr lang="en-US"/>
          </a:p>
        </p:txBody>
      </p:sp>
      <p:sp>
        <p:nvSpPr>
          <p:cNvPr id="20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9581C-8929-4893-8677-8F26431C597E}" type="slidenum">
              <a:rPr lang="en-US"/>
              <a:pPr/>
              <a:t>39</a:t>
            </a:fld>
            <a:endParaRPr lang="en-US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A232D-57D7-4DC4-9835-8F556DAD684A}" type="slidenum">
              <a:rPr lang="en-US"/>
              <a:pPr/>
              <a:t>4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77390-3FAF-4D2B-94F6-FE67D471731E}" type="slidenum">
              <a:rPr lang="en-US"/>
              <a:pPr/>
              <a:t>40</a:t>
            </a:fld>
            <a:endParaRPr lang="en-US"/>
          </a:p>
        </p:txBody>
      </p:sp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729F9-B00D-4DD3-8D4D-FAD13E7246AD}" type="slidenum">
              <a:rPr lang="en-US"/>
              <a:pPr/>
              <a:t>41</a:t>
            </a:fld>
            <a:endParaRPr lang="en-US"/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B6CCD-315E-413B-917A-FF321663236F}" type="slidenum">
              <a:rPr lang="en-US"/>
              <a:pPr/>
              <a:t>42</a:t>
            </a:fld>
            <a:endParaRPr lang="en-US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0959D-76D6-4B8A-916A-267E08F46614}" type="slidenum">
              <a:rPr lang="en-US"/>
              <a:pPr/>
              <a:t>43</a:t>
            </a:fld>
            <a:endParaRPr lang="en-US"/>
          </a:p>
        </p:txBody>
      </p:sp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F3EBF-792B-4E6E-8EB5-0ACC2C0D65E0}" type="slidenum">
              <a:rPr lang="en-US"/>
              <a:pPr/>
              <a:t>44</a:t>
            </a:fld>
            <a:endParaRPr lang="en-US"/>
          </a:p>
        </p:txBody>
      </p:sp>
      <p:sp>
        <p:nvSpPr>
          <p:cNvPr id="367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B7E4-5A00-489A-AF11-0FF665A0E8A3}" type="slidenum">
              <a:rPr lang="en-US"/>
              <a:pPr/>
              <a:t>45</a:t>
            </a:fld>
            <a:endParaRPr lang="en-US"/>
          </a:p>
        </p:txBody>
      </p:sp>
      <p:sp>
        <p:nvSpPr>
          <p:cNvPr id="369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839CC-6E78-47F7-9D4F-723C8BFF8A49}" type="slidenum">
              <a:rPr lang="en-US"/>
              <a:pPr/>
              <a:t>46</a:t>
            </a:fld>
            <a:endParaRPr lang="en-US"/>
          </a:p>
        </p:txBody>
      </p:sp>
      <p:sp>
        <p:nvSpPr>
          <p:cNvPr id="371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F4DB3-E76C-4E08-910B-897AE52E0A91}" type="slidenum">
              <a:rPr lang="en-US"/>
              <a:pPr/>
              <a:t>47</a:t>
            </a:fld>
            <a:endParaRPr lang="en-US"/>
          </a:p>
        </p:txBody>
      </p:sp>
      <p:sp>
        <p:nvSpPr>
          <p:cNvPr id="373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02447-CF12-44C4-8F37-7060D950036A}" type="slidenum">
              <a:rPr lang="en-US"/>
              <a:pPr/>
              <a:t>48</a:t>
            </a:fld>
            <a:endParaRPr lang="en-US"/>
          </a:p>
        </p:txBody>
      </p:sp>
      <p:sp>
        <p:nvSpPr>
          <p:cNvPr id="377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2ABA2-E1C9-4B78-8134-4D428ACF010B}" type="slidenum">
              <a:rPr lang="en-US"/>
              <a:pPr/>
              <a:t>49</a:t>
            </a:fld>
            <a:endParaRPr lang="en-US"/>
          </a:p>
        </p:txBody>
      </p:sp>
      <p:sp>
        <p:nvSpPr>
          <p:cNvPr id="379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20A12-F16C-4EBE-99C1-F12F27147F54}" type="slidenum">
              <a:rPr lang="en-US"/>
              <a:pPr/>
              <a:t>5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A4AF5-7949-47DC-8826-B8F3CB4D1530}" type="slidenum">
              <a:rPr lang="en-US"/>
              <a:pPr/>
              <a:t>50</a:t>
            </a:fld>
            <a:endParaRPr lang="en-US"/>
          </a:p>
        </p:txBody>
      </p:sp>
      <p:sp>
        <p:nvSpPr>
          <p:cNvPr id="381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FDFB7-D915-4B10-911D-905B43B663C5}" type="slidenum">
              <a:rPr lang="en-US"/>
              <a:pPr/>
              <a:t>51</a:t>
            </a:fld>
            <a:endParaRPr lang="en-US"/>
          </a:p>
        </p:txBody>
      </p:sp>
      <p:sp>
        <p:nvSpPr>
          <p:cNvPr id="384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9B59D-09C3-4EB1-87CC-BDD4F103934F}" type="slidenum">
              <a:rPr lang="en-US"/>
              <a:pPr/>
              <a:t>52</a:t>
            </a:fld>
            <a:endParaRPr lang="en-US"/>
          </a:p>
        </p:txBody>
      </p:sp>
      <p:sp>
        <p:nvSpPr>
          <p:cNvPr id="388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D7D5A-94BA-4A12-BE09-3B7DF359FFBE}" type="slidenum">
              <a:rPr lang="en-US"/>
              <a:pPr/>
              <a:t>53</a:t>
            </a:fld>
            <a:endParaRPr lang="en-US"/>
          </a:p>
        </p:txBody>
      </p:sp>
      <p:sp>
        <p:nvSpPr>
          <p:cNvPr id="394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8DD1A-AE22-4923-89F5-3F89DCE3894E}" type="slidenum">
              <a:rPr lang="en-US"/>
              <a:pPr/>
              <a:t>54</a:t>
            </a:fld>
            <a:endParaRPr lang="en-US"/>
          </a:p>
        </p:txBody>
      </p:sp>
      <p:sp>
        <p:nvSpPr>
          <p:cNvPr id="396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1B1E2-9140-42BC-86CD-DC8D41631C2C}" type="slidenum">
              <a:rPr lang="en-US"/>
              <a:pPr/>
              <a:t>55</a:t>
            </a:fld>
            <a:endParaRPr lang="en-US"/>
          </a:p>
        </p:txBody>
      </p:sp>
      <p:sp>
        <p:nvSpPr>
          <p:cNvPr id="398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6AF35-8D3C-4B5A-B8A1-A3E3E25009A4}" type="slidenum">
              <a:rPr lang="en-US"/>
              <a:pPr/>
              <a:t>56</a:t>
            </a:fld>
            <a:endParaRPr lang="en-US"/>
          </a:p>
        </p:txBody>
      </p:sp>
      <p:sp>
        <p:nvSpPr>
          <p:cNvPr id="400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B92A7-8B56-4807-B53E-ACEE5352E6F4}" type="slidenum">
              <a:rPr lang="en-US"/>
              <a:pPr/>
              <a:t>57</a:t>
            </a:fld>
            <a:endParaRPr lang="en-US"/>
          </a:p>
        </p:txBody>
      </p:sp>
      <p:sp>
        <p:nvSpPr>
          <p:cNvPr id="402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3081C-6828-4025-8BB5-7F8073D1B886}" type="slidenum">
              <a:rPr lang="en-US"/>
              <a:pPr/>
              <a:t>58</a:t>
            </a:fld>
            <a:endParaRPr lang="en-US"/>
          </a:p>
        </p:txBody>
      </p:sp>
      <p:sp>
        <p:nvSpPr>
          <p:cNvPr id="408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9C6AD-3801-4655-900E-1CD4F0C56CF8}" type="slidenum">
              <a:rPr lang="en-US"/>
              <a:pPr/>
              <a:t>59</a:t>
            </a:fld>
            <a:endParaRPr lang="en-US"/>
          </a:p>
        </p:txBody>
      </p:sp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C31C7-03B6-452D-B418-5817F735CC5D}" type="slidenum">
              <a:rPr lang="en-US"/>
              <a:pPr/>
              <a:t>6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DBA31-03D9-4035-9533-F011887D8456}" type="slidenum">
              <a:rPr lang="en-US"/>
              <a:pPr/>
              <a:t>60</a:t>
            </a:fld>
            <a:endParaRPr lang="en-US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8D736-E5F5-45CC-BAF2-D427DA47E070}" type="slidenum">
              <a:rPr lang="en-US"/>
              <a:pPr/>
              <a:t>61</a:t>
            </a:fld>
            <a:endParaRPr lang="en-US"/>
          </a:p>
        </p:txBody>
      </p:sp>
      <p:sp>
        <p:nvSpPr>
          <p:cNvPr id="258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DA942-2D01-4388-A5E3-948C284AD3BA}" type="slidenum">
              <a:rPr lang="en-US"/>
              <a:pPr/>
              <a:t>62</a:t>
            </a:fld>
            <a:endParaRPr lang="en-US"/>
          </a:p>
        </p:txBody>
      </p:sp>
      <p:sp>
        <p:nvSpPr>
          <p:cNvPr id="266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4038-2FC7-410C-8772-31F528F69091}" type="slidenum">
              <a:rPr lang="en-US"/>
              <a:pPr/>
              <a:t>63</a:t>
            </a:fld>
            <a:endParaRPr lang="en-US"/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737A9-0F00-4A86-AC94-6F4F83A338D6}" type="slidenum">
              <a:rPr lang="en-US"/>
              <a:pPr/>
              <a:t>64</a:t>
            </a:fld>
            <a:endParaRPr lang="en-US"/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D03B0-C82C-4026-B3BC-88323F682F05}" type="slidenum">
              <a:rPr lang="en-US"/>
              <a:pPr/>
              <a:t>65</a:t>
            </a:fld>
            <a:endParaRPr lang="en-US"/>
          </a:p>
        </p:txBody>
      </p:sp>
      <p:sp>
        <p:nvSpPr>
          <p:cNvPr id="316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7C323-33CA-4B99-BFF2-D711E7C64AFD}" type="slidenum">
              <a:rPr lang="en-US"/>
              <a:pPr/>
              <a:t>66</a:t>
            </a:fld>
            <a:endParaRPr lang="en-US"/>
          </a:p>
        </p:txBody>
      </p:sp>
      <p:sp>
        <p:nvSpPr>
          <p:cNvPr id="318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B6587-94E2-4D0D-815A-6BF79CEB51A5}" type="slidenum">
              <a:rPr lang="en-US"/>
              <a:pPr/>
              <a:t>67</a:t>
            </a:fld>
            <a:endParaRPr lang="en-US"/>
          </a:p>
        </p:txBody>
      </p:sp>
      <p:sp>
        <p:nvSpPr>
          <p:cNvPr id="320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2C4C5-B0DA-478A-A93D-EA489EBD9EDB}" type="slidenum">
              <a:rPr lang="en-US"/>
              <a:pPr/>
              <a:t>68</a:t>
            </a:fld>
            <a:endParaRPr lang="en-US"/>
          </a:p>
        </p:txBody>
      </p:sp>
      <p:sp>
        <p:nvSpPr>
          <p:cNvPr id="322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36098-D96A-497A-862E-E7C806B4328A}" type="slidenum">
              <a:rPr lang="en-US"/>
              <a:pPr/>
              <a:t>69</a:t>
            </a:fld>
            <a:endParaRPr lang="en-US"/>
          </a:p>
        </p:txBody>
      </p:sp>
      <p:sp>
        <p:nvSpPr>
          <p:cNvPr id="324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9C2A0-F4D8-4C06-B212-41EB3A167053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EF12E-9F04-4638-BA7C-BB034B8558ED}" type="slidenum">
              <a:rPr lang="en-US"/>
              <a:pPr/>
              <a:t>70</a:t>
            </a:fld>
            <a:endParaRPr lang="en-US"/>
          </a:p>
        </p:txBody>
      </p:sp>
      <p:sp>
        <p:nvSpPr>
          <p:cNvPr id="326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3BE8-4B88-43B1-8533-4C3CAC2C99F8}" type="slidenum">
              <a:rPr lang="en-US"/>
              <a:pPr/>
              <a:t>71</a:t>
            </a:fld>
            <a:endParaRPr lang="en-US"/>
          </a:p>
        </p:txBody>
      </p:sp>
      <p:sp>
        <p:nvSpPr>
          <p:cNvPr id="328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A8147-F11C-43C6-956B-E7F1729D13F7}" type="slidenum">
              <a:rPr lang="en-US"/>
              <a:pPr/>
              <a:t>72</a:t>
            </a:fld>
            <a:endParaRPr lang="en-US"/>
          </a:p>
        </p:txBody>
      </p:sp>
      <p:sp>
        <p:nvSpPr>
          <p:cNvPr id="330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1AD3F-5DF0-46EB-8256-5511680F5067}" type="slidenum">
              <a:rPr lang="en-US"/>
              <a:pPr/>
              <a:t>73</a:t>
            </a:fld>
            <a:endParaRPr lang="en-US"/>
          </a:p>
        </p:txBody>
      </p:sp>
      <p:sp>
        <p:nvSpPr>
          <p:cNvPr id="424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04873-24FB-4832-80F6-2C52FA001FC0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A8D4F-B3D4-45C9-AE3A-1C342BF44E43}" type="slidenum">
              <a:rPr lang="en-US"/>
              <a:pPr/>
              <a:t>9</a:t>
            </a:fld>
            <a:endParaRPr lang="en-US"/>
          </a:p>
        </p:txBody>
      </p:sp>
      <p:sp>
        <p:nvSpPr>
          <p:cNvPr id="358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7B9E5-141C-494A-A098-865B4EA58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E5AA-D677-400D-B833-BF30DC9AF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8835E-AA9E-45A8-9479-E3A999E14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CD1541-A33E-452B-AB9D-E53B1A7D6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9B0E1F-5ACA-4CC1-9736-5DFA6B4E3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85E0C9-0B00-415B-B217-A06EBCC00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CFB7AA-AD9A-4554-870E-35C5EBB1E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31A12-4E73-43E1-B92C-86CE8F245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3777-498F-4772-ACD1-60F7B1799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38F95-83EF-45A1-A4ED-C407A466B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20773-E4F1-40E6-AA34-4C1B2177F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02175-54B4-4322-96DC-B27C3B229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6806D-0C7C-4166-8F71-4809C1515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E11B5-E2A3-4575-BBAF-83B8ACE72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6280E-DCFE-4F9B-B010-5D46DF797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7C92BB-6BC9-419F-8D9F-81E5F2E257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5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3" Type="http://schemas.openxmlformats.org/officeDocument/2006/relationships/image" Target="../media/image5.png"/><Relationship Id="rId18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6" Type="http://schemas.openxmlformats.org/officeDocument/2006/relationships/image" Target="../media/image16.png"/><Relationship Id="rId3" Type="http://schemas.openxmlformats.org/officeDocument/2006/relationships/image" Target="../media/image15.png"/><Relationship Id="rId21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0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1" Type="http://schemas.openxmlformats.org/officeDocument/2006/relationships/image" Target="../media/image4.png"/><Relationship Id="rId24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9" Type="http://schemas.openxmlformats.org/officeDocument/2006/relationships/image" Target="../media/image8.png"/><Relationship Id="rId4" Type="http://schemas.openxmlformats.org/officeDocument/2006/relationships/hyperlink" Target="http://www.mdconsult.com.proxy.cc.uic.edu/das/book/body/75632961-4/608458534/1267/I4-u1.0-B0-443-06628-0..50063-8--f8.fig?tocnode=49290508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22" Type="http://schemas.openxmlformats.org/officeDocument/2006/relationships/hyperlink" Target="http://www.mdconsult.com.proxy.cc.uic.edu/das/book/body/75632961-4/608458534/1267/I4-u1.0-B0-443-06628-0..50063-8--f17.fig?tocnode=49290508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image" Target="../media/image17.png"/><Relationship Id="rId21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7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2" Type="http://schemas.openxmlformats.org/officeDocument/2006/relationships/image" Target="../media/image4.png"/><Relationship Id="rId17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5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11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24" Type="http://schemas.openxmlformats.org/officeDocument/2006/relationships/image" Target="../media/image10.png"/><Relationship Id="rId5" Type="http://schemas.openxmlformats.org/officeDocument/2006/relationships/hyperlink" Target="http://www.mdconsult.com.proxy.cc.uic.edu/das/book/body/75632961-4/608458534/1267/I4-u1.0-B0-443-06628-0..50063-8--f8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10" Type="http://schemas.openxmlformats.org/officeDocument/2006/relationships/image" Target="../media/image3.png"/><Relationship Id="rId19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openxmlformats.org/officeDocument/2006/relationships/image" Target="../media/image24.png"/><Relationship Id="rId21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7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2" Type="http://schemas.openxmlformats.org/officeDocument/2006/relationships/image" Target="../media/image4.png"/><Relationship Id="rId17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5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11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24" Type="http://schemas.openxmlformats.org/officeDocument/2006/relationships/image" Target="../media/image10.png"/><Relationship Id="rId5" Type="http://schemas.openxmlformats.org/officeDocument/2006/relationships/hyperlink" Target="http://www.mdconsult.com.proxy.cc.uic.edu/das/book/body/75632961-4/608458534/1267/I4-u1.0-B0-443-06628-0..50063-8--f8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28" Type="http://schemas.openxmlformats.org/officeDocument/2006/relationships/image" Target="../media/image26.png"/><Relationship Id="rId10" Type="http://schemas.openxmlformats.org/officeDocument/2006/relationships/image" Target="../media/image3.png"/><Relationship Id="rId19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hyperlink" Target="http://en.wikipedia.org/wiki/Image:Vinorelbin.svg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6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67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68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69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3" Type="http://schemas.openxmlformats.org/officeDocument/2006/relationships/image" Target="../media/image5.png"/><Relationship Id="rId18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6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0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1" Type="http://schemas.openxmlformats.org/officeDocument/2006/relationships/image" Target="../media/image4.png"/><Relationship Id="rId24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9" Type="http://schemas.openxmlformats.org/officeDocument/2006/relationships/image" Target="../media/image8.png"/><Relationship Id="rId4" Type="http://schemas.openxmlformats.org/officeDocument/2006/relationships/hyperlink" Target="http://www.mdconsult.com.proxy.cc.uic.edu/das/book/body/75632961-4/608458534/1267/I4-u1.0-B0-443-06628-0..50063-8--f8.fig?tocnode=49290508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22" Type="http://schemas.openxmlformats.org/officeDocument/2006/relationships/hyperlink" Target="http://www.mdconsult.com.proxy.cc.uic.edu/das/book/body/75632961-4/608458534/1267/I4-u1.0-B0-443-06628-0..50063-8--f17.fig?tocnode=49290508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7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7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1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685800"/>
            <a:ext cx="7772400" cy="2590800"/>
          </a:xfrm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Introduction to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Conventional Chemotherapy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7772400" cy="3124200"/>
          </a:xfrm>
        </p:spPr>
        <p:txBody>
          <a:bodyPr/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Dr. N.M. ABDUL KHADER JAILANI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2" name="Picture 4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7173" name="Picture 5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7174" name="Picture 6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7175" name="Picture 7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7176" name="Picture 8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7177" name="Picture 9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7178" name="Picture 10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7179" name="Picture 11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7180" name="Picture 12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7181" name="Picture 13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7182" name="Picture 14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Common Toxicities</a:t>
            </a:r>
          </a:p>
        </p:txBody>
      </p:sp>
      <p:pic>
        <p:nvPicPr>
          <p:cNvPr id="340997" name="Picture 5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40998" name="Picture 6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40999" name="Picture 7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41000" name="Picture 8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41001" name="Picture 9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41002" name="Picture 10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41003" name="Picture 11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41004" name="Picture 12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41005" name="Picture 13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41006" name="Picture 14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41007" name="Picture 15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41011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924800" cy="5105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Most chemotherapy drugs are active in cells that are rapidly multiplying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Chemotherapy may not be very active in indolent or slow growing tumors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Because of cytotoxic action on rapidly dividing cells they are toxic to normal cells that are actively multiplying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Bone marrow, GI tract, hair follicles are all rapidly multiplying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Thus common toxicity of chemo agents are -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Neutropenia, anemia, and thrombocytopenia (collectively called myelosuppression or bone marrow suppression)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Mucositis, diarrhea (GI toxicity)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Nausea and vomiting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Alopecia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Sterility/Infertility (especially sterility in males)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Common Toxicity Criteria Grading System (CTC)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Grade 0 – 4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6934200" cy="8683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Myelosuppression</a:t>
            </a:r>
          </a:p>
        </p:txBody>
      </p:sp>
      <p:pic>
        <p:nvPicPr>
          <p:cNvPr id="343043" name="Picture 3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43044" name="Picture 4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43045" name="Picture 5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43046" name="Picture 6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43047" name="Picture 7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43048" name="Picture 8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43049" name="Picture 9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43050" name="Picture 10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43051" name="Picture 11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43052" name="Picture 12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43053" name="Picture 13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343059" name="Picture 6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676400" y="1371600"/>
            <a:ext cx="69342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Nausea and Vomiting</a:t>
            </a:r>
          </a:p>
        </p:txBody>
      </p:sp>
      <p:pic>
        <p:nvPicPr>
          <p:cNvPr id="411652" name="Picture 4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411653" name="Picture 5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411654" name="Picture 6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411655" name="Picture 7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411656" name="Picture 8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411657" name="Picture 9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411658" name="Picture 10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411659" name="Picture 11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411660" name="Picture 12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411661" name="Picture 13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411662" name="Picture 14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411666" name="Picture 18" descr="rev Miller 6-12"/>
          <p:cNvPicPr>
            <a:picLocks noChangeAspect="1" noChangeArrowheads="1"/>
          </p:cNvPicPr>
          <p:nvPr>
            <p:ph idx="1"/>
          </p:nvPr>
        </p:nvPicPr>
        <p:blipFill>
          <a:blip r:embed="rId25"/>
          <a:srcRect/>
          <a:stretch>
            <a:fillRect/>
          </a:stretch>
        </p:blipFill>
        <p:spPr>
          <a:xfrm>
            <a:off x="1600200" y="1371600"/>
            <a:ext cx="6934200" cy="5210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620000" cy="1143000"/>
          </a:xfrm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Targeting Neurotransmitters</a:t>
            </a:r>
          </a:p>
        </p:txBody>
      </p:sp>
      <p:pic>
        <p:nvPicPr>
          <p:cNvPr id="345091" name="Picture 3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45092" name="Picture 4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45093" name="Picture 5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45094" name="Picture 6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45095" name="Picture 7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45096" name="Picture 8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45097" name="Picture 9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45098" name="Picture 10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45099" name="Picture 11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45100" name="Picture 12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45101" name="Picture 13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grpSp>
        <p:nvGrpSpPr>
          <p:cNvPr id="345103" name="Group 15"/>
          <p:cNvGrpSpPr>
            <a:grpSpLocks/>
          </p:cNvGrpSpPr>
          <p:nvPr/>
        </p:nvGrpSpPr>
        <p:grpSpPr bwMode="auto">
          <a:xfrm>
            <a:off x="1219200" y="1981200"/>
            <a:ext cx="7772400" cy="4325938"/>
            <a:chOff x="416" y="1059"/>
            <a:chExt cx="5018" cy="2773"/>
          </a:xfrm>
        </p:grpSpPr>
        <p:sp>
          <p:nvSpPr>
            <p:cNvPr id="345104" name="Oval 16"/>
            <p:cNvSpPr>
              <a:spLocks noChangeArrowheads="1"/>
            </p:cNvSpPr>
            <p:nvPr/>
          </p:nvSpPr>
          <p:spPr bwMode="auto">
            <a:xfrm>
              <a:off x="2727" y="2159"/>
              <a:ext cx="396" cy="30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cxnSp>
          <p:nvCxnSpPr>
            <p:cNvPr id="345105" name="AutoShape 17"/>
            <p:cNvCxnSpPr>
              <a:cxnSpLocks noChangeShapeType="1"/>
              <a:stCxn id="345112" idx="1"/>
              <a:endCxn id="345104" idx="1"/>
            </p:cNvCxnSpPr>
            <p:nvPr/>
          </p:nvCxnSpPr>
          <p:spPr bwMode="auto">
            <a:xfrm>
              <a:off x="1602" y="1427"/>
              <a:ext cx="1183" cy="777"/>
            </a:xfrm>
            <a:prstGeom prst="straightConnector1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</p:cxnSp>
        <p:cxnSp>
          <p:nvCxnSpPr>
            <p:cNvPr id="345106" name="AutoShape 18"/>
            <p:cNvCxnSpPr>
              <a:cxnSpLocks noChangeShapeType="1"/>
              <a:stCxn id="345112" idx="7"/>
              <a:endCxn id="345104" idx="7"/>
            </p:cNvCxnSpPr>
            <p:nvPr/>
          </p:nvCxnSpPr>
          <p:spPr bwMode="auto">
            <a:xfrm flipH="1">
              <a:off x="3065" y="1427"/>
              <a:ext cx="1183" cy="777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45107" name="AutoShape 19"/>
            <p:cNvCxnSpPr>
              <a:cxnSpLocks noChangeShapeType="1"/>
              <a:stCxn id="345112" idx="2"/>
              <a:endCxn id="345104" idx="2"/>
            </p:cNvCxnSpPr>
            <p:nvPr/>
          </p:nvCxnSpPr>
          <p:spPr bwMode="auto">
            <a:xfrm>
              <a:off x="1054" y="2313"/>
              <a:ext cx="1673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45108" name="AutoShape 20"/>
            <p:cNvCxnSpPr>
              <a:cxnSpLocks noChangeShapeType="1"/>
              <a:stCxn id="345104" idx="6"/>
              <a:endCxn id="345112" idx="6"/>
            </p:cNvCxnSpPr>
            <p:nvPr/>
          </p:nvCxnSpPr>
          <p:spPr bwMode="auto">
            <a:xfrm>
              <a:off x="3123" y="2313"/>
              <a:ext cx="1673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45109" name="AutoShape 21"/>
            <p:cNvCxnSpPr>
              <a:cxnSpLocks noChangeShapeType="1"/>
              <a:stCxn id="345104" idx="3"/>
              <a:endCxn id="345112" idx="3"/>
            </p:cNvCxnSpPr>
            <p:nvPr/>
          </p:nvCxnSpPr>
          <p:spPr bwMode="auto">
            <a:xfrm flipH="1">
              <a:off x="1602" y="2423"/>
              <a:ext cx="1183" cy="777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45110" name="AutoShape 22"/>
            <p:cNvCxnSpPr>
              <a:cxnSpLocks noChangeShapeType="1"/>
              <a:stCxn id="345112" idx="4"/>
              <a:endCxn id="345104" idx="4"/>
            </p:cNvCxnSpPr>
            <p:nvPr/>
          </p:nvCxnSpPr>
          <p:spPr bwMode="auto">
            <a:xfrm flipV="1">
              <a:off x="2925" y="2468"/>
              <a:ext cx="0" cy="11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cxnSp>
          <p:nvCxnSpPr>
            <p:cNvPr id="345111" name="AutoShape 23"/>
            <p:cNvCxnSpPr>
              <a:cxnSpLocks noChangeShapeType="1"/>
              <a:stCxn id="345112" idx="5"/>
              <a:endCxn id="345104" idx="5"/>
            </p:cNvCxnSpPr>
            <p:nvPr/>
          </p:nvCxnSpPr>
          <p:spPr bwMode="auto">
            <a:xfrm flipH="1" flipV="1">
              <a:off x="3065" y="2423"/>
              <a:ext cx="1183" cy="777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</p:cxnSp>
        <p:sp>
          <p:nvSpPr>
            <p:cNvPr id="345112" name="Oval 24"/>
            <p:cNvSpPr>
              <a:spLocks noChangeArrowheads="1"/>
            </p:cNvSpPr>
            <p:nvPr/>
          </p:nvSpPr>
          <p:spPr bwMode="auto">
            <a:xfrm>
              <a:off x="1054" y="1059"/>
              <a:ext cx="3742" cy="2509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113" name="Oval 25"/>
            <p:cNvSpPr>
              <a:spLocks noChangeArrowheads="1"/>
            </p:cNvSpPr>
            <p:nvPr/>
          </p:nvSpPr>
          <p:spPr bwMode="auto">
            <a:xfrm>
              <a:off x="3453" y="1059"/>
              <a:ext cx="1409" cy="44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114" name="Oval 26"/>
            <p:cNvSpPr>
              <a:spLocks noChangeArrowheads="1"/>
            </p:cNvSpPr>
            <p:nvPr/>
          </p:nvSpPr>
          <p:spPr bwMode="auto">
            <a:xfrm>
              <a:off x="988" y="1059"/>
              <a:ext cx="1409" cy="44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115" name="Text Box 27"/>
            <p:cNvSpPr txBox="1">
              <a:spLocks noChangeArrowheads="1"/>
            </p:cNvSpPr>
            <p:nvPr/>
          </p:nvSpPr>
          <p:spPr bwMode="auto">
            <a:xfrm>
              <a:off x="1208" y="1162"/>
              <a:ext cx="101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Substance P</a:t>
              </a:r>
              <a:endParaRPr lang="en-US" b="1" baseline="30000">
                <a:solidFill>
                  <a:schemeClr val="bg1"/>
                </a:solidFill>
              </a:endParaRPr>
            </a:p>
          </p:txBody>
        </p:sp>
        <p:sp>
          <p:nvSpPr>
            <p:cNvPr id="345116" name="Oval 28"/>
            <p:cNvSpPr>
              <a:spLocks noChangeArrowheads="1"/>
            </p:cNvSpPr>
            <p:nvPr/>
          </p:nvSpPr>
          <p:spPr bwMode="auto">
            <a:xfrm>
              <a:off x="3761" y="2820"/>
              <a:ext cx="1409" cy="44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117" name="Text Box 29"/>
            <p:cNvSpPr txBox="1">
              <a:spLocks noChangeArrowheads="1"/>
            </p:cNvSpPr>
            <p:nvPr/>
          </p:nvSpPr>
          <p:spPr bwMode="auto">
            <a:xfrm>
              <a:off x="3959" y="2923"/>
              <a:ext cx="111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Acetylcholine</a:t>
              </a:r>
              <a:endParaRPr lang="en-US" b="1" baseline="30000"/>
            </a:p>
          </p:txBody>
        </p:sp>
        <p:sp>
          <p:nvSpPr>
            <p:cNvPr id="345118" name="Text Box 30"/>
            <p:cNvSpPr txBox="1">
              <a:spLocks noChangeArrowheads="1"/>
            </p:cNvSpPr>
            <p:nvPr/>
          </p:nvSpPr>
          <p:spPr bwMode="auto">
            <a:xfrm>
              <a:off x="3651" y="1176"/>
              <a:ext cx="101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Histamine</a:t>
              </a:r>
              <a:endParaRPr lang="en-US" b="1" baseline="30000"/>
            </a:p>
          </p:txBody>
        </p:sp>
        <p:sp>
          <p:nvSpPr>
            <p:cNvPr id="345119" name="Oval 31"/>
            <p:cNvSpPr>
              <a:spLocks noChangeArrowheads="1"/>
            </p:cNvSpPr>
            <p:nvPr/>
          </p:nvSpPr>
          <p:spPr bwMode="auto">
            <a:xfrm>
              <a:off x="4025" y="2086"/>
              <a:ext cx="1409" cy="44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120" name="Text Box 32"/>
            <p:cNvSpPr txBox="1">
              <a:spLocks noChangeArrowheads="1"/>
            </p:cNvSpPr>
            <p:nvPr/>
          </p:nvSpPr>
          <p:spPr bwMode="auto">
            <a:xfrm>
              <a:off x="4224" y="2189"/>
              <a:ext cx="101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Endorphins</a:t>
              </a:r>
            </a:p>
          </p:txBody>
        </p:sp>
        <p:sp>
          <p:nvSpPr>
            <p:cNvPr id="345121" name="Oval 33"/>
            <p:cNvSpPr>
              <a:spLocks noChangeArrowheads="1"/>
            </p:cNvSpPr>
            <p:nvPr/>
          </p:nvSpPr>
          <p:spPr bwMode="auto">
            <a:xfrm>
              <a:off x="2221" y="3392"/>
              <a:ext cx="1408" cy="44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122" name="Text Box 34"/>
            <p:cNvSpPr txBox="1">
              <a:spLocks noChangeArrowheads="1"/>
            </p:cNvSpPr>
            <p:nvPr/>
          </p:nvSpPr>
          <p:spPr bwMode="auto">
            <a:xfrm>
              <a:off x="2417" y="3509"/>
              <a:ext cx="101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Dopamine</a:t>
              </a:r>
              <a:endParaRPr lang="en-US" b="1" baseline="30000"/>
            </a:p>
          </p:txBody>
        </p:sp>
        <p:sp>
          <p:nvSpPr>
            <p:cNvPr id="345123" name="Oval 35"/>
            <p:cNvSpPr>
              <a:spLocks noChangeArrowheads="1"/>
            </p:cNvSpPr>
            <p:nvPr/>
          </p:nvSpPr>
          <p:spPr bwMode="auto">
            <a:xfrm>
              <a:off x="416" y="2086"/>
              <a:ext cx="1409" cy="440"/>
            </a:xfrm>
            <a:prstGeom prst="ellipse">
              <a:avLst/>
            </a:prstGeom>
            <a:gradFill rotWithShape="0">
              <a:gsLst>
                <a:gs pos="0">
                  <a:srgbClr val="0035AD"/>
                </a:gs>
                <a:gs pos="100000">
                  <a:srgbClr val="0035AD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124" name="Text Box 36"/>
            <p:cNvSpPr txBox="1">
              <a:spLocks noChangeArrowheads="1"/>
            </p:cNvSpPr>
            <p:nvPr/>
          </p:nvSpPr>
          <p:spPr bwMode="auto">
            <a:xfrm>
              <a:off x="614" y="2189"/>
              <a:ext cx="101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Serotonin</a:t>
              </a:r>
              <a:endParaRPr lang="en-US" b="1" baseline="30000"/>
            </a:p>
          </p:txBody>
        </p:sp>
        <p:sp>
          <p:nvSpPr>
            <p:cNvPr id="345125" name="Oval 37"/>
            <p:cNvSpPr>
              <a:spLocks noChangeArrowheads="1"/>
            </p:cNvSpPr>
            <p:nvPr/>
          </p:nvSpPr>
          <p:spPr bwMode="auto">
            <a:xfrm>
              <a:off x="680" y="2820"/>
              <a:ext cx="1409" cy="44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126" name="Text Box 38"/>
            <p:cNvSpPr txBox="1">
              <a:spLocks noChangeArrowheads="1"/>
            </p:cNvSpPr>
            <p:nvPr/>
          </p:nvSpPr>
          <p:spPr bwMode="auto">
            <a:xfrm>
              <a:off x="878" y="2931"/>
              <a:ext cx="1013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GABA</a:t>
              </a:r>
            </a:p>
          </p:txBody>
        </p:sp>
        <p:sp>
          <p:nvSpPr>
            <p:cNvPr id="345127" name="Oval 39"/>
            <p:cNvSpPr>
              <a:spLocks noChangeArrowheads="1"/>
            </p:cNvSpPr>
            <p:nvPr/>
          </p:nvSpPr>
          <p:spPr bwMode="auto">
            <a:xfrm>
              <a:off x="2111" y="1939"/>
              <a:ext cx="1628" cy="749"/>
            </a:xfrm>
            <a:prstGeom prst="ellipse">
              <a:avLst/>
            </a:prstGeom>
            <a:gradFill rotWithShape="0">
              <a:gsLst>
                <a:gs pos="0">
                  <a:srgbClr val="0035AD"/>
                </a:gs>
                <a:gs pos="100000">
                  <a:srgbClr val="0035AD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5128" name="Text Box 40"/>
            <p:cNvSpPr txBox="1">
              <a:spLocks noChangeArrowheads="1"/>
            </p:cNvSpPr>
            <p:nvPr/>
          </p:nvSpPr>
          <p:spPr bwMode="auto">
            <a:xfrm>
              <a:off x="2417" y="2123"/>
              <a:ext cx="101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Emetic</a:t>
              </a:r>
              <a:br>
                <a:rPr lang="en-US" b="1"/>
              </a:br>
              <a:r>
                <a:rPr lang="en-US" b="1"/>
                <a:t>Reflex</a:t>
              </a:r>
              <a:endParaRPr lang="en-US" b="1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6962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Chemotherapy Toxicity</a:t>
            </a:r>
          </a:p>
        </p:txBody>
      </p:sp>
      <p:sp>
        <p:nvSpPr>
          <p:cNvPr id="34920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Neurologic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CNS: cytarabine, methotrexate, ifosfamide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Peripheral: paclitaxel, oxaliplatin, vincristine</a:t>
            </a:r>
          </a:p>
          <a:p>
            <a:r>
              <a:rPr lang="en-US" sz="2400" b="1">
                <a:solidFill>
                  <a:schemeClr val="bg1"/>
                </a:solidFill>
              </a:rPr>
              <a:t>Gastrointestinal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Nausea and vomiting: cisplatin, doxorubicin, cyclophosphamide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Mucositis: methotrexate, melphalan, etoposide, 5-FU</a:t>
            </a:r>
          </a:p>
          <a:p>
            <a:r>
              <a:rPr lang="en-US" sz="2400" b="1">
                <a:solidFill>
                  <a:schemeClr val="bg1"/>
                </a:solidFill>
              </a:rPr>
              <a:t>Pulmonary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Methotrexate, bleomycin</a:t>
            </a:r>
          </a:p>
          <a:p>
            <a:r>
              <a:rPr lang="en-US" sz="2400" b="1">
                <a:solidFill>
                  <a:schemeClr val="bg1"/>
                </a:solidFill>
              </a:rPr>
              <a:t>Cardiovascular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Anthracyclines</a:t>
            </a:r>
          </a:p>
        </p:txBody>
      </p:sp>
      <p:pic>
        <p:nvPicPr>
          <p:cNvPr id="349187" name="Picture 3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49188" name="Picture 4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49189" name="Picture 5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49190" name="Picture 6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49191" name="Picture 7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49192" name="Picture 8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49193" name="Picture 9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49194" name="Picture 10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49195" name="Picture 11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49196" name="Picture 12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49197" name="Picture 13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6962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Chemotherapy Toxicity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772400" cy="5029200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Hepatic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busulfan</a:t>
            </a:r>
          </a:p>
          <a:p>
            <a:r>
              <a:rPr lang="en-US" sz="2400" b="1">
                <a:solidFill>
                  <a:schemeClr val="bg1"/>
                </a:solidFill>
              </a:rPr>
              <a:t>Metabolic</a:t>
            </a:r>
          </a:p>
          <a:p>
            <a:pPr lvl="1"/>
            <a:r>
              <a:rPr lang="en-US" sz="2000" b="1">
                <a:solidFill>
                  <a:schemeClr val="bg1"/>
                </a:solidFill>
              </a:rPr>
              <a:t>Ifosfamide, cisplatin </a:t>
            </a:r>
          </a:p>
          <a:p>
            <a:r>
              <a:rPr lang="en-US" sz="2400" b="1">
                <a:solidFill>
                  <a:schemeClr val="bg1"/>
                </a:solidFill>
              </a:rPr>
              <a:t>Renal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Hemorrhagic cystitis: cyclophosphamide, ifosfamide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Renal failure: cisplatin</a:t>
            </a:r>
          </a:p>
          <a:p>
            <a:r>
              <a:rPr lang="en-US" sz="2400" b="1">
                <a:solidFill>
                  <a:schemeClr val="bg1"/>
                </a:solidFill>
              </a:rPr>
              <a:t>Dermatologic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Hand-foot syndrome: 5-FU, capecitabine, cytarabine</a:t>
            </a:r>
          </a:p>
          <a:p>
            <a:r>
              <a:rPr lang="en-US" sz="2400" b="1">
                <a:solidFill>
                  <a:schemeClr val="bg1"/>
                </a:solidFill>
              </a:rPr>
              <a:t>Immune System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Immunosuppression: fludarabine, cyclophosphamide, steroids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Hypersensitivity: paclitaxel, asparaginase, bleomycin</a:t>
            </a:r>
          </a:p>
        </p:txBody>
      </p:sp>
      <p:pic>
        <p:nvPicPr>
          <p:cNvPr id="353284" name="Picture 4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53285" name="Picture 5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53286" name="Picture 6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53287" name="Picture 7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53288" name="Picture 8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53289" name="Picture 9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53290" name="Picture 10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53291" name="Picture 11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53292" name="Picture 12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53293" name="Picture 13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53294" name="Picture 14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6962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Miscellaneous Toxicity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772400" cy="50292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Asparaginase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Coagulation disorders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Hyperlipidemia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Hyperglycemia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Pancreatitis</a:t>
            </a:r>
          </a:p>
          <a:p>
            <a:r>
              <a:rPr lang="en-US" sz="2400">
                <a:solidFill>
                  <a:schemeClr val="bg1"/>
                </a:solidFill>
              </a:rPr>
              <a:t>Etoposide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Hypotension, flushing (infusion-related)</a:t>
            </a:r>
          </a:p>
          <a:p>
            <a:r>
              <a:rPr lang="en-US" sz="2400">
                <a:solidFill>
                  <a:schemeClr val="bg1"/>
                </a:solidFill>
              </a:rPr>
              <a:t>Irinotecan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Acute and delayed diarrhea (SN-38 metabolite)</a:t>
            </a:r>
          </a:p>
        </p:txBody>
      </p:sp>
      <p:pic>
        <p:nvPicPr>
          <p:cNvPr id="427012" name="Picture 4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427013" name="Picture 5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427014" name="Picture 6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427015" name="Picture 7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427016" name="Picture 8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427017" name="Picture 9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427018" name="Picture 10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427019" name="Picture 11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427020" name="Picture 12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427021" name="Picture 13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427022" name="Picture 14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6962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Secondary Leukemias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Leukemias secondary to chemotherapy agents have poor prognosis.</a:t>
            </a:r>
          </a:p>
          <a:p>
            <a:r>
              <a:rPr lang="en-US" sz="2400">
                <a:solidFill>
                  <a:schemeClr val="bg1"/>
                </a:solidFill>
              </a:rPr>
              <a:t>Secondary to alkylating agents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Most often occur after  5 – 7 years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Often have MDS preceding leukemia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Frequently FAB class M1 or M2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Alterations of chromosomes 5 and/or 7 in 60% – 90% cases</a:t>
            </a:r>
          </a:p>
          <a:p>
            <a:r>
              <a:rPr lang="en-US" sz="2400">
                <a:solidFill>
                  <a:schemeClr val="bg1"/>
                </a:solidFill>
              </a:rPr>
              <a:t>Secondary to topo II inhibitors: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Diagnosed 2 -3 yrs after tx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Most often FAB class M4 or M5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Frequent translocation of chromosome 11 (11q23) t(11;19)(q23;p13)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409604" name="Picture 4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409605" name="Picture 5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409606" name="Picture 6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409607" name="Picture 7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409608" name="Picture 8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409609" name="Picture 9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409610" name="Picture 10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409611" name="Picture 11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409612" name="Picture 12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409613" name="Picture 13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409614" name="Picture 14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Alkylating Agents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924800" cy="51054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Main effect is on DNA synthesis with most cytotoxicity to rapidly proliferating cells</a:t>
            </a:r>
          </a:p>
        </p:txBody>
      </p:sp>
      <p:pic>
        <p:nvPicPr>
          <p:cNvPr id="19473" name="Picture 17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3505200"/>
            <a:ext cx="2476500" cy="1638300"/>
          </a:xfrm>
          <a:noFill/>
          <a:ln/>
        </p:spPr>
      </p:pic>
      <p:pic>
        <p:nvPicPr>
          <p:cNvPr id="19458" name="Picture 2" descr="Click to view full size figure">
            <a:hlinkClick r:id="rId4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9459" name="Picture 3" descr="Click to view full size figure">
            <a:hlinkClick r:id="rId6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9460" name="Picture 4" descr="Click to view full size figure">
            <a:hlinkClick r:id="rId8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9461" name="Picture 5" descr="Click to view full size figure">
            <a:hlinkClick r:id="rId10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1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9462" name="Picture 6" descr="Click to view full size figur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9463" name="Picture 7" descr="Click to view full size figure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9464" name="Picture 8" descr="Click to view full size figure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9465" name="Picture 9" descr="Click to view full size figure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9466" name="Picture 10" descr="Click to view full size figure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9467" name="Picture 11" descr="Click to view full size figure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9468" name="Picture 12" descr="Click to view full size figure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19475" name="Picture 19"/>
          <p:cNvPicPr>
            <a:picLocks noChangeAspect="1" noChangeArrowheads="1"/>
          </p:cNvPicPr>
          <p:nvPr>
            <p:ph sz="quarter" idx="3"/>
          </p:nvPr>
        </p:nvPicPr>
        <p:blipFill>
          <a:blip r:embed="rId26"/>
          <a:srcRect/>
          <a:stretch>
            <a:fillRect/>
          </a:stretch>
        </p:blipFill>
        <p:spPr>
          <a:xfrm>
            <a:off x="5943600" y="3505200"/>
            <a:ext cx="2152650" cy="160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3040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3040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3040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3040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3040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3040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3040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3041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3041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3041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3041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7921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Alkylating Agents</a:t>
            </a:r>
          </a:p>
        </p:txBody>
      </p:sp>
      <p:sp>
        <p:nvSpPr>
          <p:cNvPr id="230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924800" cy="5257800"/>
          </a:xfrm>
        </p:spPr>
        <p:txBody>
          <a:bodyPr/>
          <a:lstStyle/>
          <a:p>
            <a:pPr marL="609600" indent="-609600"/>
            <a:r>
              <a:rPr lang="en-US" sz="2800">
                <a:solidFill>
                  <a:schemeClr val="bg1"/>
                </a:solidFill>
              </a:rPr>
              <a:t>Mechanism of action</a:t>
            </a:r>
          </a:p>
          <a:p>
            <a:pPr marL="990600" lvl="1" indent="-533400"/>
            <a:r>
              <a:rPr lang="en-US" sz="2000">
                <a:solidFill>
                  <a:schemeClr val="bg1"/>
                </a:solidFill>
              </a:rPr>
              <a:t>act as bifunctional alkylating agents following metabolic activation and formation of mustards</a:t>
            </a:r>
          </a:p>
          <a:p>
            <a:pPr marL="1752600" lvl="3" indent="-381000"/>
            <a:r>
              <a:rPr lang="en-US">
                <a:solidFill>
                  <a:schemeClr val="bg1"/>
                </a:solidFill>
              </a:rPr>
              <a:t>mustards react with the N7 atom of purine bases (guanine)</a:t>
            </a:r>
          </a:p>
          <a:p>
            <a:pPr marL="1752600" lvl="3" indent="-381000"/>
            <a:r>
              <a:rPr lang="en-US">
                <a:solidFill>
                  <a:schemeClr val="bg1"/>
                </a:solidFill>
              </a:rPr>
              <a:t>these DNA adducts go on to form cross-links through reaction of the second arm of the mustard</a:t>
            </a:r>
          </a:p>
          <a:p>
            <a:pPr marL="990600" lvl="1" indent="-533400"/>
            <a:r>
              <a:rPr lang="en-US" sz="2000">
                <a:solidFill>
                  <a:schemeClr val="bg1"/>
                </a:solidFill>
              </a:rPr>
              <a:t>prevent cell division by cross-linking DNA strands</a:t>
            </a:r>
          </a:p>
          <a:p>
            <a:pPr marL="1752600" lvl="3" indent="-381000"/>
            <a:r>
              <a:rPr lang="en-US">
                <a:solidFill>
                  <a:schemeClr val="bg1"/>
                </a:solidFill>
              </a:rPr>
              <a:t>intra- and interstrand cross-links</a:t>
            </a:r>
          </a:p>
          <a:p>
            <a:pPr marL="1752600" lvl="3" indent="-381000"/>
            <a:r>
              <a:rPr lang="en-US">
                <a:solidFill>
                  <a:schemeClr val="bg1"/>
                </a:solidFill>
              </a:rPr>
              <a:t>cell continues to synthesize other cell constituents, such as RNA and protein, and an imbalance occurs and the cell dies</a:t>
            </a:r>
          </a:p>
          <a:p>
            <a:pPr marL="1752600" lvl="3" indent="-381000"/>
            <a:r>
              <a:rPr lang="en-US">
                <a:solidFill>
                  <a:schemeClr val="bg1"/>
                </a:solidFill>
              </a:rPr>
              <a:t>if these modifications in the nucleic acid structure are compatible with cell life (after DNA repair), mutagenesis and carcinogenesis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3894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3894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3894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3895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3895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3895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3895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3895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3895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3895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38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924800" cy="10969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Objectives</a:t>
            </a:r>
            <a:r>
              <a:rPr lang="en-US" sz="4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50292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To characterize the most common toxicities of conventional chemotherapy</a:t>
            </a:r>
          </a:p>
          <a:p>
            <a:r>
              <a:rPr lang="en-US">
                <a:solidFill>
                  <a:schemeClr val="bg1"/>
                </a:solidFill>
              </a:rPr>
              <a:t>To describe the relationship between the mechanism of action of a chemotherapy drug and its associated toxicities</a:t>
            </a:r>
          </a:p>
          <a:p>
            <a:r>
              <a:rPr lang="en-US">
                <a:solidFill>
                  <a:schemeClr val="bg1"/>
                </a:solidFill>
              </a:rPr>
              <a:t>To identify the role of supportive care in the prevention and management of chemotherapy toxicities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3382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3382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3382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3383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3383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3383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3383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3383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3383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3383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3383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Cyclophosphamide and Toxicity</a:t>
            </a:r>
          </a:p>
        </p:txBody>
      </p:sp>
      <p:sp>
        <p:nvSpPr>
          <p:cNvPr id="33383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</a:rPr>
              <a:t>Myelosuppression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principle dose-limiting toxicity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primarily leukopenia</a:t>
            </a:r>
          </a:p>
          <a:p>
            <a:r>
              <a:rPr lang="en-US" sz="2400">
                <a:solidFill>
                  <a:srgbClr val="FFFF00"/>
                </a:solidFill>
              </a:rPr>
              <a:t>Hemorrhagic cystitis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acrolein metabolite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associated with high-dose therapy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more common in poorly hydrated or renally compromised patients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onset may be delayed from 24 hours to several weeks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manifests as gross hematuria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aggressive hydration required with high dose therapy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mesna administration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management: increase IVF, mesna, total bladder irrigation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3587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3587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3587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3587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3587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3588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3588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3588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3588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3588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3588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Cyclophosphamide Toxicity</a:t>
            </a:r>
          </a:p>
        </p:txBody>
      </p:sp>
      <p:sp>
        <p:nvSpPr>
          <p:cNvPr id="33588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Syndrome of inappropriate antidiuretic hormone</a:t>
            </a:r>
          </a:p>
          <a:p>
            <a:r>
              <a:rPr lang="en-US" sz="2400">
                <a:solidFill>
                  <a:schemeClr val="bg1"/>
                </a:solidFill>
              </a:rPr>
              <a:t>Alopecia</a:t>
            </a:r>
          </a:p>
          <a:p>
            <a:r>
              <a:rPr lang="en-US" sz="2400">
                <a:solidFill>
                  <a:schemeClr val="bg1"/>
                </a:solidFill>
              </a:rPr>
              <a:t>Highly emetogenic if 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 1500 mg/m</a:t>
            </a:r>
            <a:r>
              <a:rPr lang="en-US" sz="2400" baseline="30000">
                <a:solidFill>
                  <a:schemeClr val="bg1"/>
                </a:solidFill>
                <a:sym typeface="Symbol" pitchFamily="18" charset="2"/>
              </a:rPr>
              <a:t>2</a:t>
            </a:r>
          </a:p>
          <a:p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Cardiotoxicity</a:t>
            </a:r>
          </a:p>
          <a:p>
            <a:pPr lvl="1"/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associated with high-dose therapy</a:t>
            </a:r>
          </a:p>
          <a:p>
            <a:pPr lvl="1"/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Involves endothelial injury producing hemorrhagic necrosis</a:t>
            </a:r>
          </a:p>
          <a:p>
            <a:pPr lvl="1"/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Decline in left ventricular systolic function</a:t>
            </a:r>
          </a:p>
          <a:p>
            <a:pPr lvl="1"/>
            <a:endParaRPr lang="en-US" sz="200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4064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4064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4064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4064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4064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4064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4064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4065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4065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4065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4065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8683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Ifosfamide Toxicity</a:t>
            </a:r>
          </a:p>
        </p:txBody>
      </p:sp>
      <p:sp>
        <p:nvSpPr>
          <p:cNvPr id="24065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924800" cy="5334000"/>
          </a:xfrm>
        </p:spPr>
        <p:txBody>
          <a:bodyPr/>
          <a:lstStyle/>
          <a:p>
            <a:pPr marL="338138" indent="-338138"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Hemorrhagic cystitis</a:t>
            </a:r>
          </a:p>
          <a:p>
            <a:pPr marL="1003300" lvl="1" indent="-550863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excretion of acrolein into the urinary bladder</a:t>
            </a:r>
          </a:p>
          <a:p>
            <a:pPr marL="1003300" lvl="1" indent="-550863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greater with bolus regimen</a:t>
            </a:r>
          </a:p>
          <a:p>
            <a:pPr marL="1003300" lvl="1" indent="-550863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higher after ifosfamide that after equivalent doses of cyclophosphamide</a:t>
            </a:r>
          </a:p>
          <a:p>
            <a:pPr marL="1003300" lvl="1" indent="-550863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symptoms of dysuria and urinary frequency</a:t>
            </a:r>
          </a:p>
          <a:p>
            <a:pPr marL="1003300" lvl="1" indent="-550863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mesna binds acrolein</a:t>
            </a:r>
          </a:p>
          <a:p>
            <a:pPr marL="1003300" lvl="1" indent="-550863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routinely recommended to protect against urothelial toxicity </a:t>
            </a:r>
          </a:p>
          <a:p>
            <a:pPr marL="1003300" lvl="1" indent="-550863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treatment of hemorrhagic cystitis requires evacuation of clots and continuous bladder irrigation; instillation of 1% alum, prostaglandins,  or high-dose tranexamic acid have been tried with varying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4269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4269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4269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4269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4269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4269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4269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4269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4269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4270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42701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Ifosfamide Toxicity</a:t>
            </a:r>
          </a:p>
        </p:txBody>
      </p:sp>
      <p:sp>
        <p:nvSpPr>
          <p:cNvPr id="2427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660400" indent="-660400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</a:rPr>
              <a:t>hematologic toxicity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leukopenia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the principal dose-limiting toxicity of ifosfamide</a:t>
            </a:r>
          </a:p>
          <a:p>
            <a:pPr marL="1409700" lvl="2" indent="-495300">
              <a:lnSpc>
                <a:spcPct val="80000"/>
              </a:lnSpc>
            </a:pPr>
            <a:r>
              <a:rPr lang="en-US" sz="1800">
                <a:solidFill>
                  <a:schemeClr val="bg1"/>
                </a:solidFill>
              </a:rPr>
              <a:t> white blood cell nadirs usually occur between days 8 to 13 of the treatment cycle</a:t>
            </a:r>
          </a:p>
          <a:p>
            <a:pPr marL="1409700" lvl="2" indent="-495300">
              <a:lnSpc>
                <a:spcPct val="80000"/>
              </a:lnSpc>
            </a:pPr>
            <a:r>
              <a:rPr lang="en-US" sz="1800">
                <a:solidFill>
                  <a:schemeClr val="bg1"/>
                </a:solidFill>
              </a:rPr>
              <a:t>recovery will usually be complete by day 17 or 18 of the treatment cycle</a:t>
            </a:r>
          </a:p>
          <a:p>
            <a:pPr marL="660400" indent="-660400"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</a:rPr>
              <a:t>neurotoxicity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chloroacetaldehyde metabolite penetrates the BBB well after systemic administration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CNS toxicity occurring in 10–40% of the patients receiving high doses of the drug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encephalopathy is manifested by cerebellar ataxia, mental confusion, complex visual hallucinations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methylene blue as an effective treatment for ifosfamide-induced encephalopathy is controversial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4473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4474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4474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4474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4474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4474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4474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4474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4474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4474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44749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715962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Ifosfamide Toxicity</a:t>
            </a:r>
          </a:p>
        </p:txBody>
      </p:sp>
      <p:sp>
        <p:nvSpPr>
          <p:cNvPr id="24475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924800" cy="5410200"/>
          </a:xfrm>
        </p:spPr>
        <p:txBody>
          <a:bodyPr/>
          <a:lstStyle/>
          <a:p>
            <a:pPr marL="338138" indent="-338138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Fanconi syndrome</a:t>
            </a:r>
          </a:p>
          <a:p>
            <a:pPr marL="1139825" lvl="1" indent="-336550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impairment of proximal tubule function, including glucose, protein, phosphate, bicarbonate and amino acid transport </a:t>
            </a:r>
          </a:p>
          <a:p>
            <a:pPr marL="1139825" lvl="1" indent="-336550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generally irreversible, long-lasting and potentially progressive</a:t>
            </a:r>
          </a:p>
          <a:p>
            <a:pPr marL="1139825" lvl="1" indent="-336550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manifested as polyuria, metabolic acidosis, and renal phosphate wasting</a:t>
            </a:r>
          </a:p>
          <a:p>
            <a:pPr marL="338138" indent="-338138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Nausea and vomiting</a:t>
            </a:r>
          </a:p>
          <a:p>
            <a:pPr marL="338138" indent="-338138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Alopecia</a:t>
            </a:r>
          </a:p>
          <a:p>
            <a:pPr marL="338138" indent="-338138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Hepatic enzyme elevations</a:t>
            </a:r>
          </a:p>
          <a:p>
            <a:pPr marL="338138" indent="-338138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Cyclophospamide and ifosfamide have little cardiac toxicity at standard doses</a:t>
            </a:r>
          </a:p>
          <a:p>
            <a:pPr marL="1139825" lvl="1" indent="-336550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at high doses such as those used for bone marrow ablation, can cause severe myocarditis, exudative pericarditis, myocardial depression, arrhythmias and congestive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Rectangle 15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239000" cy="1143000"/>
          </a:xfrm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</a:rPr>
              <a:t>The Platinums</a:t>
            </a:r>
          </a:p>
        </p:txBody>
      </p:sp>
      <p:pic>
        <p:nvPicPr>
          <p:cNvPr id="39952" name="Picture 16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3124200"/>
            <a:ext cx="2190750" cy="1400175"/>
          </a:xfrm>
          <a:noFill/>
          <a:ln/>
        </p:spPr>
      </p:pic>
      <p:pic>
        <p:nvPicPr>
          <p:cNvPr id="39954" name="Picture 18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505200" y="3048000"/>
            <a:ext cx="2733675" cy="1762125"/>
          </a:xfrm>
          <a:noFill/>
          <a:ln/>
        </p:spPr>
      </p:pic>
      <p:pic>
        <p:nvPicPr>
          <p:cNvPr id="39938" name="Picture 2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9939" name="Picture 3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9940" name="Picture 4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9941" name="Picture 5" descr="Click to view full size figure">
            <a:hlinkClick r:id="rId11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2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9942" name="Picture 6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9943" name="Picture 7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9944" name="Picture 8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9945" name="Picture 9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9946" name="Picture 10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9947" name="Picture 11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9948" name="Picture 12" descr="Click to view full size figure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39956" name="Picture 20"/>
          <p:cNvPicPr>
            <a:picLocks noChangeAspect="1" noChangeArrowheads="1"/>
          </p:cNvPicPr>
          <p:nvPr>
            <p:ph sz="quarter" idx="3"/>
          </p:nvPr>
        </p:nvPicPr>
        <p:blipFill>
          <a:blip r:embed="rId27"/>
          <a:srcRect/>
          <a:stretch>
            <a:fillRect/>
          </a:stretch>
        </p:blipFill>
        <p:spPr>
          <a:xfrm>
            <a:off x="6400800" y="3048000"/>
            <a:ext cx="2533650" cy="175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6998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6998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6998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6999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6999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6999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6999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6999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6999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6999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6999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Cisplatin Toxicity</a:t>
            </a:r>
          </a:p>
        </p:txBody>
      </p:sp>
      <p:sp>
        <p:nvSpPr>
          <p:cNvPr id="16999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Hematologic toxicity</a:t>
            </a:r>
            <a:endParaRPr lang="en-US" sz="28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can affect all 3 blood lineages</a:t>
            </a:r>
            <a:endParaRPr lang="en-US" sz="2400" b="1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minor </a:t>
            </a:r>
            <a:r>
              <a:rPr lang="en-US" sz="2400">
                <a:solidFill>
                  <a:schemeClr val="bg1"/>
                </a:solidFill>
              </a:rPr>
              <a:t>neutropenia, thrombocytopenia, and </a:t>
            </a:r>
            <a:r>
              <a:rPr lang="en-US" sz="2400" b="1">
                <a:solidFill>
                  <a:srgbClr val="FFFF00"/>
                </a:solidFill>
              </a:rPr>
              <a:t>ANEMIA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its mild hematologic toxicity has allowed its combination with highly myelosuppressive chemotherapy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Ototoxicity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audiograms show bilateral and symmetrical high frequency hearing loss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usually </a:t>
            </a:r>
            <a:r>
              <a:rPr lang="en-US" sz="2400" b="1">
                <a:solidFill>
                  <a:schemeClr val="bg1"/>
                </a:solidFill>
              </a:rPr>
              <a:t>irreversible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caution with other drugs</a:t>
            </a:r>
            <a:r>
              <a:rPr lang="en-US" sz="2400" b="1">
                <a:solidFill>
                  <a:schemeClr val="bg1"/>
                </a:solidFill>
              </a:rPr>
              <a:t> (aminoglycosides)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7203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7203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7203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7203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7203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7204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7204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7204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7204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7204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7204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Cisplatin Toxicity</a:t>
            </a:r>
          </a:p>
        </p:txBody>
      </p:sp>
      <p:sp>
        <p:nvSpPr>
          <p:cNvPr id="17204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Neurotoxicity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dose-limiting toxicity</a:t>
            </a:r>
            <a:endParaRPr lang="en-US" sz="20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most common symptoms are peripheral neuropathy and hearing loss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less common include Lhermitte’s sign (electric shock-like sensation transmitted down the spine upon neck flexion)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autonomic neuropathy, seizures, encephalitic symptoms, and vestibular disturbances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cumulative doses &gt; 300 mg/m2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first signs are loss of vibration sensation, loss of ankle jerks and painful paresthesias in hands and feet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proximal progression and deficits in proprioception, light touch and pain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recovery is typically incomplete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7408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7408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7408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7408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7408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7408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7408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7409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7409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7409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7409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Cisplatin Toxicity</a:t>
            </a:r>
          </a:p>
        </p:txBody>
      </p:sp>
      <p:sp>
        <p:nvSpPr>
          <p:cNvPr id="1740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Nephrotoxicity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dose-limiting toxicity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renal damage is usually reversible but rarely can be irreversible and require dialysis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platinum concentrations are higher in the kidney than in the plasma or other tissues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initiating event is proximal tubular lesion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secondary events such as disturbances in distal tubular reabsorption, renal vascular resistance, renal blood flow, and glomerular filtration, and polyuria seen 2 to 3 days later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hypomagnesemia develops in about 75% of patients, beginning 3 to 12 weeks after therapy and persisting for months to years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7613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7613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7613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7613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7613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7613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7613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7613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7613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7614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76141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Cisplatin Nephrotoxicity</a:t>
            </a:r>
          </a:p>
        </p:txBody>
      </p:sp>
      <p:sp>
        <p:nvSpPr>
          <p:cNvPr id="1761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Preventive Measures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aggressive saline hydration (enhance urinary excretion)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lower doses may require less hydration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infuse over 24 hours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pretreatment with amifostine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avoid other nephrotoxic agents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magnesium supplementation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predisposing factors to developing nephrotoxicity include age 60 years or older, higher doses, pretreatment GFR &lt; 75 ml/min, cumulative dose, low albumin, single dose compared with daily x 5 administration schedules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355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355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355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355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355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356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356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356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356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356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356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924800" cy="10969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History of Chemotherapy</a:t>
            </a:r>
            <a:r>
              <a:rPr lang="en-US" sz="4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50292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Era of modern chemotherapy began in early 1940s</a:t>
            </a:r>
          </a:p>
          <a:p>
            <a:r>
              <a:rPr lang="en-US" b="1">
                <a:solidFill>
                  <a:schemeClr val="bg1"/>
                </a:solidFill>
              </a:rPr>
              <a:t>Goodman and Gilman</a:t>
            </a:r>
            <a:r>
              <a:rPr lang="en-US">
                <a:solidFill>
                  <a:schemeClr val="bg1"/>
                </a:solidFill>
              </a:rPr>
              <a:t> first administered nitrogen mustard to patients with lymphoma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nitrogen mustard was developed as a war gas rather than as a medicine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toxic effects on the lymphatic system led to clinical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6793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6794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6794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6794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6794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6794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6794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6794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6794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6794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67949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Cisplatin Toxicity</a:t>
            </a:r>
          </a:p>
        </p:txBody>
      </p:sp>
      <p:sp>
        <p:nvSpPr>
          <p:cNvPr id="16795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</a:rPr>
              <a:t>Nausea and vomiting</a:t>
            </a:r>
            <a:endParaRPr lang="en-US" sz="2800">
              <a:solidFill>
                <a:schemeClr val="bg1"/>
              </a:solidFill>
            </a:endParaRPr>
          </a:p>
          <a:p>
            <a:pPr lvl="1"/>
            <a:r>
              <a:rPr lang="en-US" sz="2400">
                <a:solidFill>
                  <a:schemeClr val="bg1"/>
                </a:solidFill>
              </a:rPr>
              <a:t>acute or delayed</a:t>
            </a:r>
          </a:p>
          <a:p>
            <a:pPr lvl="1"/>
            <a:r>
              <a:rPr lang="en-US" sz="2400">
                <a:solidFill>
                  <a:srgbClr val="FFFF00"/>
                </a:solidFill>
              </a:rPr>
              <a:t>highly emetogenic</a:t>
            </a:r>
            <a:r>
              <a:rPr lang="en-US" sz="2400">
                <a:solidFill>
                  <a:schemeClr val="bg1"/>
                </a:solidFill>
              </a:rPr>
              <a:t> if use doses 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</a:t>
            </a:r>
            <a:r>
              <a:rPr lang="en-US" sz="2400">
                <a:solidFill>
                  <a:schemeClr val="bg1"/>
                </a:solidFill>
              </a:rPr>
              <a:t> than 50 mg/m</a:t>
            </a:r>
            <a:r>
              <a:rPr lang="en-US" sz="2400" baseline="30000">
                <a:solidFill>
                  <a:schemeClr val="bg1"/>
                </a:solidFill>
              </a:rPr>
              <a:t>2</a:t>
            </a:r>
            <a:endParaRPr lang="en-US" sz="2400">
              <a:solidFill>
                <a:schemeClr val="bg1"/>
              </a:solidFill>
            </a:endParaRPr>
          </a:p>
          <a:p>
            <a:pPr lvl="1"/>
            <a:r>
              <a:rPr lang="en-US" sz="2400">
                <a:solidFill>
                  <a:srgbClr val="FFFF00"/>
                </a:solidFill>
              </a:rPr>
              <a:t>moderately emetogenic</a:t>
            </a:r>
            <a:r>
              <a:rPr lang="en-US" sz="2400">
                <a:solidFill>
                  <a:schemeClr val="bg1"/>
                </a:solidFill>
              </a:rPr>
              <a:t> if use doses 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</a:t>
            </a:r>
            <a:r>
              <a:rPr lang="en-US" sz="2400">
                <a:solidFill>
                  <a:schemeClr val="bg1"/>
                </a:solidFill>
              </a:rPr>
              <a:t> 50 mg/m2</a:t>
            </a:r>
            <a:endParaRPr lang="en-US" sz="2400" b="1">
              <a:solidFill>
                <a:schemeClr val="bg1"/>
              </a:solidFill>
            </a:endParaRPr>
          </a:p>
          <a:p>
            <a:pPr lvl="1"/>
            <a:r>
              <a:rPr lang="en-US" sz="2400" b="1">
                <a:solidFill>
                  <a:schemeClr val="bg1"/>
                </a:solidFill>
              </a:rPr>
              <a:t>severe</a:t>
            </a:r>
            <a:r>
              <a:rPr lang="en-US" sz="2400">
                <a:solidFill>
                  <a:schemeClr val="bg1"/>
                </a:solidFill>
              </a:rPr>
              <a:t> if not adequately prevented with appropriate medications</a:t>
            </a:r>
          </a:p>
          <a:p>
            <a:pPr lvl="1"/>
            <a:r>
              <a:rPr lang="en-US" sz="2400" b="1">
                <a:solidFill>
                  <a:schemeClr val="bg1"/>
                </a:solidFill>
              </a:rPr>
              <a:t>typical anti-emetic regimen</a:t>
            </a:r>
          </a:p>
          <a:p>
            <a:pPr lvl="2"/>
            <a:r>
              <a:rPr lang="en-US" sz="2000">
                <a:solidFill>
                  <a:schemeClr val="bg1"/>
                </a:solidFill>
              </a:rPr>
              <a:t>aprepitant 125 mg po day 1 then 80 mg po days 2 – 3</a:t>
            </a:r>
          </a:p>
          <a:p>
            <a:pPr lvl="2"/>
            <a:r>
              <a:rPr lang="en-US" sz="2000">
                <a:solidFill>
                  <a:schemeClr val="bg1"/>
                </a:solidFill>
              </a:rPr>
              <a:t>dexamethasone 12 mg po day 1 then 8 mg po daily x 3 days</a:t>
            </a:r>
          </a:p>
          <a:p>
            <a:pPr lvl="2"/>
            <a:r>
              <a:rPr lang="en-US" sz="2000">
                <a:solidFill>
                  <a:schemeClr val="bg1"/>
                </a:solidFill>
              </a:rPr>
              <a:t>palonosetron 0.25 mg IVP day 1</a:t>
            </a:r>
          </a:p>
          <a:p>
            <a:pPr lvl="2"/>
            <a:r>
              <a:rPr lang="en-US" sz="2000">
                <a:solidFill>
                  <a:schemeClr val="bg1"/>
                </a:solidFill>
              </a:rPr>
              <a:t>metoclopramide 10 mg every 4 hours prn N/V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4813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4813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4813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4813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4813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4813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4813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4813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4813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4814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48141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8001000" cy="7921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Cisplatin Administration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8077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Mixed in 250 - 1000 ml NS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Mixed with 2 – 4 grams magnesium sulfate in same bag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Infused over atleast 2 hours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Pre-hydration of 250 – 1000 mL NS depending on dose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ensure adequate UOP (&gt; 200 cc/2 hours)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Caution in patients with HF or CRI who cannot tolerate this amount of fluids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May require furosemide IVP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FF00"/>
                </a:solidFill>
              </a:rPr>
              <a:t>Post-hydration with 1 Liter NS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instruct patient to drink 6 – 8 full glasses of water/day (1.5 – 2 Liters/day) at home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8432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8432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8432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8432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8432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8432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8432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8433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8433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8433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8433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7921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Carboplatin Toxicity </a:t>
            </a:r>
          </a:p>
        </p:txBody>
      </p:sp>
      <p:sp>
        <p:nvSpPr>
          <p:cNvPr id="18433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924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Moderately emetogenic 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Renal impairment is rare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because it is excreted primarily in the kidneys as an unchanged drug, it is not directly toxic to the renal tubules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Neurotoxicity is rare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Myelosuppression</a:t>
            </a:r>
            <a:endParaRPr lang="en-US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especially THROMBOCYTOPENIA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dose-limiting toxicity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cumulative</a:t>
            </a:r>
            <a:endParaRPr lang="en-US" sz="20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Hypersensitivity reaction</a:t>
            </a:r>
            <a:endParaRPr lang="en-US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thought to be due to type I hypersensitivity (IgE mediated)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incidence of hypersensitivity seems to be correlated with increased number of cycles of carboplatin administered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risk of hypersensitivity due to carboplatin exposure significantly increases during the sixth cycle, and it continues to increase up to cycle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9046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9046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9046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9047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9047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9047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9047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9047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9047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9047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9047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563562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Oxaliplatin Toxicity</a:t>
            </a:r>
          </a:p>
        </p:txBody>
      </p:sp>
      <p:sp>
        <p:nvSpPr>
          <p:cNvPr id="1904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8077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</a:rPr>
              <a:t>Gastrointestinal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Moderate emetogenicity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diarrhea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</a:rPr>
              <a:t>Minimal hematologic toxicity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Thrombocytopenia is dose-related (doses &gt; 135 mg/m2)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mild neutropenia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mild anemia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</a:rPr>
              <a:t>No nephrotoxicity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</a:rPr>
              <a:t>Hypersensitivity reaction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mild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generally subside upon discontinuation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slowing down infusion rate and giving an antihistamine and/or steroid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desensitization protocol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FF00"/>
                </a:solidFill>
              </a:rPr>
              <a:t>Peripheral neuropathy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chemeClr val="bg1"/>
                </a:solidFill>
              </a:rPr>
              <a:t>Prevention: Stop and Go Strategy, Ca and Mg infusions (may compromise efficacy)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9251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9251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9251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9251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9251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9252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9252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9252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9252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9252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graphicFrame>
        <p:nvGraphicFramePr>
          <p:cNvPr id="192602" name="Group 90"/>
          <p:cNvGraphicFramePr>
            <a:graphicFrameLocks noGrp="1"/>
          </p:cNvGraphicFramePr>
          <p:nvPr>
            <p:ph idx="1"/>
          </p:nvPr>
        </p:nvGraphicFramePr>
        <p:xfrm>
          <a:off x="1219200" y="609600"/>
          <a:ext cx="7620000" cy="6021070"/>
        </p:xfrm>
        <a:graphic>
          <a:graphicData uri="http://schemas.openxmlformats.org/drawingml/2006/table">
            <a:tbl>
              <a:tblPr/>
              <a:tblGrid>
                <a:gridCol w="4083050"/>
                <a:gridCol w="3536950"/>
              </a:tblGrid>
              <a:tr h="28416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Clinical characteristics of oxaliplatin neurotoxicity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Acute symptoms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Chronic symptoms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9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Common (90% of patients)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May appear at first treatment cycle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Generally mild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Onset during or within hours of infusion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Transient, short lived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Cold-triggered or cold-aggravated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Dysesthesias and paresthesias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Manifesting as stiffness of the hands or feet, inability to release grip, and sometimes affecting the legs or causing contractions of the jaw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Distal extremeties, perioral, oral, and pharyngolaryngeal areas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Depending on dosing schedule (infusion rate)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10% to 15% moderate neuropathy after a cumulative dose of 780 to 850 mg/m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Does not seem to be schedule-dependent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Dysesthesias and paresthesias persisting between cycles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Progressively evolving to functional impairment: difficulties in activities requiring fine sensorimotor coordination, sensory ataxia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Tends to improve/recover after treatment is stopped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Spares motor neurons (like cisplatin)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7" name="Rectangle 67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6200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Oxaliplatin Neuropathy</a:t>
            </a:r>
          </a:p>
        </p:txBody>
      </p:sp>
      <p:pic>
        <p:nvPicPr>
          <p:cNvPr id="19456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9456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9456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9456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9456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9456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9456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9456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9457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9457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9457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graphicFrame>
        <p:nvGraphicFramePr>
          <p:cNvPr id="194639" name="Group 79"/>
          <p:cNvGraphicFramePr>
            <a:graphicFrameLocks noGrp="1"/>
          </p:cNvGraphicFramePr>
          <p:nvPr>
            <p:ph idx="1"/>
          </p:nvPr>
        </p:nvGraphicFramePr>
        <p:xfrm>
          <a:off x="1752600" y="1676400"/>
          <a:ext cx="6553200" cy="4434840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Supportive care for prevention of oxaliplatin induced neuropathy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584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avoid cold temperatures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if exposure to cold temperatures cannot be avoided, such as use of the refrigerator, wear gloves during the exposure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 scarves and face masks in cold weather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prolonging the infusion 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 cotton socks, pot holders, rubber gloves for dish washing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assess the water temperature in the home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use moisturizer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9" name="Rectangle 211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Comparison of Platinum Toxicity</a:t>
            </a:r>
          </a:p>
        </p:txBody>
      </p:sp>
      <p:pic>
        <p:nvPicPr>
          <p:cNvPr id="19661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9661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9661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9661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9661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9661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9661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9661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9661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9661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9662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graphicFrame>
        <p:nvGraphicFramePr>
          <p:cNvPr id="196935" name="Group 327"/>
          <p:cNvGraphicFramePr>
            <a:graphicFrameLocks noGrp="1"/>
          </p:cNvGraphicFramePr>
          <p:nvPr>
            <p:ph idx="1"/>
          </p:nvPr>
        </p:nvGraphicFramePr>
        <p:xfrm>
          <a:off x="1143000" y="1600200"/>
          <a:ext cx="7772400" cy="4876802"/>
        </p:xfrm>
        <a:graphic>
          <a:graphicData uri="http://schemas.openxmlformats.org/drawingml/2006/table">
            <a:tbl>
              <a:tblPr/>
              <a:tblGrid>
                <a:gridCol w="2420938"/>
                <a:gridCol w="1782762"/>
                <a:gridCol w="1784350"/>
                <a:gridCol w="1784350"/>
              </a:tblGrid>
              <a:tr h="523875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Table 5.  Comparative adverse effect profiles of platinum drugs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22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Adverse effect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cisplatin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carboplatin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oxaliplatin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Nephrotoxicity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Gastrointestinal toxicity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Peripheral neurotoxicity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Ototoxicity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Hematologic toxicity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Hypersensitivity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73" name="Rectangle 17"/>
          <p:cNvSpPr>
            <a:spLocks noGrp="1" noChangeArrowheads="1"/>
          </p:cNvSpPr>
          <p:nvPr>
            <p:ph type="title"/>
          </p:nvPr>
        </p:nvSpPr>
        <p:spPr>
          <a:xfrm>
            <a:off x="1295400" y="1066800"/>
            <a:ext cx="73914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Cytidine Analogs</a:t>
            </a:r>
          </a:p>
        </p:txBody>
      </p:sp>
      <p:pic>
        <p:nvPicPr>
          <p:cNvPr id="19865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9865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9866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9866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9866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9866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9866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9866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9866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9866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9866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198674" name="Picture 18" descr="The image “file:///E:/Karen/cytidine%20analogs/ovidweb.jpg” cannot be displayed, because it contains errors."/>
          <p:cNvPicPr>
            <a:picLocks noChangeAspect="1" noChangeArrowheads="1"/>
          </p:cNvPicPr>
          <p:nvPr>
            <p:ph idx="1"/>
          </p:nvPr>
        </p:nvPicPr>
        <p:blipFill>
          <a:blip r:embed="rId25"/>
          <a:srcRect/>
          <a:stretch>
            <a:fillRect/>
          </a:stretch>
        </p:blipFill>
        <p:spPr>
          <a:xfrm>
            <a:off x="2286000" y="2667000"/>
            <a:ext cx="5486400" cy="2928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0070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0070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0070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0071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0071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0071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0071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0071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0071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0071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0071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7921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Cytarabine</a:t>
            </a:r>
          </a:p>
        </p:txBody>
      </p:sp>
      <p:sp>
        <p:nvSpPr>
          <p:cNvPr id="2007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8077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</a:rPr>
              <a:t>One of the most effective agents in AML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incorporated into all standard induction regimens in combination with an anthracycline (7+3)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component of consolidation and maintenance regimens after remission is attained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</a:rPr>
              <a:t>Active against other hematologic malignancies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NHL, ALL, and CML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Regimens include HyperCVAD p2, ESHAP, DHAP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</a:rPr>
              <a:t>Little activity against solid tumors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lack of metabolic activation in solid tumors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selective action against rapidly dividing cells 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FF00"/>
                </a:solidFill>
              </a:rPr>
              <a:t>Clinical efficacy depends on dose and schedule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short biologic half-life</a:t>
            </a:r>
          </a:p>
          <a:p>
            <a:pPr>
              <a:lnSpc>
                <a:spcPct val="80000"/>
              </a:lnSpc>
            </a:pP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0275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0275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0275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0275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0275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0276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0276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0276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0276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0276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0276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Cytarabine</a:t>
            </a:r>
          </a:p>
        </p:txBody>
      </p:sp>
      <p:sp>
        <p:nvSpPr>
          <p:cNvPr id="20276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Mechanism of action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Cell cycle phase specific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undergoes phosphorylation to form arabinosylcytosine triphosphate (ara-CTP), which competes with the normal substrate deoxycytidine 5’-triphosphate (dCTP), in the inhibition of  DNA polymerase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lang="en-US" sz="20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Pharmacokinetics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ara-C degraded to ara-U by cytidine deaminase and ara-CMP to inactive ara-UMP by dCMP deaminase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CSF levels are about 40 – 50% of the plasma level (lack of cytidine deaminase activity in CSF)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Distributes widely into total body water, also distributes to tear fluid and crosses into 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1366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1366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1366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1367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1367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1367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1367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1367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1367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1367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13677" name="Rectangle 13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10207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Chemotherapy</a:t>
            </a:r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8077200" cy="51816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Chemotherapy attacks tumors at the cellular level by interrupting processes or inhibiting substances necessary for cellular replication and life</a:t>
            </a:r>
          </a:p>
          <a:p>
            <a:r>
              <a:rPr lang="en-US" sz="2400">
                <a:solidFill>
                  <a:schemeClr val="bg1"/>
                </a:solidFill>
              </a:rPr>
              <a:t>During the cell cycle, there is replication of the entire genome and division of the cell into genetically identical daughter cells</a:t>
            </a:r>
          </a:p>
          <a:p>
            <a:r>
              <a:rPr lang="en-US" sz="2400">
                <a:solidFill>
                  <a:srgbClr val="FFFF00"/>
                </a:solidFill>
              </a:rPr>
              <a:t>Goals of Cancer Chemotherapy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Cure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Prolong survival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Palliation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Radiosensitive</a:t>
            </a:r>
          </a:p>
          <a:p>
            <a:pPr lvl="1">
              <a:buFontTx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0480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0480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0480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0480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0480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0480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0480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0481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0481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0481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0481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715962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HIDAC</a:t>
            </a:r>
          </a:p>
        </p:txBody>
      </p:sp>
      <p:sp>
        <p:nvSpPr>
          <p:cNvPr id="2048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Resistance to standard doses of cytarabine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decreased membrane transport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decreased formation of the phosphorylated derivatives of cytarabine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increased catabolism of the drug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expansion of the competing deoxycytidyl-triphosphate pool</a:t>
            </a:r>
          </a:p>
          <a:p>
            <a:r>
              <a:rPr lang="en-US" sz="2400">
                <a:solidFill>
                  <a:schemeClr val="bg1"/>
                </a:solidFill>
              </a:rPr>
              <a:t>HIDAC can overcome cellular resistance by altering transport of drug into the cell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the most commonly used HIDAC regimens use doses of 2 to 3 g/m2 infused over 2 to 3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hours and repeated every 12 hours for as many as 12 doses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0889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0890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0890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0890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0890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0890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0890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0890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0890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0890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08909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Cytarabine Toxicity</a:t>
            </a:r>
          </a:p>
        </p:txBody>
      </p:sp>
      <p:sp>
        <p:nvSpPr>
          <p:cNvPr id="20891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</a:rPr>
              <a:t>Myelosuppression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dose-limiting toxicity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induces a greater degree of myelosuppression and hence a greater eradication of leukemia cells when given by continuous infusion for periods up to ten days as compared to IV bolus therapy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with conventional 5- to 7-day courses, period of maximal toxicity begins during first week of treatment and lasts 14 to 21 days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primary targets of ara-C are platelet production and granulopoiesis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0685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0685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0685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0685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0685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0685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0685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0685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0685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0686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06861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Cytarabine Toxicity</a:t>
            </a:r>
          </a:p>
        </p:txBody>
      </p:sp>
      <p:sp>
        <p:nvSpPr>
          <p:cNvPr id="2068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</a:rPr>
              <a:t>Gastrointestintal 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moderately emetogenic if &gt; 1 gm/m</a:t>
            </a:r>
            <a:r>
              <a:rPr lang="en-US" sz="2000" baseline="30000">
                <a:solidFill>
                  <a:schemeClr val="bg1"/>
                </a:solidFill>
              </a:rPr>
              <a:t>2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Stomatitis</a:t>
            </a:r>
          </a:p>
          <a:p>
            <a:r>
              <a:rPr lang="en-US" sz="2000">
                <a:solidFill>
                  <a:srgbClr val="FFFF00"/>
                </a:solidFill>
              </a:rPr>
              <a:t>CNS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acute cerebellar syndrome is the most prominent and most common of all neurologic toxicities associated with cytarabine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seen with HIDAC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first signs and symptoms of cerebellar toxicity are usually noted between 3 and 8 days after initiation of high-dose therapy 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dysarthria, dysdiadochokinesia, dysmetria, and ataxia are the cardinal manifestations of the cerebellar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1094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1094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1094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1095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1095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1095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1095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1095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1095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1095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10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7921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Cytarabine Toxicity</a:t>
            </a:r>
          </a:p>
        </p:txBody>
      </p:sp>
      <p:sp>
        <p:nvSpPr>
          <p:cNvPr id="2109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924800" cy="5181600"/>
          </a:xfrm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</a:rPr>
              <a:t>Ocular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conjunctivitis, excessive tearing, photophobia, pain, and blurred vision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associated with high-dose cytarabine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prophylactic use of corticosteroid eye drops</a:t>
            </a:r>
          </a:p>
          <a:p>
            <a:pPr lvl="2"/>
            <a:r>
              <a:rPr lang="en-US" sz="2000">
                <a:solidFill>
                  <a:schemeClr val="bg1"/>
                </a:solidFill>
              </a:rPr>
              <a:t> instillation of 1 or 2 drops of 0.1% dexamethasone ophthalmic solution into each eye every 4 to 6 hours for 24 hours after last dose</a:t>
            </a:r>
          </a:p>
          <a:p>
            <a:r>
              <a:rPr lang="en-US" sz="2000">
                <a:solidFill>
                  <a:srgbClr val="FFFF00"/>
                </a:solidFill>
              </a:rPr>
              <a:t>Dermatologic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acral erythema of hands (hand-foot syndrome)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develops on palms and soles, pain, skin sloughing of the palmar and plantar surfaces can occur with HIDAC (use moisturizer)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alopecia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6659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6659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6659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6659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6659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6660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6660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6660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6660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6660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6660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5-Fluoropyrimidines</a:t>
            </a:r>
          </a:p>
        </p:txBody>
      </p:sp>
      <p:sp>
        <p:nvSpPr>
          <p:cNvPr id="3666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812800" indent="-812800"/>
            <a:r>
              <a:rPr lang="en-US" b="1">
                <a:solidFill>
                  <a:srgbClr val="FFFF00"/>
                </a:solidFill>
              </a:rPr>
              <a:t>History</a:t>
            </a:r>
            <a:endParaRPr lang="en-US">
              <a:solidFill>
                <a:srgbClr val="FFFF00"/>
              </a:solidFill>
            </a:endParaRPr>
          </a:p>
          <a:p>
            <a:pPr marL="1524000" lvl="2" indent="-609600"/>
            <a:r>
              <a:rPr lang="en-US">
                <a:solidFill>
                  <a:schemeClr val="bg1"/>
                </a:solidFill>
              </a:rPr>
              <a:t>Rat hepatomas use uracil more efficiently than non-malignant tissue</a:t>
            </a:r>
          </a:p>
          <a:p>
            <a:pPr marL="1524000" lvl="2" indent="-609600"/>
            <a:r>
              <a:rPr lang="en-US">
                <a:solidFill>
                  <a:schemeClr val="bg1"/>
                </a:solidFill>
              </a:rPr>
              <a:t>5-fluorouracil first introduced by Heidelberger et al in 1957</a:t>
            </a:r>
          </a:p>
          <a:p>
            <a:pPr marL="1524000" lvl="2" indent="-609600"/>
            <a:r>
              <a:rPr lang="en-US">
                <a:solidFill>
                  <a:schemeClr val="bg1"/>
                </a:solidFill>
              </a:rPr>
              <a:t>Capecitabine FDA-approved 4/30/1998 </a:t>
            </a:r>
          </a:p>
          <a:p>
            <a:pPr marL="1524000" lvl="2" indent="-609600"/>
            <a:r>
              <a:rPr lang="en-US">
                <a:solidFill>
                  <a:schemeClr val="bg1"/>
                </a:solidFill>
              </a:rPr>
              <a:t>These are cell-cycle specific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6864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6864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6864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6864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6864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6864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6864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6865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6865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6865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6865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Fluorouracil (5-FU)</a:t>
            </a:r>
          </a:p>
        </p:txBody>
      </p:sp>
      <p:sp>
        <p:nvSpPr>
          <p:cNvPr id="36865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924800" cy="5257800"/>
          </a:xfrm>
        </p:spPr>
        <p:txBody>
          <a:bodyPr/>
          <a:lstStyle/>
          <a:p>
            <a:pPr marL="812800" indent="-812800"/>
            <a:r>
              <a:rPr lang="en-US" sz="2800" b="1">
                <a:solidFill>
                  <a:srgbClr val="FFFF00"/>
                </a:solidFill>
              </a:rPr>
              <a:t>Mechanism of action</a:t>
            </a:r>
            <a:endParaRPr lang="en-US" sz="2800">
              <a:solidFill>
                <a:srgbClr val="FFFF00"/>
              </a:solidFill>
            </a:endParaRPr>
          </a:p>
          <a:p>
            <a:pPr marL="1524000" lvl="2" indent="-609600"/>
            <a:r>
              <a:rPr lang="en-US" sz="2000">
                <a:solidFill>
                  <a:schemeClr val="bg1"/>
                </a:solidFill>
              </a:rPr>
              <a:t>5-FU is a pro-drug, which is subject to both anabolism and catabolism</a:t>
            </a:r>
          </a:p>
          <a:p>
            <a:pPr marL="1524000" lvl="2" indent="-609600"/>
            <a:r>
              <a:rPr lang="en-US" sz="2000">
                <a:solidFill>
                  <a:schemeClr val="bg1"/>
                </a:solidFill>
              </a:rPr>
              <a:t>Cytotoxic activity of 5-FU depends on its anabolism to nucleotides, which exert their effects through inhibition of thymidylate synthase activity or incorporation into RNA and/or DNA</a:t>
            </a:r>
          </a:p>
          <a:p>
            <a:pPr marL="812800" indent="-812800"/>
            <a:r>
              <a:rPr lang="en-US" sz="2800" b="1">
                <a:solidFill>
                  <a:srgbClr val="FFFF00"/>
                </a:solidFill>
              </a:rPr>
              <a:t>Chemical structure</a:t>
            </a:r>
          </a:p>
          <a:p>
            <a:pPr marL="1524000" lvl="2" indent="-609600"/>
            <a:r>
              <a:rPr lang="en-US" sz="2000">
                <a:solidFill>
                  <a:schemeClr val="bg1"/>
                </a:solidFill>
              </a:rPr>
              <a:t>5-fluoruracil is an analog of uracil with a fluorine atom substituted at the carbon-5 position of the pyrimidine ring in place of hydrogen</a:t>
            </a:r>
          </a:p>
          <a:p>
            <a:pPr marL="1524000" lvl="2" indent="-609600"/>
            <a:r>
              <a:rPr lang="en-US" sz="2000">
                <a:solidFill>
                  <a:schemeClr val="bg1"/>
                </a:solidFill>
              </a:rPr>
              <a:t>The deoxyribonucleoside derivative 5-fluoro-2’-deoxyuridine is commercially available (floxuridine, FUDR) and used primarily for regional administration (hepatic arterial infusion)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5-FU Metabolism</a:t>
            </a:r>
          </a:p>
        </p:txBody>
      </p:sp>
      <p:pic>
        <p:nvPicPr>
          <p:cNvPr id="370691" name="Picture 3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70692" name="Picture 4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70693" name="Picture 5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70694" name="Picture 6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70695" name="Picture 7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70696" name="Picture 8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70697" name="Picture 9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70698" name="Picture 10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70699" name="Picture 11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70700" name="Picture 12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70701" name="Picture 13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370702" name="Picture 14"/>
          <p:cNvPicPr>
            <a:picLocks noChangeAspect="1" noChangeArrowheads="1"/>
          </p:cNvPicPr>
          <p:nvPr>
            <p:ph idx="1"/>
          </p:nvPr>
        </p:nvPicPr>
        <p:blipFill>
          <a:blip r:embed="rId25"/>
          <a:srcRect/>
          <a:stretch>
            <a:fillRect/>
          </a:stretch>
        </p:blipFill>
        <p:spPr>
          <a:xfrm>
            <a:off x="1371600" y="1681163"/>
            <a:ext cx="7391400" cy="4776787"/>
          </a:xfrm>
          <a:noFill/>
          <a:ln/>
        </p:spPr>
      </p:pic>
      <p:sp>
        <p:nvSpPr>
          <p:cNvPr id="370703" name="Rectangle 15"/>
          <p:cNvSpPr>
            <a:spLocks noChangeArrowheads="1"/>
          </p:cNvSpPr>
          <p:nvPr/>
        </p:nvSpPr>
        <p:spPr bwMode="auto">
          <a:xfrm>
            <a:off x="1371600" y="1676400"/>
            <a:ext cx="3352800" cy="4800600"/>
          </a:xfrm>
          <a:prstGeom prst="rect">
            <a:avLst/>
          </a:prstGeom>
          <a:solidFill>
            <a:srgbClr val="FF00FF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70704" name="Rectangle 16"/>
          <p:cNvSpPr>
            <a:spLocks noChangeArrowheads="1"/>
          </p:cNvSpPr>
          <p:nvPr/>
        </p:nvSpPr>
        <p:spPr bwMode="auto">
          <a:xfrm>
            <a:off x="4724400" y="1676400"/>
            <a:ext cx="4038600" cy="4800600"/>
          </a:xfrm>
          <a:prstGeom prst="rect">
            <a:avLst/>
          </a:prstGeom>
          <a:solidFill>
            <a:srgbClr val="00FF00">
              <a:alpha val="5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7273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7274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7274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7274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7274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7274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7274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7274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7274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7274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72749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7921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5-FU Metabolism</a:t>
            </a:r>
          </a:p>
        </p:txBody>
      </p:sp>
      <p:sp>
        <p:nvSpPr>
          <p:cNvPr id="37275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8077200" cy="55626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Anabolism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5-FU is converted to FUdR by thymidine phosphorylase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Phosphorylation of FUdR by thymidine kinase results in formation of the active 5-FU metabolite</a:t>
            </a:r>
            <a:endParaRPr lang="en-US" sz="2400" b="1">
              <a:solidFill>
                <a:schemeClr val="bg1"/>
              </a:solidFill>
            </a:endParaRPr>
          </a:p>
          <a:p>
            <a:pPr lvl="3"/>
            <a:r>
              <a:rPr lang="en-US" b="1">
                <a:solidFill>
                  <a:schemeClr val="bg1"/>
                </a:solidFill>
              </a:rPr>
              <a:t>5-fluoro-2’-deoxyuridine monophosphate (FdUMP)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In presence of reduced folate cofactor, 5,10 methylenetetrahydrofolate, FdUMP forms a stable covalent complex with thymidylate synthase (TS)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Inhibition of TS leads to depletion of dTTP, interfering with DNA biosynthesis and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7683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7683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7683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7683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7683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7684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7684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7684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7684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7684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7684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5-FU Pharmacokinetics</a:t>
            </a:r>
          </a:p>
        </p:txBody>
      </p:sp>
      <p:sp>
        <p:nvSpPr>
          <p:cNvPr id="37684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The bioavailability of oral 5-FU ranges from 0% to 80%</a:t>
            </a:r>
          </a:p>
          <a:p>
            <a:pPr marL="990600" lvl="1" indent="-53340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variation due to inter/intrapatient variations in DpD concentrations, especially in the gastrointestinal mucosa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Variations observed in 5-FU clearance, tumor response, and toxicity may be explained by genetic differences in DpD concentrations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Severe 5-FU–associated toxicities (death) observed in patients who are DpD deficient</a:t>
            </a:r>
          </a:p>
          <a:p>
            <a:pPr marL="1752600" lvl="3" indent="-38100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Less severe but significant toxicities, including myelosuppression, diarrhea, stomatitis, and neurotoxic symptoms, have also been reported after 5-FU therapy in DpD -deficient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7888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7888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7888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7888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7888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7888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7888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7889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7889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7889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7889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5-FU Toxicity</a:t>
            </a:r>
          </a:p>
        </p:txBody>
      </p:sp>
      <p:sp>
        <p:nvSpPr>
          <p:cNvPr id="3788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990600" lvl="1" indent="-533400"/>
            <a:r>
              <a:rPr lang="en-US">
                <a:solidFill>
                  <a:schemeClr val="bg1"/>
                </a:solidFill>
              </a:rPr>
              <a:t> Toxicity is schedule dependent</a:t>
            </a:r>
            <a:endParaRPr lang="en-US" b="1">
              <a:solidFill>
                <a:schemeClr val="bg1"/>
              </a:solidFill>
            </a:endParaRPr>
          </a:p>
          <a:p>
            <a:pPr marL="1371600" lvl="2" indent="-457200"/>
            <a:r>
              <a:rPr lang="en-US" b="1">
                <a:solidFill>
                  <a:schemeClr val="bg1"/>
                </a:solidFill>
              </a:rPr>
              <a:t>bolus regimen (as in IFL)</a:t>
            </a:r>
            <a:endParaRPr lang="en-US">
              <a:solidFill>
                <a:schemeClr val="bg1"/>
              </a:solidFill>
            </a:endParaRPr>
          </a:p>
          <a:p>
            <a:pPr marL="1752600" lvl="3" indent="-381000"/>
            <a:r>
              <a:rPr lang="en-US">
                <a:solidFill>
                  <a:schemeClr val="bg1"/>
                </a:solidFill>
              </a:rPr>
              <a:t>myelosuppression, oral mucositis, and gastrointestinal disturbances (diarrhea, nausea, vomiting, abdominal pain)</a:t>
            </a:r>
            <a:endParaRPr lang="en-US" b="1">
              <a:solidFill>
                <a:schemeClr val="bg1"/>
              </a:solidFill>
            </a:endParaRPr>
          </a:p>
          <a:p>
            <a:pPr marL="1371600" lvl="2" indent="-457200"/>
            <a:r>
              <a:rPr lang="en-US" b="1">
                <a:solidFill>
                  <a:schemeClr val="bg1"/>
                </a:solidFill>
              </a:rPr>
              <a:t>continuous infusion regimen (as in FOLFOX)</a:t>
            </a:r>
            <a:endParaRPr lang="en-US">
              <a:solidFill>
                <a:schemeClr val="bg1"/>
              </a:solidFill>
            </a:endParaRPr>
          </a:p>
          <a:p>
            <a:pPr marL="1752600" lvl="3" indent="-381000"/>
            <a:r>
              <a:rPr lang="en-US">
                <a:solidFill>
                  <a:schemeClr val="bg1"/>
                </a:solidFill>
              </a:rPr>
              <a:t>hand-foot syndrome (dermal pain in hands and feet)</a:t>
            </a:r>
          </a:p>
          <a:p>
            <a:pPr marL="1752600" lvl="3" indent="-381000"/>
            <a:r>
              <a:rPr lang="en-US">
                <a:solidFill>
                  <a:schemeClr val="bg1"/>
                </a:solidFill>
              </a:rPr>
              <a:t>less hematologic and gastrointestinal toxicity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1776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1776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1776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1776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1776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1776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1776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1777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1777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1777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177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9445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The Cell Cycle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77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G</a:t>
            </a:r>
            <a:r>
              <a:rPr lang="en-US" sz="2800" baseline="-25000">
                <a:solidFill>
                  <a:srgbClr val="FFFF00"/>
                </a:solidFill>
              </a:rPr>
              <a:t>1</a:t>
            </a:r>
            <a:r>
              <a:rPr lang="en-US" sz="2800">
                <a:solidFill>
                  <a:srgbClr val="FFFF00"/>
                </a:solidFill>
              </a:rPr>
              <a:t> phase</a:t>
            </a:r>
            <a:r>
              <a:rPr lang="en-US" sz="2800">
                <a:solidFill>
                  <a:schemeClr val="bg1"/>
                </a:solidFill>
              </a:rPr>
              <a:t>: cell prepares for DNA synthesis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S phase:</a:t>
            </a:r>
            <a:r>
              <a:rPr lang="en-US" sz="2800">
                <a:solidFill>
                  <a:schemeClr val="bg1"/>
                </a:solidFill>
              </a:rPr>
              <a:t> cell generates complete copy of genetic material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G</a:t>
            </a:r>
            <a:r>
              <a:rPr lang="en-US" sz="2800" baseline="-25000">
                <a:solidFill>
                  <a:srgbClr val="FFFF00"/>
                </a:solidFill>
              </a:rPr>
              <a:t>2</a:t>
            </a:r>
            <a:r>
              <a:rPr lang="en-US" sz="2800">
                <a:solidFill>
                  <a:srgbClr val="FFFF00"/>
                </a:solidFill>
              </a:rPr>
              <a:t> phase:</a:t>
            </a:r>
            <a:r>
              <a:rPr lang="en-US" sz="2800">
                <a:solidFill>
                  <a:schemeClr val="bg1"/>
                </a:solidFill>
              </a:rPr>
              <a:t> cell prepares for mitosis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M phase:</a:t>
            </a:r>
            <a:r>
              <a:rPr lang="en-US" sz="2800">
                <a:solidFill>
                  <a:schemeClr val="bg1"/>
                </a:solidFill>
              </a:rPr>
              <a:t> replicated DNA is condensed and segregated into chromosomes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FF00"/>
                </a:solidFill>
              </a:rPr>
              <a:t>G</a:t>
            </a:r>
            <a:r>
              <a:rPr lang="en-US" sz="2800" baseline="-25000">
                <a:solidFill>
                  <a:srgbClr val="FFFF00"/>
                </a:solidFill>
              </a:rPr>
              <a:t>0</a:t>
            </a:r>
            <a:r>
              <a:rPr lang="en-US" sz="2800">
                <a:solidFill>
                  <a:srgbClr val="FFFF00"/>
                </a:solidFill>
              </a:rPr>
              <a:t> phase:</a:t>
            </a:r>
            <a:r>
              <a:rPr lang="en-US" sz="2800">
                <a:solidFill>
                  <a:schemeClr val="bg1"/>
                </a:solidFill>
              </a:rPr>
              <a:t> resting state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8093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8093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8093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8093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8093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8093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8093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8093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8093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8094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80941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5-FU Toxicity</a:t>
            </a:r>
          </a:p>
        </p:txBody>
      </p:sp>
      <p:sp>
        <p:nvSpPr>
          <p:cNvPr id="3809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</a:rPr>
              <a:t>Cardiotoxicity</a:t>
            </a:r>
            <a:r>
              <a:rPr lang="en-US" sz="2800">
                <a:solidFill>
                  <a:schemeClr val="bg1"/>
                </a:solidFill>
              </a:rPr>
              <a:t> may be observed during treatment with 5-FU (2%-5% of cases), but symptoms disappear on stopping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The mechanism of toxicity is unknown but is proposed to be secondary to myocardial ischemia, potentially induced by </a:t>
            </a:r>
            <a:r>
              <a:rPr lang="en-US" sz="2400" b="1">
                <a:solidFill>
                  <a:schemeClr val="bg1"/>
                </a:solidFill>
              </a:rPr>
              <a:t>coronary vasospasm</a:t>
            </a:r>
            <a:endParaRPr lang="en-US" sz="2400">
              <a:solidFill>
                <a:schemeClr val="bg1"/>
              </a:solidFill>
            </a:endParaRPr>
          </a:p>
          <a:p>
            <a:pPr marL="1752600" lvl="3" indent="-381000"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can rechallenge with nitrates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Patients most commonly present with chest pain during or after infusion that is angina-like in nature but may also experience cardiac arrhythmias, congestive heart failure, dilatative cardiomyopathy, cardiogenic shock, cardiac arrest, or sudden death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8297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8298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8298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8298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8298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8298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8298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8298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8298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8298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82989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Other 5-FU Toxicities</a:t>
            </a:r>
          </a:p>
        </p:txBody>
      </p:sp>
      <p:sp>
        <p:nvSpPr>
          <p:cNvPr id="3829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990600" lvl="1" indent="-533400"/>
            <a:r>
              <a:rPr lang="en-US" b="1">
                <a:solidFill>
                  <a:schemeClr val="bg1"/>
                </a:solidFill>
              </a:rPr>
              <a:t>Ocular Toxicity</a:t>
            </a:r>
            <a:endParaRPr lang="en-US">
              <a:solidFill>
                <a:schemeClr val="bg1"/>
              </a:solidFill>
            </a:endParaRPr>
          </a:p>
          <a:p>
            <a:pPr marL="2209800" lvl="4" indent="-381000"/>
            <a:r>
              <a:rPr lang="en-US">
                <a:solidFill>
                  <a:schemeClr val="bg1"/>
                </a:solidFill>
              </a:rPr>
              <a:t>Blepharitis, conjunctivitis, excessive lacrimation, ocular pruritus and burning</a:t>
            </a:r>
          </a:p>
          <a:p>
            <a:pPr marL="2209800" lvl="4" indent="-381000"/>
            <a:r>
              <a:rPr lang="en-US">
                <a:solidFill>
                  <a:schemeClr val="bg1"/>
                </a:solidFill>
              </a:rPr>
              <a:t>This is due to tear duct stenosis</a:t>
            </a:r>
            <a:endParaRPr lang="en-US" b="1">
              <a:solidFill>
                <a:schemeClr val="bg1"/>
              </a:solidFill>
            </a:endParaRPr>
          </a:p>
          <a:p>
            <a:pPr marL="990600" lvl="1" indent="-533400"/>
            <a:r>
              <a:rPr lang="en-US" b="1">
                <a:solidFill>
                  <a:schemeClr val="bg1"/>
                </a:solidFill>
              </a:rPr>
              <a:t>Hyperbilirubinemia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8707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8707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8707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8707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8707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8708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8708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8708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8708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8708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87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Miscellaneous about 5-FU</a:t>
            </a:r>
          </a:p>
        </p:txBody>
      </p:sp>
      <p:sp>
        <p:nvSpPr>
          <p:cNvPr id="38708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Low emetic potential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Give prochlorperazine 10 mg po 30 minutes before infusion UNLESS patient has history of previously uncontrolled N/V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Not a vesicant or irritant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Can cause serpentine veins (does not alter integrity of veins)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hyperpigmentation over veins used for fluorouracil administration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POTENT radiosensitizer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Hepatic impairment: Need total bilirubin &lt;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9321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9322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9322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9322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9322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9322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9322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9322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9322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9322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93229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Capecitabine Toxicity</a:t>
            </a:r>
          </a:p>
        </p:txBody>
      </p:sp>
      <p:sp>
        <p:nvSpPr>
          <p:cNvPr id="39323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609600" indent="-609600"/>
            <a:r>
              <a:rPr lang="en-US">
                <a:solidFill>
                  <a:schemeClr val="bg1"/>
                </a:solidFill>
              </a:rPr>
              <a:t>Diarrhea, nausea/vomiting, abdominal pain, vertigo</a:t>
            </a:r>
          </a:p>
          <a:p>
            <a:pPr marL="1371600" lvl="2" indent="-457200"/>
            <a:r>
              <a:rPr lang="en-US">
                <a:solidFill>
                  <a:schemeClr val="bg1"/>
                </a:solidFill>
              </a:rPr>
              <a:t>low emetic potential: provide prochlorperazine prn N/V</a:t>
            </a:r>
          </a:p>
          <a:p>
            <a:pPr marL="609600" indent="-609600"/>
            <a:r>
              <a:rPr lang="en-US">
                <a:solidFill>
                  <a:schemeClr val="bg1"/>
                </a:solidFill>
              </a:rPr>
              <a:t>Hand-foot syndrome</a:t>
            </a:r>
          </a:p>
          <a:p>
            <a:pPr marL="1371600" lvl="2" indent="-457200"/>
            <a:r>
              <a:rPr lang="en-US">
                <a:solidFill>
                  <a:schemeClr val="bg1"/>
                </a:solidFill>
              </a:rPr>
              <a:t>Dose-limiting toxicity (mimics CI of 5-FU_</a:t>
            </a:r>
          </a:p>
          <a:p>
            <a:pPr marL="1371600" lvl="2" indent="-457200"/>
            <a:r>
              <a:rPr lang="en-US">
                <a:solidFill>
                  <a:schemeClr val="bg1"/>
                </a:solidFill>
              </a:rPr>
              <a:t>cutaneous adverse effect also referred to as palmar-plantar erythrodysesthesia or chemotherapy-induced acral erythema. The median time to onset is 79 days but can range from 11 to 360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9526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9526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9526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9527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9527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9527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9527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9527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9527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9527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95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Capecitabine Hand-Foot Syndrome</a:t>
            </a:r>
          </a:p>
        </p:txBody>
      </p:sp>
      <p:sp>
        <p:nvSpPr>
          <p:cNvPr id="3952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Supportive Care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Pyridoxine for prevention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Udderly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</a:t>
            </a:r>
            <a:r>
              <a:rPr lang="en-US">
                <a:solidFill>
                  <a:schemeClr val="bg1"/>
                </a:solidFill>
              </a:rPr>
              <a:t> cream (moisturizer) to hands and feet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Avoid hot water because this can dry hands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Avoid tight clothing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Protect skin from sun (5-FU is photosensitizer and can cause 3rd degree burns if excessive sun exposure)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Wear gloves in winter or when going into freezer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Drug therapy mgmt: gabapentin, pregabalin, TCAs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9731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9731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9731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9731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9731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9732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9732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9732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9732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9732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9732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Capecitabine Warnings</a:t>
            </a:r>
          </a:p>
        </p:txBody>
      </p:sp>
      <p:sp>
        <p:nvSpPr>
          <p:cNvPr id="3973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Concomitant administration with WARFARIN is a Black Box Warning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Bleeding events have occurred within several days to several months after initiation of capecitabine therapy and, in one case, several months after discontinuation of the drug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Time of onset of interaction is poorly differentiated and most likely due to individual variation in capecitabine metabolism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Elevated prothrombin time and/or bleeding event resulted in discontinuation of warfarin, capecitabine, or both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Average time to reported elevated INR was 30.5 days (range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6–61), with an average INR of 12.4 (range 5.2–28.7)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9936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9936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9936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9936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9936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9936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9936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9937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9937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9937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993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Capecitabine Drug Interaction</a:t>
            </a:r>
          </a:p>
        </p:txBody>
      </p:sp>
      <p:sp>
        <p:nvSpPr>
          <p:cNvPr id="3993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609600" indent="-609600"/>
            <a:r>
              <a:rPr lang="en-US">
                <a:solidFill>
                  <a:schemeClr val="bg1"/>
                </a:solidFill>
              </a:rPr>
              <a:t>When given concomitantly with leucovorin, concentration of 5-FU is increased and toxicity is enhanced; deaths from severe enterocolitis, diarrhea, and diarrhea in elderly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40141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40141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40141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40141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40141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40141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40141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40141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40141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40142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401421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5-FU Indications</a:t>
            </a:r>
          </a:p>
        </p:txBody>
      </p:sp>
      <p:sp>
        <p:nvSpPr>
          <p:cNvPr id="4014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First-line therapy in patients with </a:t>
            </a:r>
            <a:r>
              <a:rPr lang="en-US" sz="2400">
                <a:solidFill>
                  <a:srgbClr val="FFFF00"/>
                </a:solidFill>
              </a:rPr>
              <a:t>metastatic colorectal cancer</a:t>
            </a:r>
            <a:r>
              <a:rPr lang="en-US" sz="2400">
                <a:solidFill>
                  <a:schemeClr val="bg1"/>
                </a:solidFill>
              </a:rPr>
              <a:t> when single-agent fluoropyrimidine therapy is preferred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</a:rPr>
              <a:t>Metastatic breast cancer</a:t>
            </a:r>
            <a:r>
              <a:rPr lang="en-US" sz="2400">
                <a:solidFill>
                  <a:schemeClr val="bg1"/>
                </a:solidFill>
              </a:rPr>
              <a:t> patients as either a single agent following resistance to both anthracycline- and paclitaxel-based regimens or in whom further anthracycline treatment is contraindicated or in combination with docetaxel after failure of prior anthracycline-based chemotherapy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Capecitabine has also been studied in patients with prostate, pancreatic, renal cell, and ovarian cancer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Adjuvant treatment of patients with stage III (Duke’s stage C) colon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40755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40755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40755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40755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40755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40756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40756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40756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40756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40756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407565" name="Picture 13"/>
          <p:cNvPicPr>
            <a:picLocks noChangeAspect="1" noChangeArrowheads="1"/>
          </p:cNvPicPr>
          <p:nvPr>
            <p:ph idx="1"/>
          </p:nvPr>
        </p:nvPicPr>
        <p:blipFill>
          <a:blip r:embed="rId25"/>
          <a:srcRect/>
          <a:stretch>
            <a:fillRect/>
          </a:stretch>
        </p:blipFill>
        <p:spPr>
          <a:xfrm>
            <a:off x="1295400" y="990600"/>
            <a:ext cx="7315200" cy="5122863"/>
          </a:xfrm>
          <a:noFill/>
          <a:ln/>
        </p:spPr>
      </p:pic>
      <p:sp>
        <p:nvSpPr>
          <p:cNvPr id="407566" name="Rectangle 14"/>
          <p:cNvSpPr>
            <a:spLocks noChangeArrowheads="1"/>
          </p:cNvSpPr>
          <p:nvPr/>
        </p:nvSpPr>
        <p:spPr bwMode="auto">
          <a:xfrm>
            <a:off x="3581400" y="1676400"/>
            <a:ext cx="1905000" cy="3352800"/>
          </a:xfrm>
          <a:prstGeom prst="rect">
            <a:avLst/>
          </a:prstGeom>
          <a:solidFill>
            <a:srgbClr val="00FF00">
              <a:alpha val="50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07567" name="Rectangle 15"/>
          <p:cNvSpPr>
            <a:spLocks noChangeArrowheads="1"/>
          </p:cNvSpPr>
          <p:nvPr/>
        </p:nvSpPr>
        <p:spPr bwMode="auto">
          <a:xfrm>
            <a:off x="1524000" y="1676400"/>
            <a:ext cx="1905000" cy="3352800"/>
          </a:xfrm>
          <a:prstGeom prst="rect">
            <a:avLst/>
          </a:prstGeom>
          <a:solidFill>
            <a:srgbClr val="0000FF">
              <a:alpha val="50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Vinca Alkaloids</a:t>
            </a:r>
          </a:p>
        </p:txBody>
      </p:sp>
      <p:sp>
        <p:nvSpPr>
          <p:cNvPr id="30721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Periwinkle</a:t>
            </a:r>
          </a:p>
        </p:txBody>
      </p:sp>
      <p:pic>
        <p:nvPicPr>
          <p:cNvPr id="30720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0720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0720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0720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0720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0720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0720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0720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0721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0721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0721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307215" name="Picture 15" descr="pic10_3"/>
          <p:cNvPicPr>
            <a:picLocks noChangeAspect="1" noChangeArrowheads="1"/>
          </p:cNvPicPr>
          <p:nvPr>
            <p:ph idx="4294967295"/>
          </p:nvPr>
        </p:nvPicPr>
        <p:blipFill>
          <a:blip r:embed="rId25"/>
          <a:srcRect/>
          <a:stretch>
            <a:fillRect/>
          </a:stretch>
        </p:blipFill>
        <p:spPr>
          <a:xfrm>
            <a:off x="2362200" y="2667000"/>
            <a:ext cx="5278438" cy="3608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1981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1981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1981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1981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1981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1981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1981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1981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1981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1982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11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9445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Chemotherapy 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98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924800" cy="50292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Cell cycle phase – specific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agents with major activity in a particular phase of cell cycle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schedule dependent</a:t>
            </a:r>
          </a:p>
          <a:p>
            <a:pPr lvl="1">
              <a:buFontTx/>
              <a:buNone/>
            </a:pPr>
            <a:endParaRPr lang="en-US">
              <a:solidFill>
                <a:srgbClr val="FFFF00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Cell cycle phase – nonspecific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agents with significant activity in multiple phases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dose 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Vinca Alkaloids</a:t>
            </a:r>
          </a:p>
        </p:txBody>
      </p:sp>
      <p:pic>
        <p:nvPicPr>
          <p:cNvPr id="219151" name="Picture 15" descr="vcris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2819400"/>
            <a:ext cx="3076575" cy="1714500"/>
          </a:xfrm>
          <a:noFill/>
          <a:ln cap="rnd">
            <a:solidFill>
              <a:srgbClr val="000000"/>
            </a:solidFill>
            <a:prstDash val="sysDot"/>
          </a:ln>
        </p:spPr>
      </p:pic>
      <p:pic>
        <p:nvPicPr>
          <p:cNvPr id="219153" name="Picture 17" descr="vbla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10163" y="1839913"/>
            <a:ext cx="3114675" cy="1704975"/>
          </a:xfrm>
          <a:noFill/>
          <a:ln/>
        </p:spPr>
      </p:pic>
      <p:pic>
        <p:nvPicPr>
          <p:cNvPr id="219138" name="Picture 2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19139" name="Picture 3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19140" name="Picture 4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19141" name="Picture 5" descr="Click to view full size figure">
            <a:hlinkClick r:id="rId11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2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19142" name="Picture 6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19143" name="Picture 7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19144" name="Picture 8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19145" name="Picture 9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19146" name="Picture 10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19147" name="Picture 11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19148" name="Picture 12" descr="Click to view full size figure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219155" name="Picture 19" descr="Vinorelbine chemical structure">
            <a:hlinkClick r:id="rId27" tooltip="Vinorelbine chemical structure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8"/>
          <a:srcRect/>
          <a:stretch>
            <a:fillRect/>
          </a:stretch>
        </p:blipFill>
        <p:spPr>
          <a:xfrm>
            <a:off x="5181600" y="4056063"/>
            <a:ext cx="2533650" cy="1952625"/>
          </a:xfrm>
          <a:solidFill>
            <a:schemeClr val="bg1"/>
          </a:solidFill>
          <a:ln/>
        </p:spPr>
      </p:pic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5181600" y="5486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vinorelbine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5702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5702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5702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5703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5703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5703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5703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5703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5703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5703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5703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Vinca Alkaloids</a:t>
            </a:r>
          </a:p>
        </p:txBody>
      </p:sp>
      <p:sp>
        <p:nvSpPr>
          <p:cNvPr id="25703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Mechanism of action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Bind to tubulin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Prevent polymerization of tubulin thus preventing microtubule formation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Chromosomes remain lined up in middle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Apoptosis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Small differences in structure changes toxicity and activity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vincristine active in leukemia and is </a:t>
            </a:r>
            <a:r>
              <a:rPr lang="en-US" sz="2400">
                <a:solidFill>
                  <a:srgbClr val="FFFF00"/>
                </a:solidFill>
              </a:rPr>
              <a:t>neurotoxic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vinblastine active in lymphomas and testicular cancer and is </a:t>
            </a:r>
            <a:r>
              <a:rPr lang="en-US" sz="2400">
                <a:solidFill>
                  <a:srgbClr val="FFFF00"/>
                </a:solidFill>
              </a:rPr>
              <a:t>myelosuppressive</a:t>
            </a:r>
            <a:r>
              <a:rPr lang="en-US" sz="2400">
                <a:solidFill>
                  <a:schemeClr val="bg1"/>
                </a:solidFill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vinorelbine active in lung cancer and is </a:t>
            </a:r>
            <a:r>
              <a:rPr lang="en-US" sz="2400">
                <a:solidFill>
                  <a:srgbClr val="FFFF00"/>
                </a:solidFill>
              </a:rPr>
              <a:t>neurotoxic and myelosuppressive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6521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6522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6522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6522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6522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6522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6522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6522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6522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6522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65229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Vincristine Toxicity</a:t>
            </a:r>
          </a:p>
        </p:txBody>
      </p:sp>
      <p:sp>
        <p:nvSpPr>
          <p:cNvPr id="26523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Neuropathy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dose limiting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Initially symmetrical sensory impairment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Parasthesias in distal extremities – cumulative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Neuropathic pains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May be reversible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Motor nerve impairment with continued use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Loss of deep tendon reflexes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Ataxia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Foot and wrist drop, paralysis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Irreversible or minimally reversible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Severe toxicity if given to someone with pre-existing neurological disorders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67267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67268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67269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67270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67271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67272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67273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67274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67275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67276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67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Vincristine Toxicity</a:t>
            </a:r>
          </a:p>
        </p:txBody>
      </p:sp>
      <p:sp>
        <p:nvSpPr>
          <p:cNvPr id="2672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</a:rPr>
              <a:t>Demyelination of nerve fibers</a:t>
            </a:r>
          </a:p>
          <a:p>
            <a:r>
              <a:rPr lang="en-US" sz="2800">
                <a:solidFill>
                  <a:schemeClr val="bg1"/>
                </a:solidFill>
              </a:rPr>
              <a:t>Unmyelinated nerves most sensitive – DTRs</a:t>
            </a:r>
          </a:p>
          <a:p>
            <a:r>
              <a:rPr lang="en-US" sz="2800">
                <a:solidFill>
                  <a:schemeClr val="bg1"/>
                </a:solidFill>
              </a:rPr>
              <a:t>Cranial nerves with continued use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hoarseness, Diplopia, Facial palsy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jaw, parotid and pharyngeal pains</a:t>
            </a:r>
          </a:p>
          <a:p>
            <a:r>
              <a:rPr lang="en-US" sz="2800">
                <a:solidFill>
                  <a:schemeClr val="bg1"/>
                </a:solidFill>
              </a:rPr>
              <a:t>CNS toxicity 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depression, confusion, agitation, hallucinations and seizures, hearing loss</a:t>
            </a:r>
          </a:p>
          <a:p>
            <a:r>
              <a:rPr lang="en-US" sz="2800">
                <a:solidFill>
                  <a:schemeClr val="bg1"/>
                </a:solidFill>
              </a:rPr>
              <a:t>Autonomic: Constipation, paralytic ileus</a:t>
            </a:r>
          </a:p>
          <a:p>
            <a:r>
              <a:rPr lang="en-US" sz="2800">
                <a:solidFill>
                  <a:schemeClr val="bg1"/>
                </a:solidFill>
              </a:rPr>
              <a:t>SIADH</a:t>
            </a:r>
          </a:p>
          <a:p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26931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26931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26931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26931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26931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26932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26932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26932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26932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26932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26932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848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Vincristine Toxicity </a:t>
            </a:r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Cardiac autonomic dysfunction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Orthostatic hypotension, hypertension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GI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Constipation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Not very emetogenic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GU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Bladder atony – incontinence, dysuria, urinary retention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Avoid anticholinergics if possible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Dermatologic: Vesicant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Local heat, hyaluronidase, corticosteroids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Methotrexate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4038600" cy="4876800"/>
          </a:xfrm>
        </p:spPr>
        <p:txBody>
          <a:bodyPr/>
          <a:lstStyle/>
          <a:p>
            <a:r>
              <a:rPr lang="en-US" sz="2000" b="1">
                <a:solidFill>
                  <a:schemeClr val="bg1"/>
                </a:solidFill>
              </a:rPr>
              <a:t>Mechanism of action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Folic acid analog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Cell cycle specific (S-phase)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Inhibits dihydrofolate reductase, depleting intracellular pools of tetrahydrofolate which is essential for purine and thymidylate synthesis (DNA synthesis)</a:t>
            </a:r>
          </a:p>
          <a:p>
            <a:r>
              <a:rPr lang="en-US" sz="2000" b="1">
                <a:solidFill>
                  <a:schemeClr val="bg1"/>
                </a:solidFill>
              </a:rPr>
              <a:t>Pharmacology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MTX becomes polyglutamated once inside the cell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Cytotoxicity is concentration and time dependent</a:t>
            </a:r>
          </a:p>
        </p:txBody>
      </p:sp>
      <p:pic>
        <p:nvPicPr>
          <p:cNvPr id="315396" name="Picture 4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15397" name="Picture 5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15398" name="Picture 6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15399" name="Picture 7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15400" name="Picture 8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15401" name="Picture 9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15402" name="Picture 10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15403" name="Picture 11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15404" name="Picture 12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15405" name="Picture 13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15406" name="Picture 14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pic>
        <p:nvPicPr>
          <p:cNvPr id="315407" name="Picture 15"/>
          <p:cNvPicPr>
            <a:picLocks noChangeAspect="1" noChangeArrowheads="1"/>
          </p:cNvPicPr>
          <p:nvPr>
            <p:ph sz="half" idx="2"/>
          </p:nvPr>
        </p:nvPicPr>
        <p:blipFill>
          <a:blip r:embed="rId25"/>
          <a:srcRect/>
          <a:stretch>
            <a:fillRect/>
          </a:stretch>
        </p:blipFill>
        <p:spPr>
          <a:xfrm>
            <a:off x="5181600" y="1524000"/>
            <a:ext cx="3468688" cy="495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1744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1744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1744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1744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1744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1744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1744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1745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1745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1745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17453" name="Rectangle 13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620000" cy="10207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Methotrexate</a:t>
            </a:r>
          </a:p>
        </p:txBody>
      </p:sp>
      <p:sp>
        <p:nvSpPr>
          <p:cNvPr id="31745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7696200" cy="5257800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Pharmacokinetics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Distributes widely in body tissues and total body water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Caution in patients with pleural effusion, ascites, 3</a:t>
            </a:r>
            <a:r>
              <a:rPr lang="en-US" sz="1800" baseline="30000">
                <a:solidFill>
                  <a:schemeClr val="bg1"/>
                </a:solidFill>
              </a:rPr>
              <a:t>rd</a:t>
            </a:r>
            <a:r>
              <a:rPr lang="en-US" sz="1800">
                <a:solidFill>
                  <a:schemeClr val="bg1"/>
                </a:solidFill>
              </a:rPr>
              <a:t> spacing)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Low CNS penetration with conventional doses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Renal elimination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Filtered and actively secreted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Clearance approximates creatinine clearance</a:t>
            </a:r>
          </a:p>
          <a:p>
            <a:pPr lvl="2"/>
            <a:r>
              <a:rPr lang="en-US" sz="1800">
                <a:solidFill>
                  <a:schemeClr val="bg1"/>
                </a:solidFill>
              </a:rPr>
              <a:t>At higher doses, concentrations in renal tubules may exceed MTX urine solubility and cause renal damage from crystallization</a:t>
            </a:r>
          </a:p>
          <a:p>
            <a:r>
              <a:rPr lang="en-US" sz="2400" b="1">
                <a:solidFill>
                  <a:schemeClr val="bg1"/>
                </a:solidFill>
              </a:rPr>
              <a:t>Doses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Low dose: &lt; 1 gram/m</a:t>
            </a:r>
            <a:r>
              <a:rPr lang="en-US" sz="2000" baseline="30000">
                <a:solidFill>
                  <a:schemeClr val="bg1"/>
                </a:solidFill>
              </a:rPr>
              <a:t>2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High dose: 1 – 30 gram/m</a:t>
            </a:r>
            <a:r>
              <a:rPr lang="en-US" sz="2000" baseline="30000">
                <a:solidFill>
                  <a:schemeClr val="bg1"/>
                </a:solidFill>
              </a:rPr>
              <a:t>2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Intrathecal: usually flat dosing (12 or 15 mg)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1949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1949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1949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1949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1949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1949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1949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1949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1949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1950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19501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604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High-Dose MTX</a:t>
            </a:r>
          </a:p>
        </p:txBody>
      </p:sp>
      <p:sp>
        <p:nvSpPr>
          <p:cNvPr id="319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848600" cy="53340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Patient must have adequate </a:t>
            </a:r>
            <a:r>
              <a:rPr lang="en-US" sz="2400" b="1">
                <a:solidFill>
                  <a:schemeClr val="bg1"/>
                </a:solidFill>
              </a:rPr>
              <a:t>marrow, liver, and renal</a:t>
            </a:r>
            <a:r>
              <a:rPr lang="en-US" sz="2400">
                <a:solidFill>
                  <a:schemeClr val="bg1"/>
                </a:solidFill>
              </a:rPr>
              <a:t> function before therapy</a:t>
            </a:r>
          </a:p>
          <a:p>
            <a:r>
              <a:rPr lang="en-US" sz="2400">
                <a:solidFill>
                  <a:schemeClr val="bg1"/>
                </a:solidFill>
              </a:rPr>
              <a:t>Maintain </a:t>
            </a:r>
            <a:r>
              <a:rPr lang="en-US" sz="2400" b="1">
                <a:solidFill>
                  <a:schemeClr val="bg1"/>
                </a:solidFill>
              </a:rPr>
              <a:t>UOP &gt; 100 ml/hr</a:t>
            </a:r>
          </a:p>
          <a:p>
            <a:r>
              <a:rPr lang="en-US" sz="2400">
                <a:solidFill>
                  <a:schemeClr val="bg1"/>
                </a:solidFill>
              </a:rPr>
              <a:t>Maintain </a:t>
            </a:r>
            <a:r>
              <a:rPr lang="en-US" sz="2400" b="1">
                <a:solidFill>
                  <a:schemeClr val="bg1"/>
                </a:solidFill>
              </a:rPr>
              <a:t>urine pH &gt; 7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Add sodium bicarbonate or acetate to IVF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Give oral sodium bicarbonate or oral acetazolamide</a:t>
            </a:r>
          </a:p>
          <a:p>
            <a:r>
              <a:rPr lang="en-US" sz="2400" b="1">
                <a:solidFill>
                  <a:schemeClr val="bg1"/>
                </a:solidFill>
              </a:rPr>
              <a:t>Principle of high-dose MTX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At high plasma levels, passive entry into tumor cells can overcome resistance due to defective active transport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Increased free intracellular MTX levels can overcome resistance secondary to increased DHFR or altered enzyme binding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High, prolonged plasma levels increase polyglutamate formation and prolongs drug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2153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2154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2154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2154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2154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2154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2154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2154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2154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2154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21549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848600" cy="8683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Leucovorin</a:t>
            </a:r>
          </a:p>
        </p:txBody>
      </p:sp>
      <p:sp>
        <p:nvSpPr>
          <p:cNvPr id="32155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924800" cy="5562600"/>
          </a:xfrm>
        </p:spPr>
        <p:txBody>
          <a:bodyPr/>
          <a:lstStyle/>
          <a:p>
            <a:r>
              <a:rPr lang="en-US" sz="2400" b="1">
                <a:solidFill>
                  <a:srgbClr val="FFFF00"/>
                </a:solidFill>
              </a:rPr>
              <a:t>Mechanism of action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Derivative of FH</a:t>
            </a:r>
            <a:r>
              <a:rPr lang="en-US" sz="2000" baseline="-25000">
                <a:solidFill>
                  <a:schemeClr val="bg1"/>
                </a:solidFill>
              </a:rPr>
              <a:t>4</a:t>
            </a:r>
            <a:endParaRPr lang="en-US" sz="2000">
              <a:solidFill>
                <a:schemeClr val="bg1"/>
              </a:solidFill>
            </a:endParaRPr>
          </a:p>
          <a:p>
            <a:pPr lvl="1"/>
            <a:r>
              <a:rPr lang="en-US" sz="2000">
                <a:solidFill>
                  <a:schemeClr val="bg1"/>
                </a:solidFill>
              </a:rPr>
              <a:t>Competes with MTX for active transport into cells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Enters folate cycle distal to MTX enzymatic block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Given AFTER MTX as “rescue” by repleting intracellular FH</a:t>
            </a:r>
            <a:r>
              <a:rPr lang="en-US" sz="2000" baseline="-25000">
                <a:solidFill>
                  <a:schemeClr val="bg1"/>
                </a:solidFill>
              </a:rPr>
              <a:t>4</a:t>
            </a:r>
            <a:r>
              <a:rPr lang="en-US" sz="2000">
                <a:solidFill>
                  <a:schemeClr val="bg1"/>
                </a:solidFill>
              </a:rPr>
              <a:t> pools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Selective for rescuing normal cells more than malignant cells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May compromise antitumor efficacy if given early</a:t>
            </a:r>
          </a:p>
          <a:p>
            <a:r>
              <a:rPr lang="en-US" sz="2400" b="1">
                <a:solidFill>
                  <a:srgbClr val="FFFF00"/>
                </a:solidFill>
              </a:rPr>
              <a:t>Administration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Started 24 hours after MTX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After 48 hours, MTX toxicity may not be reversible with leucovorin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Continue until MTX levels &lt; 0.05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M</a:t>
            </a:r>
          </a:p>
          <a:p>
            <a:pPr lvl="1"/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1:1 IV: po (100% bioavailability) 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9445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MTX Toxicity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371600"/>
            <a:ext cx="8077200" cy="4525963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Schedule and dose dependent</a:t>
            </a:r>
          </a:p>
          <a:p>
            <a:r>
              <a:rPr lang="en-US" sz="2400" b="1">
                <a:solidFill>
                  <a:srgbClr val="FFFF00"/>
                </a:solidFill>
              </a:rPr>
              <a:t>Myelosuppression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Nadir is 10 days and recovery usually within 14 to 21 days</a:t>
            </a:r>
          </a:p>
          <a:p>
            <a:r>
              <a:rPr lang="en-US" sz="2400" b="1">
                <a:solidFill>
                  <a:srgbClr val="FFFF00"/>
                </a:solidFill>
              </a:rPr>
              <a:t>Mucositis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3 to 5 days after treatment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Can be life threatening, requiring dose interruption</a:t>
            </a:r>
          </a:p>
          <a:p>
            <a:r>
              <a:rPr lang="en-US" sz="2400">
                <a:solidFill>
                  <a:schemeClr val="bg1"/>
                </a:solidFill>
              </a:rPr>
              <a:t>Diarrhea</a:t>
            </a:r>
          </a:p>
          <a:p>
            <a:r>
              <a:rPr lang="en-US" sz="2400" b="1">
                <a:solidFill>
                  <a:srgbClr val="FFFF00"/>
                </a:solidFill>
              </a:rPr>
              <a:t>Nausea and vomiting (dose dependent)</a:t>
            </a:r>
          </a:p>
          <a:p>
            <a:pPr lvl="1">
              <a:buFontTx/>
              <a:buNone/>
            </a:pPr>
            <a:endParaRPr lang="en-US" sz="2400">
              <a:solidFill>
                <a:schemeClr val="bg1"/>
              </a:solidFill>
            </a:endParaRPr>
          </a:p>
          <a:p>
            <a:pPr lvl="1"/>
            <a:endParaRPr lang="en-US" sz="1800">
              <a:solidFill>
                <a:srgbClr val="FFFF00"/>
              </a:solidFill>
            </a:endParaRPr>
          </a:p>
        </p:txBody>
      </p:sp>
      <p:pic>
        <p:nvPicPr>
          <p:cNvPr id="323588" name="Picture 4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23589" name="Picture 5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23590" name="Picture 6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23591" name="Picture 7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23592" name="Picture 8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23593" name="Picture 9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23594" name="Picture 10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23595" name="Picture 11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23596" name="Picture 12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23597" name="Picture 13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23598" name="Picture 14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graphicFrame>
        <p:nvGraphicFramePr>
          <p:cNvPr id="323599" name="Group 15"/>
          <p:cNvGraphicFramePr>
            <a:graphicFrameLocks noGrp="1"/>
          </p:cNvGraphicFramePr>
          <p:nvPr>
            <p:ph sz="half" idx="2"/>
          </p:nvPr>
        </p:nvGraphicFramePr>
        <p:xfrm>
          <a:off x="2209800" y="5029200"/>
          <a:ext cx="5410200" cy="1584960"/>
        </p:xfrm>
        <a:graphic>
          <a:graphicData uri="http://schemas.openxmlformats.org/drawingml/2006/table">
            <a:tbl>
              <a:tblPr/>
              <a:tblGrid>
                <a:gridCol w="2705100"/>
                <a:gridCol w="27051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 50 mg/m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Level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 – 250 mg/m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Level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250 – 1000 mg/m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Level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&gt; 1000 mg/m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Level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Conventional Chemotherapy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8001000" cy="5257800"/>
          </a:xfrm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Backbone of cancer chemotherapy regimens</a:t>
            </a:r>
          </a:p>
          <a:p>
            <a:r>
              <a:rPr lang="en-US" sz="2400">
                <a:solidFill>
                  <a:schemeClr val="bg1"/>
                </a:solidFill>
              </a:rPr>
              <a:t>Cytotoxicity is not selective</a:t>
            </a:r>
          </a:p>
          <a:p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7410" name="Picture 2" descr="Click to view full size figure">
            <a:hlinkClick r:id="rId4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7411" name="Picture 3" descr="Click to view full size figure">
            <a:hlinkClick r:id="rId6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7412" name="Picture 4" descr="Click to view full size figure">
            <a:hlinkClick r:id="rId8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7413" name="Picture 5" descr="Click to view full size figure">
            <a:hlinkClick r:id="rId10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1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7414" name="Picture 6" descr="Click to view full size figur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7415" name="Picture 7" descr="Click to view full size figure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7416" name="Picture 8" descr="Click to view full size figure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7417" name="Picture 9" descr="Click to view full size figure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7418" name="Picture 10" descr="Click to view full size figure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7419" name="Picture 11" descr="Click to view full size figure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7420" name="Picture 12" descr="Click to view full size figure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graphicFrame>
        <p:nvGraphicFramePr>
          <p:cNvPr id="17426" name="Object 18"/>
          <p:cNvGraphicFramePr>
            <a:graphicFrameLocks noChangeAspect="1"/>
          </p:cNvGraphicFramePr>
          <p:nvPr>
            <p:ph sz="half" idx="4294967295"/>
          </p:nvPr>
        </p:nvGraphicFramePr>
        <p:xfrm>
          <a:off x="1371600" y="2743200"/>
          <a:ext cx="7315200" cy="3886200"/>
        </p:xfrm>
        <a:graphic>
          <a:graphicData uri="http://schemas.openxmlformats.org/presentationml/2006/ole">
            <p:oleObj spid="_x0000_s17426" name="Photo Editor Photo" r:id="rId26" imgW="12238095" imgH="6428571" progId="MSPhotoEd.3">
              <p:embed/>
            </p:oleObj>
          </a:graphicData>
        </a:graphic>
      </p:graphicFrame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429000" y="2895600"/>
            <a:ext cx="2057400" cy="685800"/>
          </a:xfrm>
          <a:prstGeom prst="rect">
            <a:avLst/>
          </a:prstGeom>
          <a:solidFill>
            <a:schemeClr val="accent1">
              <a:alpha val="57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371600" y="4038600"/>
            <a:ext cx="1371600" cy="685800"/>
          </a:xfrm>
          <a:prstGeom prst="rect">
            <a:avLst/>
          </a:prstGeom>
          <a:solidFill>
            <a:srgbClr val="00FF00">
              <a:alpha val="4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1371600" y="5562600"/>
            <a:ext cx="3429000" cy="1066800"/>
          </a:xfrm>
          <a:prstGeom prst="rect">
            <a:avLst/>
          </a:prstGeom>
          <a:solidFill>
            <a:srgbClr val="FFFF00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6858000" y="3886200"/>
            <a:ext cx="1828800" cy="2057400"/>
          </a:xfrm>
          <a:prstGeom prst="rect">
            <a:avLst/>
          </a:prstGeom>
          <a:solidFill>
            <a:srgbClr val="FF00FF">
              <a:alpha val="5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25635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25636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25637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25638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25639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25640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25641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25642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25643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25644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25645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924800" cy="8842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MTX Toxicity</a:t>
            </a:r>
          </a:p>
        </p:txBody>
      </p:sp>
      <p:sp>
        <p:nvSpPr>
          <p:cNvPr id="32564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924800" cy="5410200"/>
          </a:xfrm>
        </p:spPr>
        <p:txBody>
          <a:bodyPr/>
          <a:lstStyle/>
          <a:p>
            <a:r>
              <a:rPr lang="en-US" sz="2400" b="1">
                <a:solidFill>
                  <a:srgbClr val="FFFF00"/>
                </a:solidFill>
              </a:rPr>
              <a:t>Renal 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Direct cytotoxicity on tubular cells or precipitation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pKa of MTX is 5.4 (insoluble in acidic urine)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Precipitation of MTX and 7-OH metabolite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Alkalanize urine (pH &gt; 7)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Vigorous hydration (UOP &gt; 100 ml/hr)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Requires dosing adjustment in renal insufficiency</a:t>
            </a:r>
          </a:p>
          <a:p>
            <a:r>
              <a:rPr lang="en-US" sz="2400" b="1">
                <a:solidFill>
                  <a:srgbClr val="FFFF00"/>
                </a:solidFill>
              </a:rPr>
              <a:t>Hepatic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Fibrosis, cirrhosis more common with chronic, low dose oral therapy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Pulse dosing decreases risk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With HD MTX, transient increases in transaminases within 24 hours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Requires dosing adjustment in hepatic insufficiency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27683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27684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27685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27686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27687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27688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27689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27690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27691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27692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2769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924800" cy="533400"/>
          </a:xfrm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</a:rPr>
              <a:t>MTX Toxicity</a:t>
            </a:r>
          </a:p>
        </p:txBody>
      </p:sp>
      <p:sp>
        <p:nvSpPr>
          <p:cNvPr id="3276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8077200" cy="5791200"/>
          </a:xfrm>
        </p:spPr>
        <p:txBody>
          <a:bodyPr/>
          <a:lstStyle/>
          <a:p>
            <a:r>
              <a:rPr lang="en-US" sz="2400" b="1">
                <a:solidFill>
                  <a:srgbClr val="FFFF00"/>
                </a:solidFill>
              </a:rPr>
              <a:t>Pulmonary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Less common, but potentially fatal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Fever, dry cough, dyspnea, chest pain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Responsive to corticosteroids</a:t>
            </a:r>
          </a:p>
          <a:p>
            <a:r>
              <a:rPr lang="en-US" sz="2400" b="1">
                <a:solidFill>
                  <a:srgbClr val="FFFF00"/>
                </a:solidFill>
              </a:rPr>
              <a:t>Neurotoxicity (IT therapy)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Arachnoiditis: headache, nuchal rigidity, fever, vomiting - common, acute in onset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Motor paralysis, nerve palsy, seizures, coma during 2</a:t>
            </a:r>
            <a:r>
              <a:rPr lang="en-US" sz="2000" baseline="30000">
                <a:solidFill>
                  <a:schemeClr val="bg1"/>
                </a:solidFill>
              </a:rPr>
              <a:t>nd</a:t>
            </a:r>
            <a:r>
              <a:rPr lang="en-US" sz="2000">
                <a:solidFill>
                  <a:schemeClr val="bg1"/>
                </a:solidFill>
              </a:rPr>
              <a:t> or 3</a:t>
            </a:r>
            <a:r>
              <a:rPr lang="en-US" sz="2000" baseline="30000">
                <a:solidFill>
                  <a:schemeClr val="bg1"/>
                </a:solidFill>
              </a:rPr>
              <a:t>rd</a:t>
            </a:r>
            <a:r>
              <a:rPr lang="en-US" sz="2000">
                <a:solidFill>
                  <a:schemeClr val="bg1"/>
                </a:solidFill>
              </a:rPr>
              <a:t> week of treatment, typically in patients with meningeal leukemia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Chronic demyelinating encephalopathy with dementia, spasticity, coma – can occur months to years after treatment (irreversible); XRT followed by MTX can cause leukoencephalopathy</a:t>
            </a:r>
          </a:p>
          <a:p>
            <a:r>
              <a:rPr lang="en-US" sz="2400" b="1">
                <a:solidFill>
                  <a:srgbClr val="FFFF00"/>
                </a:solidFill>
              </a:rPr>
              <a:t>Other: rash, HSV, teratogenicity, alopecia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29731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29732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29733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29734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29735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29736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29737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29738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29739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29740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  <p:sp>
        <p:nvSpPr>
          <p:cNvPr id="329741" name="Rectangle 1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MTX Drug Interactions</a:t>
            </a:r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696200" cy="5029200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Avoid concomitant nephrotoxins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Cisplatin, probenecid, NSAIDS compete for excretion and decrease elimination of MTX</a:t>
            </a:r>
          </a:p>
          <a:p>
            <a:r>
              <a:rPr lang="en-US" sz="2400">
                <a:solidFill>
                  <a:schemeClr val="bg1"/>
                </a:solidFill>
              </a:rPr>
              <a:t>Salicylates and sulfonamides (Bactrim, PCN) may displace MTX from binding sites</a:t>
            </a:r>
          </a:p>
          <a:p>
            <a:r>
              <a:rPr lang="en-US" sz="2400">
                <a:solidFill>
                  <a:schemeClr val="bg1"/>
                </a:solidFill>
              </a:rPr>
              <a:t>Oral antibiotics may interfere with oral absorption of MTX and with enterohepatic recycling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51" name="Rectangle 15"/>
          <p:cNvSpPr>
            <a:spLocks noGrp="1" noChangeArrowheads="1"/>
          </p:cNvSpPr>
          <p:nvPr>
            <p:ph type="title"/>
          </p:nvPr>
        </p:nvSpPr>
        <p:spPr>
          <a:xfrm>
            <a:off x="1676400" y="2286000"/>
            <a:ext cx="67818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Questions??</a:t>
            </a:r>
          </a:p>
        </p:txBody>
      </p:sp>
      <p:pic>
        <p:nvPicPr>
          <p:cNvPr id="423938" name="Picture 2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423939" name="Picture 3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423940" name="Picture 4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423941" name="Picture 5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423942" name="Picture 6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423943" name="Picture 7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423944" name="Picture 8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423945" name="Picture 9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423946" name="Picture 10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423947" name="Picture 11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423948" name="Picture 12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Rectangle 1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200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Chemotherapy Classes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4191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u="sng">
                <a:solidFill>
                  <a:srgbClr val="FFFF00"/>
                </a:solidFill>
              </a:rPr>
              <a:t>Alkylating agents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</a:rPr>
              <a:t>nitrogen mustards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</a:rPr>
              <a:t>thiotepa, busulfan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</a:rPr>
              <a:t>nitrosoureas, mitomycin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</a:rPr>
              <a:t>procarbazine, dacarbazine</a:t>
            </a:r>
          </a:p>
          <a:p>
            <a:pPr>
              <a:lnSpc>
                <a:spcPct val="90000"/>
              </a:lnSpc>
            </a:pPr>
            <a:r>
              <a:rPr lang="en-US" sz="2400" b="1" u="sng">
                <a:solidFill>
                  <a:srgbClr val="FFFF00"/>
                </a:solidFill>
              </a:rPr>
              <a:t>Taxanes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</a:rPr>
              <a:t>paclitaxel, docetaxel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</a:rPr>
              <a:t>nab-paclitaxel</a:t>
            </a:r>
          </a:p>
          <a:p>
            <a:pPr>
              <a:lnSpc>
                <a:spcPct val="90000"/>
              </a:lnSpc>
            </a:pPr>
            <a:r>
              <a:rPr lang="en-US" sz="2400" b="1" u="sng">
                <a:solidFill>
                  <a:srgbClr val="FFFF00"/>
                </a:solidFill>
              </a:rPr>
              <a:t>Topoisomerase II inhibitors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</a:rPr>
              <a:t>etoposide</a:t>
            </a:r>
          </a:p>
          <a:p>
            <a:pPr>
              <a:lnSpc>
                <a:spcPct val="90000"/>
              </a:lnSpc>
            </a:pPr>
            <a:r>
              <a:rPr lang="en-US" sz="2400" b="1" u="sng">
                <a:solidFill>
                  <a:srgbClr val="FFFF00"/>
                </a:solidFill>
              </a:rPr>
              <a:t>Platinum Complexes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</a:rPr>
              <a:t>cisplatin, carboplatin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</a:rPr>
              <a:t>oxaliplatin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100">
              <a:solidFill>
                <a:schemeClr val="bg1"/>
              </a:solidFill>
            </a:endParaRPr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95400"/>
            <a:ext cx="4114800" cy="5562600"/>
          </a:xfrm>
        </p:spPr>
        <p:txBody>
          <a:bodyPr/>
          <a:lstStyle/>
          <a:p>
            <a:r>
              <a:rPr lang="en-US" sz="2000" b="1" u="sng">
                <a:solidFill>
                  <a:srgbClr val="FFFF00"/>
                </a:solidFill>
              </a:rPr>
              <a:t>Anthracyclines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doxorubicin, daunorubicin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idarubicin, mitoxantrone</a:t>
            </a:r>
          </a:p>
          <a:p>
            <a:r>
              <a:rPr lang="en-US" sz="2000" b="1" u="sng">
                <a:solidFill>
                  <a:srgbClr val="FFFF00"/>
                </a:solidFill>
              </a:rPr>
              <a:t>Antimetabolites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methotrexate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purine antagonists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pyrimidine antagonists</a:t>
            </a:r>
          </a:p>
          <a:p>
            <a:r>
              <a:rPr lang="en-US" sz="2000" b="1" u="sng">
                <a:solidFill>
                  <a:srgbClr val="FFFF00"/>
                </a:solidFill>
              </a:rPr>
              <a:t>Tubulin interactive agents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vincristine, vinblastine</a:t>
            </a:r>
          </a:p>
          <a:p>
            <a:r>
              <a:rPr lang="en-US" sz="2000" b="1" u="sng">
                <a:solidFill>
                  <a:srgbClr val="FFFF00"/>
                </a:solidFill>
              </a:rPr>
              <a:t>Miscellaneous agents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bleomycin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asparaginase</a:t>
            </a:r>
          </a:p>
          <a:p>
            <a:pPr lvl="1"/>
            <a:r>
              <a:rPr lang="en-US" sz="1900">
                <a:solidFill>
                  <a:schemeClr val="bg1"/>
                </a:solidFill>
              </a:rPr>
              <a:t>hydroxyurea</a:t>
            </a:r>
          </a:p>
          <a:p>
            <a:endParaRPr lang="en-US" sz="1900"/>
          </a:p>
        </p:txBody>
      </p:sp>
      <p:pic>
        <p:nvPicPr>
          <p:cNvPr id="10244" name="Picture 4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10245" name="Picture 5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10246" name="Picture 6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10247" name="Picture 7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10248" name="Picture 8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10249" name="Picture 9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10250" name="Picture 10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10251" name="Picture 11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10252" name="Picture 12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10253" name="Picture 13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10254" name="Picture 14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6962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Chemotherapy Toxicity</a:t>
            </a:r>
          </a:p>
        </p:txBody>
      </p:sp>
      <p:sp>
        <p:nvSpPr>
          <p:cNvPr id="3573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620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Usually reflected by mechanism of action of drug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Toxicity depends on many factors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Drug dosing and schedule (DLT)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Patient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Disease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Toxicity not always a class effect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Chemotherapy regimens usually combine drugs that have different toxicity profiles</a:t>
            </a:r>
          </a:p>
        </p:txBody>
      </p:sp>
      <p:pic>
        <p:nvPicPr>
          <p:cNvPr id="357379" name="Picture 3" descr="Click to view full size figure">
            <a:hlinkClick r:id="rId3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90600" cy="609600"/>
          </a:xfrm>
          <a:ln/>
        </p:spPr>
      </p:pic>
      <p:pic>
        <p:nvPicPr>
          <p:cNvPr id="357380" name="Picture 4" descr="Click to view full size figure">
            <a:hlinkClick r:id="rId5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609600"/>
            <a:ext cx="990600" cy="685800"/>
          </a:xfrm>
          <a:ln/>
        </p:spPr>
      </p:pic>
      <p:pic>
        <p:nvPicPr>
          <p:cNvPr id="357381" name="Picture 5" descr="Click to view full size figure">
            <a:hlinkClick r:id="rId7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1219200"/>
            <a:ext cx="990600" cy="762000"/>
          </a:xfrm>
          <a:ln/>
        </p:spPr>
      </p:pic>
      <p:pic>
        <p:nvPicPr>
          <p:cNvPr id="357382" name="Picture 6" descr="Click to view full size figure">
            <a:hlinkClick r:id="rId9"/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0" y="1905000"/>
            <a:ext cx="990600" cy="685800"/>
          </a:xfrm>
          <a:ln/>
        </p:spPr>
      </p:pic>
      <p:pic>
        <p:nvPicPr>
          <p:cNvPr id="357383" name="Picture 7" descr="Click to view full size figur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990600" cy="609600"/>
          </a:xfrm>
          <a:prstGeom prst="rect">
            <a:avLst/>
          </a:prstGeom>
          <a:noFill/>
        </p:spPr>
      </p:pic>
      <p:pic>
        <p:nvPicPr>
          <p:cNvPr id="357384" name="Picture 8" descr="Click to view full size figure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90600" cy="609600"/>
          </a:xfrm>
          <a:prstGeom prst="rect">
            <a:avLst/>
          </a:prstGeom>
          <a:noFill/>
        </p:spPr>
      </p:pic>
      <p:pic>
        <p:nvPicPr>
          <p:cNvPr id="357385" name="Picture 9" descr="Click to view full size figure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733800"/>
            <a:ext cx="990600" cy="685800"/>
          </a:xfrm>
          <a:prstGeom prst="rect">
            <a:avLst/>
          </a:prstGeom>
          <a:noFill/>
        </p:spPr>
      </p:pic>
      <p:pic>
        <p:nvPicPr>
          <p:cNvPr id="357386" name="Picture 10" descr="Click to view full size figure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343400"/>
            <a:ext cx="990600" cy="609600"/>
          </a:xfrm>
          <a:prstGeom prst="rect">
            <a:avLst/>
          </a:prstGeom>
          <a:noFill/>
        </p:spPr>
      </p:pic>
      <p:pic>
        <p:nvPicPr>
          <p:cNvPr id="357387" name="Picture 11" descr="Click to view full size figur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4953000"/>
            <a:ext cx="990600" cy="609600"/>
          </a:xfrm>
          <a:prstGeom prst="rect">
            <a:avLst/>
          </a:prstGeom>
          <a:noFill/>
        </p:spPr>
      </p:pic>
      <p:pic>
        <p:nvPicPr>
          <p:cNvPr id="357388" name="Picture 12" descr="Click to view full size figur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562600"/>
            <a:ext cx="990600" cy="668338"/>
          </a:xfrm>
          <a:prstGeom prst="rect">
            <a:avLst/>
          </a:prstGeom>
          <a:noFill/>
        </p:spPr>
      </p:pic>
      <p:pic>
        <p:nvPicPr>
          <p:cNvPr id="357389" name="Picture 13" descr="Click to view full size figure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6213475"/>
            <a:ext cx="990600" cy="64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4129</Words>
  <Application>Microsoft PowerPoint</Application>
  <PresentationFormat>On-screen Show (4:3)</PresentationFormat>
  <Paragraphs>699</Paragraphs>
  <Slides>73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Times New Roman</vt:lpstr>
      <vt:lpstr>Symbol</vt:lpstr>
      <vt:lpstr>Wingdings</vt:lpstr>
      <vt:lpstr>Default Design</vt:lpstr>
      <vt:lpstr>Microsoft Photo Editor 3.0 Photo</vt:lpstr>
      <vt:lpstr>Introduction to Conventional Chemotherapy </vt:lpstr>
      <vt:lpstr>Objectives </vt:lpstr>
      <vt:lpstr>History of Chemotherapy </vt:lpstr>
      <vt:lpstr>Chemotherapy</vt:lpstr>
      <vt:lpstr>The Cell Cycle </vt:lpstr>
      <vt:lpstr>Chemotherapy  </vt:lpstr>
      <vt:lpstr>Conventional Chemotherapy</vt:lpstr>
      <vt:lpstr>Chemotherapy Classes</vt:lpstr>
      <vt:lpstr>Chemotherapy Toxicity</vt:lpstr>
      <vt:lpstr>Common Toxicities</vt:lpstr>
      <vt:lpstr>Myelosuppression</vt:lpstr>
      <vt:lpstr>Nausea and Vomiting</vt:lpstr>
      <vt:lpstr>Targeting Neurotransmitters</vt:lpstr>
      <vt:lpstr>Chemotherapy Toxicity</vt:lpstr>
      <vt:lpstr>Chemotherapy Toxicity</vt:lpstr>
      <vt:lpstr>Miscellaneous Toxicity</vt:lpstr>
      <vt:lpstr>Secondary Leukemias</vt:lpstr>
      <vt:lpstr>Alkylating Agents</vt:lpstr>
      <vt:lpstr>Alkylating Agents</vt:lpstr>
      <vt:lpstr>Cyclophosphamide and Toxicity</vt:lpstr>
      <vt:lpstr>Cyclophosphamide Toxicity</vt:lpstr>
      <vt:lpstr>Ifosfamide Toxicity</vt:lpstr>
      <vt:lpstr>Ifosfamide Toxicity</vt:lpstr>
      <vt:lpstr>Ifosfamide Toxicity</vt:lpstr>
      <vt:lpstr>The Platinums</vt:lpstr>
      <vt:lpstr>Cisplatin Toxicity</vt:lpstr>
      <vt:lpstr>Cisplatin Toxicity</vt:lpstr>
      <vt:lpstr>Cisplatin Toxicity</vt:lpstr>
      <vt:lpstr>Cisplatin Nephrotoxicity</vt:lpstr>
      <vt:lpstr>Cisplatin Toxicity</vt:lpstr>
      <vt:lpstr>Cisplatin Administration</vt:lpstr>
      <vt:lpstr>Carboplatin Toxicity </vt:lpstr>
      <vt:lpstr>Oxaliplatin Toxicity</vt:lpstr>
      <vt:lpstr>Slide 34</vt:lpstr>
      <vt:lpstr>Oxaliplatin Neuropathy</vt:lpstr>
      <vt:lpstr>Comparison of Platinum Toxicity</vt:lpstr>
      <vt:lpstr>Cytidine Analogs</vt:lpstr>
      <vt:lpstr>Cytarabine</vt:lpstr>
      <vt:lpstr>Cytarabine</vt:lpstr>
      <vt:lpstr>HIDAC</vt:lpstr>
      <vt:lpstr>Cytarabine Toxicity</vt:lpstr>
      <vt:lpstr>Cytarabine Toxicity</vt:lpstr>
      <vt:lpstr>Cytarabine Toxicity</vt:lpstr>
      <vt:lpstr>5-Fluoropyrimidines</vt:lpstr>
      <vt:lpstr>Fluorouracil (5-FU)</vt:lpstr>
      <vt:lpstr>5-FU Metabolism</vt:lpstr>
      <vt:lpstr>5-FU Metabolism</vt:lpstr>
      <vt:lpstr>5-FU Pharmacokinetics</vt:lpstr>
      <vt:lpstr>5-FU Toxicity</vt:lpstr>
      <vt:lpstr>5-FU Toxicity</vt:lpstr>
      <vt:lpstr>Other 5-FU Toxicities</vt:lpstr>
      <vt:lpstr>Miscellaneous about 5-FU</vt:lpstr>
      <vt:lpstr>Capecitabine Toxicity</vt:lpstr>
      <vt:lpstr>Capecitabine Hand-Foot Syndrome</vt:lpstr>
      <vt:lpstr>Capecitabine Warnings</vt:lpstr>
      <vt:lpstr>Capecitabine Drug Interaction</vt:lpstr>
      <vt:lpstr>5-FU Indications</vt:lpstr>
      <vt:lpstr>Slide 58</vt:lpstr>
      <vt:lpstr>Vinca Alkaloids</vt:lpstr>
      <vt:lpstr>The Vinca Alkaloids</vt:lpstr>
      <vt:lpstr>Vinca Alkaloids</vt:lpstr>
      <vt:lpstr>Vincristine Toxicity</vt:lpstr>
      <vt:lpstr>Vincristine Toxicity</vt:lpstr>
      <vt:lpstr>Vincristine Toxicity </vt:lpstr>
      <vt:lpstr>Methotrexate</vt:lpstr>
      <vt:lpstr>Methotrexate</vt:lpstr>
      <vt:lpstr>High-Dose MTX</vt:lpstr>
      <vt:lpstr>Leucovorin</vt:lpstr>
      <vt:lpstr>MTX Toxicity</vt:lpstr>
      <vt:lpstr>MTX Toxicity</vt:lpstr>
      <vt:lpstr>MTX Toxicity</vt:lpstr>
      <vt:lpstr>MTX Drug Interactions</vt:lpstr>
      <vt:lpstr>Questions??</vt:lpstr>
    </vt:vector>
  </TitlesOfParts>
  <Company>NLA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Conventional Chemotherapy Drugs</dc:title>
  <dc:creator>Caroline Sweiss</dc:creator>
  <cp:lastModifiedBy>Syed</cp:lastModifiedBy>
  <cp:revision>182</cp:revision>
  <dcterms:created xsi:type="dcterms:W3CDTF">2007-08-18T19:09:20Z</dcterms:created>
  <dcterms:modified xsi:type="dcterms:W3CDTF">2021-01-29T05:24:27Z</dcterms:modified>
</cp:coreProperties>
</file>