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7"/>
  </p:handoutMasterIdLst>
  <p:sldIdLst>
    <p:sldId id="270" r:id="rId2"/>
    <p:sldId id="256" r:id="rId3"/>
    <p:sldId id="257" r:id="rId4"/>
    <p:sldId id="258" r:id="rId5"/>
    <p:sldId id="265" r:id="rId6"/>
    <p:sldId id="259" r:id="rId7"/>
    <p:sldId id="266" r:id="rId8"/>
    <p:sldId id="260" r:id="rId9"/>
    <p:sldId id="261" r:id="rId10"/>
    <p:sldId id="262" r:id="rId11"/>
    <p:sldId id="269" r:id="rId12"/>
    <p:sldId id="267" r:id="rId13"/>
    <p:sldId id="263" r:id="rId14"/>
    <p:sldId id="264" r:id="rId15"/>
    <p:sldId id="268" r:id="rId16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6795" tIns="43397" rIns="86795" bIns="43397" numCol="1" anchor="t" anchorCtr="0" compatLnSpc="1">
            <a:prstTxWarp prst="textNoShape">
              <a:avLst/>
            </a:prstTxWarp>
          </a:bodyPr>
          <a:lstStyle>
            <a:lvl1pPr defTabSz="868363">
              <a:defRPr sz="1100" smtClean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6795" tIns="43397" rIns="86795" bIns="43397" numCol="1" anchor="t" anchorCtr="0" compatLnSpc="1">
            <a:prstTxWarp prst="textNoShape">
              <a:avLst/>
            </a:prstTxWarp>
          </a:bodyPr>
          <a:lstStyle>
            <a:lvl1pPr algn="r" defTabSz="868363">
              <a:defRPr sz="1100" smtClean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6795" tIns="43397" rIns="86795" bIns="43397" numCol="1" anchor="b" anchorCtr="0" compatLnSpc="1">
            <a:prstTxWarp prst="textNoShape">
              <a:avLst/>
            </a:prstTxWarp>
          </a:bodyPr>
          <a:lstStyle>
            <a:lvl1pPr defTabSz="868363">
              <a:defRPr sz="1100" smtClean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9188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6795" tIns="43397" rIns="86795" bIns="43397" numCol="1" anchor="b" anchorCtr="0" compatLnSpc="1">
            <a:prstTxWarp prst="textNoShape">
              <a:avLst/>
            </a:prstTxWarp>
          </a:bodyPr>
          <a:lstStyle>
            <a:lvl1pPr algn="r" defTabSz="868363">
              <a:defRPr sz="1100">
                <a:latin typeface="Times New Roman" pitchFamily="18" charset="0"/>
              </a:defRPr>
            </a:lvl1pPr>
          </a:lstStyle>
          <a:p>
            <a:fld id="{1B5B0665-E86E-4E92-8A4E-3849017EBB44}" type="slidenum">
              <a:rPr lang="en-IE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CFF211-46D0-4B82-A86C-041044FCFB12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4B912E-0A0D-4423-9454-862B7221A601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51BBAC-F0BB-41EA-8876-49E765B12039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5FEA7-E037-4051-985E-95B5F2B3F324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354EE-DB5F-401F-880A-2E6E665BD766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C57CFD-5648-4AD0-B3DC-D9E0ACB40638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4FF50-0B6E-41F3-B783-1850E07C59F4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5EAD90-D868-4FF4-97CB-70D58BFEE1F5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B8C59B-2337-494A-83BE-167CCEED0A4E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C04D75-5F08-4C13-9198-FDCC4D10CF05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D8618F-9CC8-445F-ACA4-EF0D37E070B2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IE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/>
              <a:t>Click to edit Master text styles</a:t>
            </a:r>
          </a:p>
          <a:p>
            <a:pPr lvl="1"/>
            <a:r>
              <a:rPr lang="en-IE"/>
              <a:t>Second level</a:t>
            </a:r>
          </a:p>
          <a:p>
            <a:pPr lvl="2"/>
            <a:r>
              <a:rPr lang="en-IE"/>
              <a:t>Third level</a:t>
            </a:r>
          </a:p>
          <a:p>
            <a:pPr lvl="3"/>
            <a:r>
              <a:rPr lang="en-IE"/>
              <a:t>Fourth level</a:t>
            </a:r>
          </a:p>
          <a:p>
            <a:pPr lvl="4"/>
            <a:r>
              <a:rPr lang="en-IE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  <a:ea typeface="ＭＳ Ｐゴシック" charset="0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  <a:ea typeface="ＭＳ Ｐゴシック" charset="0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DA5AAA12-DA4C-4EA2-9C23-E8DBBF416565}" type="slidenum">
              <a:rPr lang="en-IE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ELECTRO CHEMISTRY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err="1" smtClean="0"/>
              <a:t>Dr.N.M.ABDUL</a:t>
            </a:r>
            <a:r>
              <a:rPr lang="en-IN" dirty="0" smtClean="0"/>
              <a:t> KHADER JAILANI</a:t>
            </a:r>
          </a:p>
          <a:p>
            <a:r>
              <a:rPr lang="en-IN" dirty="0" smtClean="0"/>
              <a:t>HKRH  COLLEGE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5" name="Group 12"/>
          <p:cNvGrpSpPr>
            <a:grpSpLocks noChangeAspect="1"/>
          </p:cNvGrpSpPr>
          <p:nvPr/>
        </p:nvGrpSpPr>
        <p:grpSpPr bwMode="auto">
          <a:xfrm>
            <a:off x="2268538" y="1239838"/>
            <a:ext cx="5257800" cy="4133850"/>
            <a:chOff x="1800" y="1440"/>
            <a:chExt cx="8280" cy="6510"/>
          </a:xfrm>
        </p:grpSpPr>
        <p:sp>
          <p:nvSpPr>
            <p:cNvPr id="11272" name="AutoShape 30"/>
            <p:cNvSpPr>
              <a:spLocks noChangeAspect="1" noChangeArrowheads="1" noTextEdit="1"/>
            </p:cNvSpPr>
            <p:nvPr/>
          </p:nvSpPr>
          <p:spPr bwMode="auto">
            <a:xfrm>
              <a:off x="1800" y="1440"/>
              <a:ext cx="8280" cy="6510"/>
            </a:xfrm>
            <a:prstGeom prst="rect">
              <a:avLst/>
            </a:prstGeom>
            <a:solidFill>
              <a:srgbClr val="FFFFFF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1273" name="Text Box 29"/>
            <p:cNvSpPr txBox="1">
              <a:spLocks noChangeArrowheads="1"/>
            </p:cNvSpPr>
            <p:nvPr/>
          </p:nvSpPr>
          <p:spPr bwMode="auto">
            <a:xfrm>
              <a:off x="6480" y="6300"/>
              <a:ext cx="1080" cy="540"/>
            </a:xfrm>
            <a:prstGeom prst="rect">
              <a:avLst/>
            </a:prstGeom>
            <a:solidFill>
              <a:srgbClr val="FFFFFF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1200">
                  <a:ea typeface="SimSun" pitchFamily="2" charset="-122"/>
                </a:rPr>
                <a:t>Na</a:t>
              </a:r>
              <a:r>
                <a:rPr lang="en-GB" sz="1200" baseline="30000">
                  <a:ea typeface="SimSun" pitchFamily="2" charset="-122"/>
                </a:rPr>
                <a:t>+</a:t>
              </a:r>
              <a:r>
                <a:rPr lang="en-GB" sz="1200">
                  <a:ea typeface="SimSun" pitchFamily="2" charset="-122"/>
                </a:rPr>
                <a:t> </a:t>
              </a:r>
              <a:r>
                <a:rPr lang="en-GB" sz="1200">
                  <a:ea typeface="SimSun" pitchFamily="2" charset="-122"/>
                  <a:sym typeface="Symbol" pitchFamily="18" charset="2"/>
                </a:rPr>
                <a:t></a:t>
              </a:r>
            </a:p>
          </p:txBody>
        </p:sp>
        <p:sp>
          <p:nvSpPr>
            <p:cNvPr id="11274" name="Text Box 28"/>
            <p:cNvSpPr txBox="1">
              <a:spLocks noChangeArrowheads="1"/>
            </p:cNvSpPr>
            <p:nvPr/>
          </p:nvSpPr>
          <p:spPr bwMode="auto">
            <a:xfrm>
              <a:off x="3240" y="6300"/>
              <a:ext cx="1080" cy="540"/>
            </a:xfrm>
            <a:prstGeom prst="rect">
              <a:avLst/>
            </a:prstGeom>
            <a:solidFill>
              <a:srgbClr val="FFFFFF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1200">
                  <a:ea typeface="SimSun" pitchFamily="2" charset="-122"/>
                  <a:sym typeface="Symbol" pitchFamily="18" charset="2"/>
                </a:rPr>
                <a:t></a:t>
              </a:r>
              <a:r>
                <a:rPr lang="en-GB" sz="1200">
                  <a:ea typeface="SimSun" pitchFamily="2" charset="-122"/>
                </a:rPr>
                <a:t> Cl</a:t>
              </a:r>
              <a:r>
                <a:rPr lang="en-GB" sz="1200" baseline="30000">
                  <a:ea typeface="SimSun" pitchFamily="2" charset="-122"/>
                  <a:sym typeface="Symbol" pitchFamily="18" charset="2"/>
                </a:rPr>
                <a:t>-</a:t>
              </a:r>
              <a:endParaRPr lang="en-GB" sz="1200">
                <a:ea typeface="SimSun" pitchFamily="2" charset="-122"/>
                <a:sym typeface="Symbol" pitchFamily="18" charset="2"/>
              </a:endParaRPr>
            </a:p>
          </p:txBody>
        </p:sp>
        <p:sp>
          <p:nvSpPr>
            <p:cNvPr id="11275" name="Text Box 27"/>
            <p:cNvSpPr txBox="1">
              <a:spLocks noChangeArrowheads="1"/>
            </p:cNvSpPr>
            <p:nvPr/>
          </p:nvSpPr>
          <p:spPr bwMode="auto">
            <a:xfrm>
              <a:off x="7020" y="3780"/>
              <a:ext cx="2520" cy="720"/>
            </a:xfrm>
            <a:prstGeom prst="rect">
              <a:avLst/>
            </a:prstGeom>
            <a:solidFill>
              <a:srgbClr val="FFFFFF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IE" sz="1200">
                  <a:latin typeface="Times New Roman" pitchFamily="18" charset="0"/>
                  <a:ea typeface="SimSun" pitchFamily="2" charset="-122"/>
                </a:rPr>
                <a:t>Anode</a:t>
              </a:r>
              <a:endParaRPr lang="en-US" sz="1100">
                <a:ea typeface="SimSun" pitchFamily="2" charset="-122"/>
              </a:endParaRPr>
            </a:p>
            <a:p>
              <a:pPr eaLnBrk="0" hangingPunct="0"/>
              <a:r>
                <a:rPr lang="en-IE" sz="1200">
                  <a:latin typeface="Times New Roman" pitchFamily="18" charset="0"/>
                  <a:ea typeface="SimSun" pitchFamily="2" charset="-122"/>
                </a:rPr>
                <a:t>e.g. inert Ti</a:t>
              </a:r>
              <a:endParaRPr lang="en-IE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11276" name="Text Box 26"/>
            <p:cNvSpPr txBox="1">
              <a:spLocks noChangeArrowheads="1"/>
            </p:cNvSpPr>
            <p:nvPr/>
          </p:nvSpPr>
          <p:spPr bwMode="auto">
            <a:xfrm>
              <a:off x="1980" y="3780"/>
              <a:ext cx="2160" cy="720"/>
            </a:xfrm>
            <a:prstGeom prst="rect">
              <a:avLst/>
            </a:prstGeom>
            <a:solidFill>
              <a:srgbClr val="FFFFFF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IE" sz="1200">
                  <a:latin typeface="Times New Roman" pitchFamily="18" charset="0"/>
                  <a:ea typeface="SimSun" pitchFamily="2" charset="-122"/>
                </a:rPr>
                <a:t>Cathode</a:t>
              </a:r>
              <a:endParaRPr lang="en-US" sz="1100">
                <a:ea typeface="SimSun" pitchFamily="2" charset="-122"/>
              </a:endParaRPr>
            </a:p>
            <a:p>
              <a:pPr eaLnBrk="0" hangingPunct="0"/>
              <a:r>
                <a:rPr lang="en-IE" sz="1200">
                  <a:latin typeface="Times New Roman" pitchFamily="18" charset="0"/>
                  <a:ea typeface="SimSun" pitchFamily="2" charset="-122"/>
                </a:rPr>
                <a:t>e.g. inert Ti</a:t>
              </a:r>
              <a:endParaRPr lang="en-IE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11277" name="Line 25"/>
            <p:cNvSpPr>
              <a:spLocks noChangeShapeType="1"/>
            </p:cNvSpPr>
            <p:nvPr/>
          </p:nvSpPr>
          <p:spPr bwMode="auto">
            <a:xfrm flipV="1">
              <a:off x="2160" y="4680"/>
              <a:ext cx="1" cy="23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1278" name="Rectangle 24"/>
            <p:cNvSpPr>
              <a:spLocks noChangeArrowheads="1"/>
            </p:cNvSpPr>
            <p:nvPr/>
          </p:nvSpPr>
          <p:spPr bwMode="auto">
            <a:xfrm>
              <a:off x="7380" y="4680"/>
              <a:ext cx="720" cy="216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Freeform 23"/>
            <p:cNvSpPr>
              <a:spLocks/>
            </p:cNvSpPr>
            <p:nvPr/>
          </p:nvSpPr>
          <p:spPr bwMode="auto">
            <a:xfrm>
              <a:off x="2660" y="2888"/>
              <a:ext cx="5315" cy="1807"/>
            </a:xfrm>
            <a:custGeom>
              <a:avLst/>
              <a:gdLst>
                <a:gd name="T0" fmla="*/ 205 w 5315"/>
                <a:gd name="T1" fmla="*/ 1762 h 1807"/>
                <a:gd name="T2" fmla="*/ 730 w 5315"/>
                <a:gd name="T3" fmla="*/ 247 h 1807"/>
                <a:gd name="T4" fmla="*/ 4585 w 5315"/>
                <a:gd name="T5" fmla="*/ 277 h 1807"/>
                <a:gd name="T6" fmla="*/ 5110 w 5315"/>
                <a:gd name="T7" fmla="*/ 1807 h 180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15" h="1807">
                  <a:moveTo>
                    <a:pt x="205" y="1762"/>
                  </a:moveTo>
                  <a:cubicBezTo>
                    <a:pt x="292" y="1510"/>
                    <a:pt x="0" y="494"/>
                    <a:pt x="730" y="247"/>
                  </a:cubicBezTo>
                  <a:cubicBezTo>
                    <a:pt x="1460" y="0"/>
                    <a:pt x="3855" y="17"/>
                    <a:pt x="4585" y="277"/>
                  </a:cubicBezTo>
                  <a:cubicBezTo>
                    <a:pt x="5315" y="537"/>
                    <a:pt x="5001" y="1488"/>
                    <a:pt x="5110" y="1807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1280" name="Rectangle 22"/>
            <p:cNvSpPr>
              <a:spLocks noChangeArrowheads="1"/>
            </p:cNvSpPr>
            <p:nvPr/>
          </p:nvSpPr>
          <p:spPr bwMode="auto">
            <a:xfrm>
              <a:off x="2520" y="4500"/>
              <a:ext cx="720" cy="2340"/>
            </a:xfrm>
            <a:prstGeom prst="rect">
              <a:avLst/>
            </a:prstGeom>
            <a:solidFill>
              <a:srgbClr val="3366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Freeform 21"/>
            <p:cNvSpPr>
              <a:spLocks/>
            </p:cNvSpPr>
            <p:nvPr/>
          </p:nvSpPr>
          <p:spPr bwMode="auto">
            <a:xfrm>
              <a:off x="5250" y="6840"/>
              <a:ext cx="3142" cy="930"/>
            </a:xfrm>
            <a:custGeom>
              <a:avLst/>
              <a:gdLst>
                <a:gd name="T0" fmla="*/ 0 w 3142"/>
                <a:gd name="T1" fmla="*/ 930 h 930"/>
                <a:gd name="T2" fmla="*/ 915 w 3142"/>
                <a:gd name="T3" fmla="*/ 930 h 930"/>
                <a:gd name="T4" fmla="*/ 2790 w 3142"/>
                <a:gd name="T5" fmla="*/ 930 h 930"/>
                <a:gd name="T6" fmla="*/ 3030 w 3142"/>
                <a:gd name="T7" fmla="*/ 0 h 9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142" h="930">
                  <a:moveTo>
                    <a:pt x="0" y="930"/>
                  </a:moveTo>
                  <a:lnTo>
                    <a:pt x="915" y="930"/>
                  </a:lnTo>
                  <a:lnTo>
                    <a:pt x="2790" y="930"/>
                  </a:lnTo>
                  <a:cubicBezTo>
                    <a:pt x="3142" y="775"/>
                    <a:pt x="2980" y="194"/>
                    <a:pt x="3030" y="0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1282" name="Line 20"/>
            <p:cNvSpPr>
              <a:spLocks noChangeShapeType="1"/>
            </p:cNvSpPr>
            <p:nvPr/>
          </p:nvSpPr>
          <p:spPr bwMode="auto">
            <a:xfrm flipV="1">
              <a:off x="8280" y="4680"/>
              <a:ext cx="1" cy="23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1283" name="Freeform 19"/>
            <p:cNvSpPr>
              <a:spLocks/>
            </p:cNvSpPr>
            <p:nvPr/>
          </p:nvSpPr>
          <p:spPr bwMode="auto">
            <a:xfrm>
              <a:off x="5925" y="6120"/>
              <a:ext cx="2402" cy="172"/>
            </a:xfrm>
            <a:custGeom>
              <a:avLst/>
              <a:gdLst>
                <a:gd name="T0" fmla="*/ 0 w 2402"/>
                <a:gd name="T1" fmla="*/ 135 h 172"/>
                <a:gd name="T2" fmla="*/ 345 w 2402"/>
                <a:gd name="T3" fmla="*/ 135 h 172"/>
                <a:gd name="T4" fmla="*/ 2070 w 2402"/>
                <a:gd name="T5" fmla="*/ 150 h 172"/>
                <a:gd name="T6" fmla="*/ 2340 w 2402"/>
                <a:gd name="T7" fmla="*/ 0 h 1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02" h="172">
                  <a:moveTo>
                    <a:pt x="0" y="135"/>
                  </a:moveTo>
                  <a:cubicBezTo>
                    <a:pt x="57" y="140"/>
                    <a:pt x="0" y="132"/>
                    <a:pt x="345" y="135"/>
                  </a:cubicBezTo>
                  <a:cubicBezTo>
                    <a:pt x="690" y="138"/>
                    <a:pt x="1738" y="172"/>
                    <a:pt x="2070" y="150"/>
                  </a:cubicBezTo>
                  <a:cubicBezTo>
                    <a:pt x="2402" y="128"/>
                    <a:pt x="2284" y="31"/>
                    <a:pt x="2340" y="0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1284" name="Freeform 18"/>
            <p:cNvSpPr>
              <a:spLocks/>
            </p:cNvSpPr>
            <p:nvPr/>
          </p:nvSpPr>
          <p:spPr bwMode="auto">
            <a:xfrm>
              <a:off x="2160" y="6120"/>
              <a:ext cx="3795" cy="160"/>
            </a:xfrm>
            <a:custGeom>
              <a:avLst/>
              <a:gdLst>
                <a:gd name="T0" fmla="*/ 48 w 3795"/>
                <a:gd name="T1" fmla="*/ 0 h 160"/>
                <a:gd name="T2" fmla="*/ 335 w 3795"/>
                <a:gd name="T3" fmla="*/ 135 h 160"/>
                <a:gd name="T4" fmla="*/ 2060 w 3795"/>
                <a:gd name="T5" fmla="*/ 150 h 160"/>
                <a:gd name="T6" fmla="*/ 3795 w 3795"/>
                <a:gd name="T7" fmla="*/ 150 h 1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95" h="160">
                  <a:moveTo>
                    <a:pt x="48" y="0"/>
                  </a:moveTo>
                  <a:cubicBezTo>
                    <a:pt x="96" y="22"/>
                    <a:pt x="0" y="110"/>
                    <a:pt x="335" y="135"/>
                  </a:cubicBezTo>
                  <a:cubicBezTo>
                    <a:pt x="670" y="160"/>
                    <a:pt x="1483" y="148"/>
                    <a:pt x="2060" y="150"/>
                  </a:cubicBezTo>
                  <a:lnTo>
                    <a:pt x="3795" y="15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1285" name="Text Box 17"/>
            <p:cNvSpPr txBox="1">
              <a:spLocks noChangeArrowheads="1"/>
            </p:cNvSpPr>
            <p:nvPr/>
          </p:nvSpPr>
          <p:spPr bwMode="auto">
            <a:xfrm>
              <a:off x="4140" y="7020"/>
              <a:ext cx="1980" cy="72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IE" sz="1000">
                  <a:ea typeface="SimSun" pitchFamily="2" charset="-122"/>
                </a:rPr>
                <a:t>Electrolyte, e.g. NaCl</a:t>
              </a:r>
              <a:endParaRPr lang="en-IE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11286" name="Freeform 16"/>
            <p:cNvSpPr>
              <a:spLocks/>
            </p:cNvSpPr>
            <p:nvPr/>
          </p:nvSpPr>
          <p:spPr bwMode="auto">
            <a:xfrm>
              <a:off x="2115" y="6990"/>
              <a:ext cx="3210" cy="795"/>
            </a:xfrm>
            <a:custGeom>
              <a:avLst/>
              <a:gdLst>
                <a:gd name="T0" fmla="*/ 30 w 3210"/>
                <a:gd name="T1" fmla="*/ 0 h 795"/>
                <a:gd name="T2" fmla="*/ 345 w 3210"/>
                <a:gd name="T3" fmla="*/ 750 h 795"/>
                <a:gd name="T4" fmla="*/ 2100 w 3210"/>
                <a:gd name="T5" fmla="*/ 780 h 795"/>
                <a:gd name="T6" fmla="*/ 3210 w 3210"/>
                <a:gd name="T7" fmla="*/ 795 h 79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10" h="795">
                  <a:moveTo>
                    <a:pt x="30" y="0"/>
                  </a:moveTo>
                  <a:cubicBezTo>
                    <a:pt x="83" y="125"/>
                    <a:pt x="0" y="620"/>
                    <a:pt x="345" y="750"/>
                  </a:cubicBezTo>
                  <a:lnTo>
                    <a:pt x="2100" y="780"/>
                  </a:lnTo>
                  <a:lnTo>
                    <a:pt x="3210" y="795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1287" name="Text Box 15"/>
            <p:cNvSpPr txBox="1">
              <a:spLocks noChangeArrowheads="1"/>
            </p:cNvSpPr>
            <p:nvPr/>
          </p:nvSpPr>
          <p:spPr bwMode="auto">
            <a:xfrm>
              <a:off x="2700" y="4680"/>
              <a:ext cx="540" cy="540"/>
            </a:xfrm>
            <a:prstGeom prst="rect">
              <a:avLst/>
            </a:prstGeom>
            <a:solidFill>
              <a:srgbClr val="3366FF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IE" sz="1800" b="1">
                  <a:latin typeface="Times New Roman" pitchFamily="18" charset="0"/>
                  <a:ea typeface="SimSun" pitchFamily="2" charset="-122"/>
                </a:rPr>
                <a:t>+</a:t>
              </a:r>
              <a:endParaRPr lang="en-IE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11288" name="Text Box 14"/>
            <p:cNvSpPr txBox="1">
              <a:spLocks noChangeArrowheads="1"/>
            </p:cNvSpPr>
            <p:nvPr/>
          </p:nvSpPr>
          <p:spPr bwMode="auto">
            <a:xfrm>
              <a:off x="7560" y="4860"/>
              <a:ext cx="540" cy="540"/>
            </a:xfrm>
            <a:prstGeom prst="rect">
              <a:avLst/>
            </a:prstGeom>
            <a:solidFill>
              <a:srgbClr val="FF0000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IE" sz="1800" b="1">
                  <a:latin typeface="Times New Roman" pitchFamily="18" charset="0"/>
                  <a:ea typeface="SimSun" pitchFamily="2" charset="-122"/>
                </a:rPr>
                <a:t>-</a:t>
              </a:r>
              <a:endParaRPr lang="en-IE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11289" name="Text Box 13"/>
            <p:cNvSpPr txBox="1">
              <a:spLocks noChangeArrowheads="1"/>
            </p:cNvSpPr>
            <p:nvPr/>
          </p:nvSpPr>
          <p:spPr bwMode="auto">
            <a:xfrm>
              <a:off x="4680" y="2700"/>
              <a:ext cx="1080" cy="72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IE" sz="1000">
                  <a:ea typeface="SimSun" pitchFamily="2" charset="-122"/>
                </a:rPr>
                <a:t>Power</a:t>
              </a:r>
              <a:endParaRPr lang="en-US" sz="1100">
                <a:ea typeface="SimSun" pitchFamily="2" charset="-122"/>
              </a:endParaRPr>
            </a:p>
            <a:p>
              <a:pPr eaLnBrk="0" hangingPunct="0"/>
              <a:r>
                <a:rPr lang="en-IE" sz="1000">
                  <a:ea typeface="SimSun" pitchFamily="2" charset="-122"/>
                </a:rPr>
                <a:t>Supply</a:t>
              </a:r>
              <a:endParaRPr lang="en-IE" sz="2400">
                <a:latin typeface="Times New Roman" pitchFamily="18" charset="0"/>
                <a:ea typeface="SimSun" pitchFamily="2" charset="-122"/>
              </a:endParaRPr>
            </a:p>
          </p:txBody>
        </p:sp>
      </p:grpSp>
      <p:sp>
        <p:nvSpPr>
          <p:cNvPr id="10250" name="Rectangle 10"/>
          <p:cNvSpPr>
            <a:spLocks noGrp="1" noChangeArrowheads="1"/>
          </p:cNvSpPr>
          <p:nvPr>
            <p:ph type="title"/>
          </p:nvPr>
        </p:nvSpPr>
        <p:spPr>
          <a:xfrm>
            <a:off x="107950" y="33338"/>
            <a:ext cx="3241675" cy="515937"/>
          </a:xfrm>
        </p:spPr>
        <p:txBody>
          <a:bodyPr/>
          <a:lstStyle/>
          <a:p>
            <a:pPr eaLnBrk="1" hangingPunct="1">
              <a:defRPr/>
            </a:pPr>
            <a:r>
              <a:rPr lang="en-IE" sz="2800" smtClean="0">
                <a:solidFill>
                  <a:schemeClr val="accent2"/>
                </a:solidFill>
                <a:latin typeface="Arial Rounded MT Bold" charset="0"/>
              </a:rPr>
              <a:t>Electrolytic cells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0" y="620713"/>
            <a:ext cx="91440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IE" sz="2800" smtClean="0">
                <a:latin typeface="Arial" pitchFamily="34" charset="0"/>
              </a:rPr>
              <a:t>Use an applied voltage to carry out a nonspontaneous chemical reaction </a:t>
            </a:r>
            <a:r>
              <a:rPr lang="en-IE" sz="2600" smtClean="0">
                <a:latin typeface="Arial" pitchFamily="34" charset="0"/>
                <a:sym typeface="Symbol" pitchFamily="18" charset="2"/>
              </a:rPr>
              <a:t> </a:t>
            </a:r>
            <a:r>
              <a:rPr lang="el-GR" sz="2600" smtClean="0">
                <a:latin typeface="Arial" pitchFamily="34" charset="0"/>
                <a:cs typeface="Arial" pitchFamily="34" charset="0"/>
                <a:sym typeface="Symbol" pitchFamily="18" charset="2"/>
              </a:rPr>
              <a:t>Δ</a:t>
            </a:r>
            <a:r>
              <a:rPr lang="en-IE" sz="2600" smtClean="0">
                <a:latin typeface="Arial" pitchFamily="34" charset="0"/>
                <a:cs typeface="Arial" pitchFamily="34" charset="0"/>
                <a:sym typeface="Symbol" pitchFamily="18" charset="2"/>
              </a:rPr>
              <a:t>G &gt; 0</a:t>
            </a:r>
          </a:p>
          <a:p>
            <a:pPr eaLnBrk="1" hangingPunct="1">
              <a:lnSpc>
                <a:spcPct val="80000"/>
              </a:lnSpc>
            </a:pPr>
            <a:r>
              <a:rPr lang="en-IE" sz="2600" smtClean="0">
                <a:latin typeface="Arial" pitchFamily="34" charset="0"/>
                <a:cs typeface="Arial" pitchFamily="34" charset="0"/>
                <a:sym typeface="Symbol" pitchFamily="18" charset="2"/>
              </a:rPr>
              <a:t>Electric current supplied by an external source</a:t>
            </a:r>
            <a:endParaRPr lang="el-GR" sz="2600" smtClean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0" y="122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280" name="Rectangle 40"/>
          <p:cNvSpPr>
            <a:spLocks noChangeArrowheads="1"/>
          </p:cNvSpPr>
          <p:nvPr/>
        </p:nvSpPr>
        <p:spPr bwMode="auto">
          <a:xfrm>
            <a:off x="0" y="5359400"/>
            <a:ext cx="3155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2971800" algn="l"/>
              </a:tabLst>
              <a:defRPr/>
            </a:pPr>
            <a:r>
              <a:rPr lang="en-GB" sz="1200">
                <a:latin typeface="Times New Roman" charset="0"/>
                <a:ea typeface="SimSun" charset="0"/>
                <a:cs typeface="Times New Roman" charset="0"/>
              </a:rPr>
              <a:t>	</a:t>
            </a:r>
            <a:endParaRPr lang="en-GB" sz="2400">
              <a:latin typeface="Times New Roman" charset="0"/>
              <a:ea typeface="SimSun" charset="0"/>
              <a:cs typeface="Times New Roman" charset="0"/>
            </a:endParaRPr>
          </a:p>
        </p:txBody>
      </p:sp>
      <p:sp>
        <p:nvSpPr>
          <p:cNvPr id="10281" name="Rectangle 41"/>
          <p:cNvSpPr>
            <a:spLocks noChangeArrowheads="1"/>
          </p:cNvSpPr>
          <p:nvPr/>
        </p:nvSpPr>
        <p:spPr bwMode="auto">
          <a:xfrm>
            <a:off x="0" y="5300663"/>
            <a:ext cx="8964613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IE">
                <a:latin typeface="Arial" charset="0"/>
                <a:ea typeface="ＭＳ Ｐゴシック" charset="0"/>
                <a:cs typeface="Arial" charset="0"/>
                <a:sym typeface="Symbol" charset="0"/>
              </a:rPr>
              <a:t>External source must provide a greater potential than that for the spontaneous  reverse reaction</a:t>
            </a:r>
          </a:p>
        </p:txBody>
      </p:sp>
      <p:sp>
        <p:nvSpPr>
          <p:cNvPr id="10282" name="Rectangle 42"/>
          <p:cNvSpPr>
            <a:spLocks noChangeArrowheads="1"/>
          </p:cNvSpPr>
          <p:nvPr/>
        </p:nvSpPr>
        <p:spPr bwMode="auto">
          <a:xfrm>
            <a:off x="-36513" y="6021388"/>
            <a:ext cx="8964613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IE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  <a:sym typeface="Symbol" charset="0"/>
              </a:rPr>
              <a:t>Electrolysis</a:t>
            </a:r>
            <a:r>
              <a:rPr lang="en-IE">
                <a:latin typeface="Arial" charset="0"/>
                <a:ea typeface="ＭＳ Ｐゴシック" charset="0"/>
                <a:cs typeface="Arial" charset="0"/>
                <a:sym typeface="Symbol" charset="0"/>
              </a:rPr>
              <a:t> = process in which electrical energy is used to cause a non-spontaneous chemical reaction to occur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07950" y="33338"/>
            <a:ext cx="381635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IE" sz="2800">
                <a:solidFill>
                  <a:schemeClr val="accent2"/>
                </a:solidFill>
                <a:latin typeface="Arial Rounded MT Bold" charset="0"/>
                <a:ea typeface="ＭＳ Ｐゴシック" charset="0"/>
              </a:rPr>
              <a:t>Electrolysis of water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636963" y="4797425"/>
            <a:ext cx="56880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IE" sz="2800">
                <a:latin typeface="Arial Rounded MT Bold" charset="0"/>
                <a:ea typeface="ＭＳ Ｐゴシック" charset="0"/>
              </a:rPr>
              <a:t>2H</a:t>
            </a:r>
            <a:r>
              <a:rPr lang="en-IE" sz="2800" baseline="-25000">
                <a:latin typeface="Arial Rounded MT Bold" charset="0"/>
                <a:ea typeface="ＭＳ Ｐゴシック" charset="0"/>
              </a:rPr>
              <a:t>2</a:t>
            </a:r>
            <a:r>
              <a:rPr lang="en-IE" sz="2800">
                <a:latin typeface="Arial Rounded MT Bold" charset="0"/>
                <a:ea typeface="ＭＳ Ｐゴシック" charset="0"/>
              </a:rPr>
              <a:t>O</a:t>
            </a:r>
            <a:r>
              <a:rPr lang="en-IE" sz="2800" baseline="-25000">
                <a:latin typeface="Arial Rounded MT Bold" charset="0"/>
                <a:ea typeface="ＭＳ Ｐゴシック" charset="0"/>
              </a:rPr>
              <a:t>(l)</a:t>
            </a:r>
            <a:r>
              <a:rPr lang="en-IE" sz="2800">
                <a:latin typeface="Arial Rounded MT Bold" charset="0"/>
                <a:ea typeface="ＭＳ Ｐゴシック" charset="0"/>
              </a:rPr>
              <a:t>         O</a:t>
            </a:r>
            <a:r>
              <a:rPr lang="en-IE" sz="2800" baseline="-25000">
                <a:latin typeface="Arial Rounded MT Bold" charset="0"/>
                <a:ea typeface="ＭＳ Ｐゴシック" charset="0"/>
              </a:rPr>
              <a:t>2(g)</a:t>
            </a:r>
            <a:r>
              <a:rPr lang="en-IE" sz="2800">
                <a:latin typeface="Arial Rounded MT Bold" charset="0"/>
                <a:ea typeface="ＭＳ Ｐゴシック" charset="0"/>
              </a:rPr>
              <a:t> + 4H</a:t>
            </a:r>
            <a:r>
              <a:rPr lang="en-IE" sz="2800" baseline="30000">
                <a:latin typeface="Arial Rounded MT Bold" charset="0"/>
                <a:ea typeface="ＭＳ Ｐゴシック" charset="0"/>
              </a:rPr>
              <a:t>+</a:t>
            </a:r>
            <a:r>
              <a:rPr lang="en-IE" sz="2800" baseline="-25000">
                <a:latin typeface="Arial Rounded MT Bold" charset="0"/>
                <a:ea typeface="ＭＳ Ｐゴシック" charset="0"/>
              </a:rPr>
              <a:t>(aq)</a:t>
            </a:r>
            <a:r>
              <a:rPr lang="en-IE" sz="2800">
                <a:latin typeface="Arial Rounded MT Bold" charset="0"/>
                <a:ea typeface="ＭＳ Ｐゴシック" charset="0"/>
              </a:rPr>
              <a:t> + 4e</a:t>
            </a:r>
            <a:r>
              <a:rPr lang="en-IE" sz="2800" baseline="30000">
                <a:latin typeface="Arial Rounded MT Bold" charset="0"/>
                <a:ea typeface="ＭＳ Ｐゴシック" charset="0"/>
              </a:rPr>
              <a:t>-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-287338" y="4868863"/>
            <a:ext cx="4067176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IE" sz="2400">
                <a:solidFill>
                  <a:schemeClr val="accent2"/>
                </a:solidFill>
                <a:latin typeface="Arial Rounded MT Bold" charset="0"/>
                <a:ea typeface="ＭＳ Ｐゴシック" charset="0"/>
              </a:rPr>
              <a:t>Oxidation Half-Reaction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-468313" y="5949950"/>
            <a:ext cx="42497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IE" sz="2400">
                <a:solidFill>
                  <a:schemeClr val="accent2"/>
                </a:solidFill>
                <a:latin typeface="Arial Rounded MT Bold" charset="0"/>
                <a:ea typeface="ＭＳ Ｐゴシック" charset="0"/>
              </a:rPr>
              <a:t>Overall (cell) Reaction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-323850" y="5373688"/>
            <a:ext cx="4249738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IE" sz="2400">
                <a:solidFill>
                  <a:schemeClr val="accent2"/>
                </a:solidFill>
                <a:latin typeface="Arial Rounded MT Bold" charset="0"/>
                <a:ea typeface="ＭＳ Ｐゴシック" charset="0"/>
              </a:rPr>
              <a:t>Reduction Half-Reaction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708400" y="5373688"/>
            <a:ext cx="5688013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IE" sz="2800">
                <a:latin typeface="Arial Rounded MT Bold" charset="0"/>
                <a:ea typeface="ＭＳ Ｐゴシック" charset="0"/>
              </a:rPr>
              <a:t>2H</a:t>
            </a:r>
            <a:r>
              <a:rPr lang="en-IE" sz="2800" baseline="-25000">
                <a:latin typeface="Arial Rounded MT Bold" charset="0"/>
                <a:ea typeface="ＭＳ Ｐゴシック" charset="0"/>
              </a:rPr>
              <a:t>2</a:t>
            </a:r>
            <a:r>
              <a:rPr lang="en-IE" sz="2800">
                <a:latin typeface="Arial Rounded MT Bold" charset="0"/>
                <a:ea typeface="ＭＳ Ｐゴシック" charset="0"/>
              </a:rPr>
              <a:t>O</a:t>
            </a:r>
            <a:r>
              <a:rPr lang="en-IE" sz="2800" baseline="-25000">
                <a:latin typeface="Arial Rounded MT Bold" charset="0"/>
                <a:ea typeface="ＭＳ Ｐゴシック" charset="0"/>
              </a:rPr>
              <a:t>(l) </a:t>
            </a:r>
            <a:r>
              <a:rPr lang="en-IE" sz="2800">
                <a:latin typeface="Arial Rounded MT Bold" charset="0"/>
                <a:ea typeface="ＭＳ Ｐゴシック" charset="0"/>
              </a:rPr>
              <a:t>+ 2e</a:t>
            </a:r>
            <a:r>
              <a:rPr lang="en-IE" sz="2800" baseline="30000">
                <a:latin typeface="Arial Rounded MT Bold" charset="0"/>
                <a:ea typeface="ＭＳ Ｐゴシック" charset="0"/>
              </a:rPr>
              <a:t>-</a:t>
            </a:r>
            <a:r>
              <a:rPr lang="en-IE" sz="2800">
                <a:latin typeface="Arial Rounded MT Bold" charset="0"/>
                <a:ea typeface="ＭＳ Ｐゴシック" charset="0"/>
              </a:rPr>
              <a:t>         H</a:t>
            </a:r>
            <a:r>
              <a:rPr lang="en-IE" sz="2800" baseline="-25000">
                <a:latin typeface="Arial Rounded MT Bold" charset="0"/>
                <a:ea typeface="ＭＳ Ｐゴシック" charset="0"/>
              </a:rPr>
              <a:t>2(g)</a:t>
            </a:r>
            <a:r>
              <a:rPr lang="en-IE" sz="2800">
                <a:latin typeface="Arial Rounded MT Bold" charset="0"/>
                <a:ea typeface="ＭＳ Ｐゴシック" charset="0"/>
              </a:rPr>
              <a:t> + 2OH</a:t>
            </a:r>
            <a:r>
              <a:rPr lang="en-IE" sz="2800" baseline="30000">
                <a:latin typeface="Arial Rounded MT Bold" charset="0"/>
                <a:ea typeface="ＭＳ Ｐゴシック" charset="0"/>
              </a:rPr>
              <a:t>-</a:t>
            </a:r>
            <a:r>
              <a:rPr lang="en-IE" sz="2800" baseline="-25000">
                <a:latin typeface="Arial Rounded MT Bold" charset="0"/>
                <a:ea typeface="ＭＳ Ｐゴシック" charset="0"/>
              </a:rPr>
              <a:t>(aq)</a:t>
            </a:r>
            <a:r>
              <a:rPr lang="en-IE" sz="2800">
                <a:latin typeface="Arial Rounded MT Bold" charset="0"/>
                <a:ea typeface="ＭＳ Ｐゴシック" charset="0"/>
              </a:rPr>
              <a:t> </a:t>
            </a:r>
            <a:endParaRPr lang="en-IE" sz="2800" baseline="30000">
              <a:latin typeface="Arial Rounded MT Bold" charset="0"/>
              <a:ea typeface="ＭＳ Ｐゴシック" charset="0"/>
            </a:endParaRP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6011863" y="5661025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5219700" y="5084763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276600" y="5949950"/>
            <a:ext cx="5688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IE" sz="2800">
                <a:latin typeface="Arial Rounded MT Bold" charset="0"/>
                <a:ea typeface="ＭＳ Ｐゴシック" charset="0"/>
              </a:rPr>
              <a:t>2H</a:t>
            </a:r>
            <a:r>
              <a:rPr lang="en-IE" sz="2800" baseline="-25000">
                <a:latin typeface="Arial Rounded MT Bold" charset="0"/>
                <a:ea typeface="ＭＳ Ｐゴシック" charset="0"/>
              </a:rPr>
              <a:t>2</a:t>
            </a:r>
            <a:r>
              <a:rPr lang="en-IE" sz="2800">
                <a:latin typeface="Arial Rounded MT Bold" charset="0"/>
                <a:ea typeface="ＭＳ Ｐゴシック" charset="0"/>
              </a:rPr>
              <a:t>O</a:t>
            </a:r>
            <a:r>
              <a:rPr lang="en-IE" sz="2800" baseline="-25000">
                <a:latin typeface="Arial Rounded MT Bold" charset="0"/>
                <a:ea typeface="ＭＳ Ｐゴシック" charset="0"/>
              </a:rPr>
              <a:t>(l)                </a:t>
            </a:r>
            <a:r>
              <a:rPr lang="en-IE" sz="2800">
                <a:latin typeface="Arial Rounded MT Bold" charset="0"/>
                <a:ea typeface="ＭＳ Ｐゴシック" charset="0"/>
              </a:rPr>
              <a:t>2H</a:t>
            </a:r>
            <a:r>
              <a:rPr lang="en-IE" sz="2800" baseline="-25000">
                <a:latin typeface="Arial Rounded MT Bold" charset="0"/>
                <a:ea typeface="ＭＳ Ｐゴシック" charset="0"/>
              </a:rPr>
              <a:t>2(g)</a:t>
            </a:r>
            <a:r>
              <a:rPr lang="en-IE" sz="2800">
                <a:latin typeface="Arial Rounded MT Bold" charset="0"/>
                <a:ea typeface="ＭＳ Ｐゴシック" charset="0"/>
              </a:rPr>
              <a:t> + 2O</a:t>
            </a:r>
            <a:r>
              <a:rPr lang="en-IE" sz="2800" baseline="-25000">
                <a:latin typeface="Arial Rounded MT Bold" charset="0"/>
                <a:ea typeface="ＭＳ Ｐゴシック" charset="0"/>
              </a:rPr>
              <a:t>2(g)</a:t>
            </a:r>
            <a:r>
              <a:rPr lang="en-IE" sz="2800">
                <a:latin typeface="Arial Rounded MT Bold" charset="0"/>
                <a:ea typeface="ＭＳ Ｐゴシック" charset="0"/>
              </a:rPr>
              <a:t> </a:t>
            </a:r>
            <a:endParaRPr lang="en-IE" sz="2800" baseline="30000">
              <a:latin typeface="Arial Rounded MT Bold" charset="0"/>
              <a:ea typeface="ＭＳ Ｐゴシック" charset="0"/>
            </a:endParaRPr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5292725" y="6237288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pic>
        <p:nvPicPr>
          <p:cNvPr id="2356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692150"/>
            <a:ext cx="5168900" cy="396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" name="Line 20"/>
          <p:cNvSpPr>
            <a:spLocks noChangeShapeType="1"/>
          </p:cNvSpPr>
          <p:nvPr/>
        </p:nvSpPr>
        <p:spPr bwMode="auto">
          <a:xfrm flipV="1">
            <a:off x="2333625" y="19272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244475" y="1706563"/>
            <a:ext cx="20589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Current + Time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3486150" y="1711325"/>
            <a:ext cx="11017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Charge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4710113" y="1504950"/>
            <a:ext cx="135096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Faradays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4781550" y="1860550"/>
            <a:ext cx="12414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constant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6510338" y="1711325"/>
            <a:ext cx="24542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Moles of electrons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 rot="-25421039">
            <a:off x="6239669" y="3417094"/>
            <a:ext cx="18319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stoichiometry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4133850" y="4946650"/>
            <a:ext cx="19415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Moles product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2333625" y="4730750"/>
            <a:ext cx="16303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Molar mass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209550" y="5018088"/>
            <a:ext cx="18637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Mass product</a:t>
            </a:r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>
            <a:off x="4637088" y="1931988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 flipH="1">
            <a:off x="6076950" y="2138363"/>
            <a:ext cx="1512888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441" name="Line 33"/>
          <p:cNvSpPr>
            <a:spLocks noChangeShapeType="1"/>
          </p:cNvSpPr>
          <p:nvPr/>
        </p:nvSpPr>
        <p:spPr bwMode="auto">
          <a:xfrm flipH="1">
            <a:off x="2189163" y="5233988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3629025" y="2498725"/>
            <a:ext cx="33115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IE">
                <a:solidFill>
                  <a:schemeClr val="accent2"/>
                </a:solidFill>
                <a:latin typeface="Arial Rounded MT Bold" charset="0"/>
                <a:ea typeface="ＭＳ Ｐゴシック" charset="0"/>
              </a:rPr>
              <a:t>Using Faradays Law!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87313" y="87313"/>
            <a:ext cx="9056687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IE" b="1">
                <a:sym typeface="Symbol" pitchFamily="18" charset="2"/>
              </a:rPr>
              <a:t>Faraday</a:t>
            </a:r>
            <a:r>
              <a:rPr lang="en-IE" altLang="en-US" b="1">
                <a:sym typeface="Symbol" pitchFamily="18" charset="2"/>
              </a:rPr>
              <a:t>’</a:t>
            </a:r>
            <a:r>
              <a:rPr lang="en-IE" b="1">
                <a:sym typeface="Symbol" pitchFamily="18" charset="2"/>
              </a:rPr>
              <a:t>s Law of Electrolysis</a:t>
            </a:r>
            <a:r>
              <a:rPr lang="en-IE">
                <a:sym typeface="Symbol" pitchFamily="18" charset="2"/>
              </a:rPr>
              <a:t>: the quantity (moles) of product formed by an electric current is stoichiometrically equivalent to the amount (moles) of electrons supplied</a:t>
            </a:r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0" y="0"/>
            <a:ext cx="143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IE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Question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0" y="404813"/>
            <a:ext cx="8778875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If 306C of charge is passed through a solution of Cu(NO</a:t>
            </a:r>
            <a:r>
              <a:rPr lang="en-IE" baseline="-25000">
                <a:latin typeface="Arial" charset="0"/>
                <a:ea typeface="ＭＳ Ｐゴシック" charset="0"/>
              </a:rPr>
              <a:t>3</a:t>
            </a:r>
            <a:r>
              <a:rPr lang="en-IE">
                <a:latin typeface="Arial" charset="0"/>
                <a:ea typeface="ＭＳ Ｐゴシック" charset="0"/>
              </a:rPr>
              <a:t>)</a:t>
            </a:r>
            <a:r>
              <a:rPr lang="en-IE" baseline="-25000">
                <a:latin typeface="Arial" charset="0"/>
                <a:ea typeface="ＭＳ Ｐゴシック" charset="0"/>
              </a:rPr>
              <a:t>2</a:t>
            </a:r>
            <a:r>
              <a:rPr lang="en-IE">
                <a:latin typeface="Arial" charset="0"/>
                <a:ea typeface="ＭＳ Ｐゴシック" charset="0"/>
              </a:rPr>
              <a:t> during an </a:t>
            </a:r>
          </a:p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electrolysis experiment, what is the number of moles of copper metal </a:t>
            </a:r>
          </a:p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deposited at the cathode?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179388" y="1484313"/>
            <a:ext cx="3427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Cu(NO</a:t>
            </a:r>
            <a:r>
              <a:rPr lang="en-IE" baseline="-25000">
                <a:latin typeface="Arial" charset="0"/>
                <a:ea typeface="ＭＳ Ｐゴシック" charset="0"/>
              </a:rPr>
              <a:t>3</a:t>
            </a:r>
            <a:r>
              <a:rPr lang="en-IE">
                <a:latin typeface="Arial" charset="0"/>
                <a:ea typeface="ＭＳ Ｐゴシック" charset="0"/>
              </a:rPr>
              <a:t>)</a:t>
            </a:r>
            <a:r>
              <a:rPr lang="en-IE" baseline="-25000">
                <a:latin typeface="Arial" charset="0"/>
                <a:ea typeface="ＭＳ Ｐゴシック" charset="0"/>
              </a:rPr>
              <a:t>2</a:t>
            </a:r>
            <a:r>
              <a:rPr lang="en-IE">
                <a:latin typeface="Arial" charset="0"/>
                <a:ea typeface="ＭＳ Ｐゴシック" charset="0"/>
              </a:rPr>
              <a:t> </a:t>
            </a:r>
            <a:r>
              <a:rPr lang="en-IE">
                <a:latin typeface="Arial" charset="0"/>
                <a:ea typeface="ＭＳ Ｐゴシック" charset="0"/>
                <a:sym typeface="Wingdings" charset="0"/>
              </a:rPr>
              <a:t> Cu</a:t>
            </a:r>
            <a:r>
              <a:rPr lang="en-IE" baseline="30000">
                <a:latin typeface="Arial" charset="0"/>
                <a:ea typeface="ＭＳ Ｐゴシック" charset="0"/>
                <a:sym typeface="Wingdings" charset="0"/>
              </a:rPr>
              <a:t>2+</a:t>
            </a:r>
            <a:r>
              <a:rPr lang="en-IE">
                <a:latin typeface="Arial" charset="0"/>
                <a:ea typeface="ＭＳ Ｐゴシック" charset="0"/>
                <a:sym typeface="Wingdings" charset="0"/>
              </a:rPr>
              <a:t> + 2NO</a:t>
            </a:r>
            <a:r>
              <a:rPr lang="en-IE" baseline="-25000">
                <a:latin typeface="Arial" charset="0"/>
                <a:ea typeface="ＭＳ Ｐゴシック" charset="0"/>
                <a:sym typeface="Wingdings" charset="0"/>
              </a:rPr>
              <a:t>3</a:t>
            </a:r>
            <a:r>
              <a:rPr lang="en-IE" baseline="30000">
                <a:latin typeface="Arial" charset="0"/>
                <a:ea typeface="ＭＳ Ｐゴシック" charset="0"/>
                <a:sym typeface="Wingdings" charset="0"/>
              </a:rPr>
              <a:t>-</a:t>
            </a:r>
            <a:endParaRPr lang="en-IE">
              <a:latin typeface="Arial" charset="0"/>
              <a:ea typeface="ＭＳ Ｐゴシック" charset="0"/>
            </a:endParaRP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5076825" y="1484313"/>
            <a:ext cx="22383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Cu </a:t>
            </a:r>
            <a:r>
              <a:rPr lang="en-IE">
                <a:latin typeface="Arial" charset="0"/>
                <a:ea typeface="ＭＳ Ｐゴシック" charset="0"/>
                <a:sym typeface="Wingdings" charset="0"/>
              </a:rPr>
              <a:t> Cu</a:t>
            </a:r>
            <a:r>
              <a:rPr lang="en-IE" baseline="30000">
                <a:latin typeface="Arial" charset="0"/>
                <a:ea typeface="ＭＳ Ｐゴシック" charset="0"/>
                <a:sym typeface="Wingdings" charset="0"/>
              </a:rPr>
              <a:t>2+</a:t>
            </a:r>
            <a:r>
              <a:rPr lang="en-IE">
                <a:latin typeface="Arial" charset="0"/>
                <a:ea typeface="ＭＳ Ｐゴシック" charset="0"/>
                <a:sym typeface="Wingdings" charset="0"/>
              </a:rPr>
              <a:t> + 2e</a:t>
            </a:r>
            <a:r>
              <a:rPr lang="en-IE" baseline="30000">
                <a:latin typeface="Arial" charset="0"/>
                <a:ea typeface="ＭＳ Ｐゴシック" charset="0"/>
                <a:sym typeface="Wingdings" charset="0"/>
              </a:rPr>
              <a:t>-</a:t>
            </a:r>
            <a:endParaRPr lang="en-IE">
              <a:latin typeface="Arial" charset="0"/>
              <a:ea typeface="ＭＳ Ｐゴシック" charset="0"/>
            </a:endParaRP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755650" y="2060575"/>
            <a:ext cx="68056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  <a:sym typeface="Symbol" charset="0"/>
              </a:rPr>
              <a:t> 2 moles of electrons required to reduce 1 mol Cu</a:t>
            </a:r>
            <a:r>
              <a:rPr lang="en-IE" baseline="30000">
                <a:latin typeface="Arial" charset="0"/>
                <a:ea typeface="ＭＳ Ｐゴシック" charset="0"/>
                <a:sym typeface="Symbol" charset="0"/>
              </a:rPr>
              <a:t>2+</a:t>
            </a:r>
            <a:endParaRPr lang="en-IE">
              <a:latin typeface="Arial" charset="0"/>
              <a:ea typeface="ＭＳ Ｐゴシック" charset="0"/>
              <a:sym typeface="Symbol" charset="0"/>
            </a:endParaRP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611188" y="2852738"/>
            <a:ext cx="22923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No of moles e</a:t>
            </a:r>
            <a:r>
              <a:rPr lang="en-IE" baseline="30000">
                <a:latin typeface="Arial" charset="0"/>
                <a:ea typeface="ＭＳ Ｐゴシック" charset="0"/>
              </a:rPr>
              <a:t>-</a:t>
            </a:r>
            <a:r>
              <a:rPr lang="en-IE">
                <a:latin typeface="Arial" charset="0"/>
                <a:ea typeface="ＭＳ Ｐゴシック" charset="0"/>
              </a:rPr>
              <a:t> = 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3786188" y="2708275"/>
            <a:ext cx="10398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charge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3132138" y="3140075"/>
            <a:ext cx="24860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Faradays constant</a:t>
            </a:r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>
            <a:off x="3313113" y="3140075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5580063" y="2781300"/>
            <a:ext cx="34766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=</a:t>
            </a: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6216650" y="2781300"/>
            <a:ext cx="9302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306 C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6067425" y="3140075"/>
            <a:ext cx="17700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96500 C/mol</a:t>
            </a:r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>
            <a:off x="6138863" y="313531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2195513" y="3933825"/>
            <a:ext cx="3784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= 0.00317 moles of electrons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250825" y="4437063"/>
            <a:ext cx="75787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From reaction stoichiometry, 2 moles electrons </a:t>
            </a:r>
            <a:r>
              <a:rPr lang="en-IE">
                <a:latin typeface="Arial" charset="0"/>
                <a:ea typeface="ＭＳ Ｐゴシック" charset="0"/>
                <a:cs typeface="Arial" charset="0"/>
              </a:rPr>
              <a:t>≡ 1 mole Cu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1979613" y="4868863"/>
            <a:ext cx="40989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  <a:sym typeface="Symbol" charset="0"/>
              </a:rPr>
              <a:t> 0.00158 moles Cu deposited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0" y="5229225"/>
            <a:ext cx="143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IE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Question</a:t>
            </a: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87313" y="5559425"/>
            <a:ext cx="90566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If 612 C of charge is passed through a solution of Cu(NO</a:t>
            </a:r>
            <a:r>
              <a:rPr lang="en-IE" baseline="-25000">
                <a:latin typeface="Arial" charset="0"/>
                <a:ea typeface="ＭＳ Ｐゴシック" charset="0"/>
              </a:rPr>
              <a:t>3</a:t>
            </a:r>
            <a:r>
              <a:rPr lang="en-IE">
                <a:latin typeface="Arial" charset="0"/>
                <a:ea typeface="ＭＳ Ｐゴシック" charset="0"/>
              </a:rPr>
              <a:t>)</a:t>
            </a:r>
            <a:r>
              <a:rPr lang="en-IE" baseline="-25000">
                <a:latin typeface="Arial" charset="0"/>
                <a:ea typeface="ＭＳ Ｐゴシック" charset="0"/>
              </a:rPr>
              <a:t>2(aq)</a:t>
            </a:r>
            <a:r>
              <a:rPr lang="en-IE">
                <a:latin typeface="Arial" charset="0"/>
                <a:ea typeface="ＭＳ Ｐゴシック" charset="0"/>
              </a:rPr>
              <a:t>, calculate the number of moles of copper metal deposited.</a:t>
            </a:r>
          </a:p>
        </p:txBody>
      </p:sp>
      <p:sp>
        <p:nvSpPr>
          <p:cNvPr id="12331" name="Text Box 43"/>
          <p:cNvSpPr txBox="1">
            <a:spLocks noChangeArrowheads="1"/>
          </p:cNvSpPr>
          <p:nvPr/>
        </p:nvSpPr>
        <p:spPr bwMode="auto">
          <a:xfrm>
            <a:off x="5559425" y="6280150"/>
            <a:ext cx="29749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 i="1">
                <a:solidFill>
                  <a:srgbClr val="008000"/>
                </a:solidFill>
                <a:latin typeface="Arial" charset="0"/>
                <a:ea typeface="ＭＳ Ｐゴシック" charset="0"/>
              </a:rPr>
              <a:t>Answer = 0.00317 mol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2" grpId="0"/>
      <p:bldP spid="12313" grpId="0"/>
      <p:bldP spid="12314" grpId="0"/>
      <p:bldP spid="12315" grpId="0"/>
      <p:bldP spid="12317" grpId="0"/>
      <p:bldP spid="12318" grpId="0"/>
      <p:bldP spid="12320" grpId="0"/>
      <p:bldP spid="12321" grpId="0"/>
      <p:bldP spid="12322" grpId="0"/>
      <p:bldP spid="12324" grpId="0"/>
      <p:bldP spid="12325" grpId="0"/>
      <p:bldP spid="12326" grpId="0"/>
      <p:bldP spid="12329" grpId="0"/>
      <p:bldP spid="12330" grpId="0"/>
      <p:bldP spid="123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7313" y="333375"/>
            <a:ext cx="90566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How long will it take to deposit 0.00235 mol of metallic gold by </a:t>
            </a:r>
          </a:p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electrolysis of KAuCl</a:t>
            </a:r>
            <a:r>
              <a:rPr lang="en-IE" baseline="-25000">
                <a:latin typeface="Arial" charset="0"/>
                <a:ea typeface="ＭＳ Ｐゴシック" charset="0"/>
              </a:rPr>
              <a:t>4(aq)</a:t>
            </a:r>
            <a:r>
              <a:rPr lang="en-IE">
                <a:latin typeface="Arial" charset="0"/>
                <a:ea typeface="ＭＳ Ｐゴシック" charset="0"/>
              </a:rPr>
              <a:t> using a current of 0.214A?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23850" y="4868863"/>
            <a:ext cx="31400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IE"/>
              <a:t>Charge = current </a:t>
            </a:r>
            <a:r>
              <a:rPr lang="en-US">
                <a:cs typeface="Arial" pitchFamily="34" charset="0"/>
              </a:rPr>
              <a:t>× time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258888" y="1341438"/>
            <a:ext cx="24130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KAuCl</a:t>
            </a:r>
            <a:r>
              <a:rPr lang="en-IE" baseline="-25000">
                <a:latin typeface="Arial" charset="0"/>
                <a:ea typeface="ＭＳ Ｐゴシック" charset="0"/>
              </a:rPr>
              <a:t>4(aq)</a:t>
            </a:r>
            <a:r>
              <a:rPr lang="en-IE">
                <a:latin typeface="Arial" charset="0"/>
                <a:ea typeface="ＭＳ Ｐゴシック" charset="0"/>
              </a:rPr>
              <a:t> </a:t>
            </a:r>
            <a:r>
              <a:rPr lang="en-IE">
                <a:latin typeface="Arial" charset="0"/>
                <a:ea typeface="ＭＳ Ｐゴシック" charset="0"/>
                <a:sym typeface="Wingdings" charset="0"/>
              </a:rPr>
              <a:t> Au</a:t>
            </a:r>
            <a:r>
              <a:rPr lang="en-IE" baseline="-25000">
                <a:latin typeface="Arial" charset="0"/>
                <a:ea typeface="ＭＳ Ｐゴシック" charset="0"/>
                <a:sym typeface="Wingdings" charset="0"/>
              </a:rPr>
              <a:t>(s)</a:t>
            </a:r>
            <a:endParaRPr lang="en-IE">
              <a:latin typeface="Arial" charset="0"/>
              <a:ea typeface="ＭＳ Ｐゴシック" charset="0"/>
            </a:endParaRP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5148263" y="1341438"/>
            <a:ext cx="22066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  <a:sym typeface="Symbol" charset="0"/>
              </a:rPr>
              <a:t>Au</a:t>
            </a:r>
            <a:r>
              <a:rPr lang="en-IE" baseline="30000">
                <a:latin typeface="Arial" charset="0"/>
                <a:ea typeface="ＭＳ Ｐゴシック" charset="0"/>
                <a:sym typeface="Symbol" charset="0"/>
              </a:rPr>
              <a:t>3+</a:t>
            </a:r>
            <a:r>
              <a:rPr lang="en-IE">
                <a:latin typeface="Arial" charset="0"/>
                <a:ea typeface="ＭＳ Ｐゴシック" charset="0"/>
                <a:sym typeface="Symbol" charset="0"/>
              </a:rPr>
              <a:t> + 3e</a:t>
            </a:r>
            <a:r>
              <a:rPr lang="en-IE" baseline="30000">
                <a:latin typeface="Arial" charset="0"/>
                <a:ea typeface="ＭＳ Ｐゴシック" charset="0"/>
                <a:sym typeface="Symbol" charset="0"/>
              </a:rPr>
              <a:t>-</a:t>
            </a:r>
            <a:r>
              <a:rPr lang="en-IE"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en-IE">
                <a:latin typeface="Arial" charset="0"/>
                <a:ea typeface="ＭＳ Ｐゴシック" charset="0"/>
                <a:sym typeface="Wingdings" charset="0"/>
              </a:rPr>
              <a:t> Au</a:t>
            </a:r>
            <a:endParaRPr lang="en-IE">
              <a:latin typeface="Arial" charset="0"/>
              <a:ea typeface="ＭＳ Ｐゴシック" charset="0"/>
              <a:sym typeface="Symbol" charset="0"/>
            </a:endParaRP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539750" y="1916113"/>
            <a:ext cx="73040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  <a:sym typeface="Symbol" charset="0"/>
              </a:rPr>
              <a:t> For every 1 mol Au produced, 3 mol electrons required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971550" y="2420938"/>
            <a:ext cx="65262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  <a:sym typeface="Symbol" charset="0"/>
              </a:rPr>
              <a:t> For 0.00235 mol Au need 0.00705 mol electrons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1331913" y="2992438"/>
            <a:ext cx="32083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No of moles electrons = 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4427538" y="3284538"/>
            <a:ext cx="24860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Faradays constant</a:t>
            </a:r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4572000" y="3279775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5148263" y="2852738"/>
            <a:ext cx="11017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Charge</a:t>
            </a: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0" y="0"/>
            <a:ext cx="143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IE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Question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900113" y="3789363"/>
            <a:ext cx="6834187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Symbol" pitchFamily="18" charset="2"/>
              <a:buChar char="Þ"/>
            </a:pPr>
            <a:r>
              <a:rPr lang="en-IE"/>
              <a:t>Charge 	= moles electrons </a:t>
            </a:r>
            <a:r>
              <a:rPr lang="en-US">
                <a:cs typeface="Arial" pitchFamily="34" charset="0"/>
              </a:rPr>
              <a:t>× Faradays constant</a:t>
            </a:r>
          </a:p>
          <a:p>
            <a:pPr>
              <a:buFont typeface="Symbol" pitchFamily="18" charset="2"/>
              <a:buNone/>
            </a:pPr>
            <a:r>
              <a:rPr lang="en-US">
                <a:cs typeface="Arial" pitchFamily="34" charset="0"/>
              </a:rPr>
              <a:t>		= 0.00705 mol × 96500 C/mol</a:t>
            </a:r>
          </a:p>
          <a:p>
            <a:pPr>
              <a:buFont typeface="Symbol" pitchFamily="18" charset="2"/>
              <a:buNone/>
            </a:pPr>
            <a:r>
              <a:rPr lang="en-US">
                <a:cs typeface="Arial" pitchFamily="34" charset="0"/>
              </a:rPr>
              <a:t>		= 680 C</a:t>
            </a:r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3563938" y="4868863"/>
            <a:ext cx="30543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Time = Charge/Current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4284663" y="5233988"/>
            <a:ext cx="23685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= 680 C / 0.214 A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7092950" y="5229225"/>
            <a:ext cx="13414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1C = 1As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4284663" y="5572125"/>
            <a:ext cx="2492375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= 680 As / 0.214 A</a:t>
            </a:r>
          </a:p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= 3179 s</a:t>
            </a:r>
          </a:p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= 53 mins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21" grpId="0"/>
      <p:bldP spid="13334" grpId="0"/>
      <p:bldP spid="13335" grpId="0"/>
      <p:bldP spid="13336" grpId="0"/>
      <p:bldP spid="13337" grpId="0"/>
      <p:bldP spid="13339" grpId="0"/>
      <p:bldP spid="13341" grpId="0"/>
      <p:bldP spid="13349" grpId="0"/>
      <p:bldP spid="13350" grpId="0"/>
      <p:bldP spid="13351" grpId="0"/>
      <p:bldP spid="13352" grpId="0"/>
      <p:bldP spid="1335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0" y="0"/>
            <a:ext cx="143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IE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Question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87313" y="303213"/>
            <a:ext cx="90566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How long will it take to deposit 0.0047 mol of gold by electrolysis of KAuCl</a:t>
            </a:r>
            <a:r>
              <a:rPr lang="en-IE" baseline="-25000">
                <a:latin typeface="Arial" charset="0"/>
                <a:ea typeface="ＭＳ Ｐゴシック" charset="0"/>
              </a:rPr>
              <a:t>4</a:t>
            </a:r>
            <a:r>
              <a:rPr lang="en-IE">
                <a:latin typeface="Arial" charset="0"/>
                <a:ea typeface="ＭＳ Ｐゴシック" charset="0"/>
              </a:rPr>
              <a:t> using a constant current of 0.214 A?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624388" y="1095375"/>
            <a:ext cx="27955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 i="1">
                <a:solidFill>
                  <a:srgbClr val="008000"/>
                </a:solidFill>
                <a:latin typeface="Arial" charset="0"/>
                <a:ea typeface="ＭＳ Ｐゴシック" charset="0"/>
              </a:rPr>
              <a:t>Answer: 106 minutes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0" y="2565400"/>
            <a:ext cx="143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IE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Question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87313" y="2997200"/>
            <a:ext cx="90566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How much Ca will be produced in an electrolytic cell of molten CaCl</a:t>
            </a:r>
            <a:r>
              <a:rPr lang="en-IE" baseline="-25000">
                <a:latin typeface="Arial" charset="0"/>
                <a:ea typeface="ＭＳ Ｐゴシック" charset="0"/>
              </a:rPr>
              <a:t>2</a:t>
            </a:r>
            <a:r>
              <a:rPr lang="en-IE">
                <a:latin typeface="Arial" charset="0"/>
                <a:ea typeface="ＭＳ Ｐゴシック" charset="0"/>
              </a:rPr>
              <a:t> if a current of 0.452 A is passed through the cell for 1.5 hours?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4787900" y="3789363"/>
            <a:ext cx="23288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 i="1">
                <a:solidFill>
                  <a:srgbClr val="008000"/>
                </a:solidFill>
                <a:latin typeface="Arial" charset="0"/>
                <a:ea typeface="ＭＳ Ｐゴシック" charset="0"/>
              </a:rPr>
              <a:t>Answer: 0.5 g 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IE" sz="3600" b="1" dirty="0" smtClean="0">
                <a:solidFill>
                  <a:srgbClr val="0000CC"/>
                </a:solidFill>
                <a:latin typeface="Arial Rounded MT Bold" charset="0"/>
              </a:rPr>
              <a:t>ELECTRO CHEMISTRY</a:t>
            </a:r>
            <a:endParaRPr lang="en-IE" sz="3600" b="1" dirty="0" smtClean="0">
              <a:solidFill>
                <a:srgbClr val="0000CC"/>
              </a:solidFill>
              <a:latin typeface="Arial Rounded MT Bold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55650" y="2405063"/>
            <a:ext cx="6264275" cy="260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IE"/>
              <a:t>Electrochemistry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IE"/>
              <a:t>  Galvanic cells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IE"/>
              <a:t>  Cell Potentials and Standard cell potentials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IE"/>
              <a:t>  Electrolytic cells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IE"/>
              <a:t>  Faraday</a:t>
            </a:r>
            <a:r>
              <a:rPr lang="en-IE" altLang="en-US"/>
              <a:t>’</a:t>
            </a:r>
            <a:r>
              <a:rPr lang="en-IE"/>
              <a:t>s Law of Electrolysis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" name="Group 60"/>
          <p:cNvGrpSpPr>
            <a:grpSpLocks noChangeAspect="1"/>
          </p:cNvGrpSpPr>
          <p:nvPr/>
        </p:nvGrpSpPr>
        <p:grpSpPr bwMode="auto">
          <a:xfrm>
            <a:off x="2266950" y="519113"/>
            <a:ext cx="5257800" cy="4133850"/>
            <a:chOff x="1800" y="1440"/>
            <a:chExt cx="8280" cy="6510"/>
          </a:xfrm>
        </p:grpSpPr>
        <p:sp>
          <p:nvSpPr>
            <p:cNvPr id="4105" name="AutoShape 82"/>
            <p:cNvSpPr>
              <a:spLocks noChangeAspect="1" noChangeArrowheads="1" noTextEdit="1"/>
            </p:cNvSpPr>
            <p:nvPr/>
          </p:nvSpPr>
          <p:spPr bwMode="auto">
            <a:xfrm>
              <a:off x="1800" y="1440"/>
              <a:ext cx="8280" cy="6510"/>
            </a:xfrm>
            <a:prstGeom prst="rect">
              <a:avLst/>
            </a:prstGeom>
            <a:solidFill>
              <a:srgbClr val="FFFFFF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06" name="Text Box 81"/>
            <p:cNvSpPr txBox="1">
              <a:spLocks noChangeArrowheads="1"/>
            </p:cNvSpPr>
            <p:nvPr/>
          </p:nvSpPr>
          <p:spPr bwMode="auto">
            <a:xfrm>
              <a:off x="5040" y="2520"/>
              <a:ext cx="540" cy="540"/>
            </a:xfrm>
            <a:prstGeom prst="rect">
              <a:avLst/>
            </a:prstGeom>
            <a:solidFill>
              <a:srgbClr val="FFFFFF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IE" sz="1200">
                  <a:ea typeface="SimSun" pitchFamily="2" charset="-122"/>
                </a:rPr>
                <a:t>e</a:t>
              </a:r>
              <a:r>
                <a:rPr lang="en-IE" sz="1200" baseline="30000">
                  <a:ea typeface="SimSun" pitchFamily="2" charset="-122"/>
                </a:rPr>
                <a:t>-</a:t>
              </a:r>
              <a:endParaRPr lang="en-IE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4107" name="Text Box 80"/>
            <p:cNvSpPr txBox="1">
              <a:spLocks noChangeArrowheads="1"/>
            </p:cNvSpPr>
            <p:nvPr/>
          </p:nvSpPr>
          <p:spPr bwMode="auto">
            <a:xfrm>
              <a:off x="6840" y="3780"/>
              <a:ext cx="2520" cy="720"/>
            </a:xfrm>
            <a:prstGeom prst="rect">
              <a:avLst/>
            </a:prstGeom>
            <a:solidFill>
              <a:srgbClr val="FFFFFF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IE" sz="1200">
                  <a:latin typeface="Times New Roman" pitchFamily="18" charset="0"/>
                  <a:ea typeface="SimSun" pitchFamily="2" charset="-122"/>
                </a:rPr>
                <a:t>Cathode</a:t>
              </a:r>
              <a:endParaRPr lang="en-US" sz="1100">
                <a:ea typeface="SimSun" pitchFamily="2" charset="-122"/>
              </a:endParaRPr>
            </a:p>
            <a:p>
              <a:pPr eaLnBrk="0" hangingPunct="0"/>
              <a:r>
                <a:rPr lang="en-IE" sz="1200">
                  <a:latin typeface="Times New Roman" pitchFamily="18" charset="0"/>
                  <a:ea typeface="SimSun" pitchFamily="2" charset="-122"/>
                </a:rPr>
                <a:t>e.g. Copper electrode</a:t>
              </a:r>
              <a:endParaRPr lang="en-IE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4108" name="Text Box 79"/>
            <p:cNvSpPr txBox="1">
              <a:spLocks noChangeArrowheads="1"/>
            </p:cNvSpPr>
            <p:nvPr/>
          </p:nvSpPr>
          <p:spPr bwMode="auto">
            <a:xfrm>
              <a:off x="1800" y="3780"/>
              <a:ext cx="2160" cy="720"/>
            </a:xfrm>
            <a:prstGeom prst="rect">
              <a:avLst/>
            </a:prstGeom>
            <a:solidFill>
              <a:srgbClr val="FFFFFF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IE" sz="1200">
                  <a:latin typeface="Times New Roman" pitchFamily="18" charset="0"/>
                  <a:ea typeface="SimSun" pitchFamily="2" charset="-122"/>
                </a:rPr>
                <a:t>Anode</a:t>
              </a:r>
              <a:endParaRPr lang="en-US" sz="1100">
                <a:ea typeface="SimSun" pitchFamily="2" charset="-122"/>
              </a:endParaRPr>
            </a:p>
            <a:p>
              <a:pPr eaLnBrk="0" hangingPunct="0"/>
              <a:r>
                <a:rPr lang="en-IE" sz="1200">
                  <a:latin typeface="Times New Roman" pitchFamily="18" charset="0"/>
                  <a:ea typeface="SimSun" pitchFamily="2" charset="-122"/>
                </a:rPr>
                <a:t>e.g. Zinc electrode</a:t>
              </a:r>
              <a:endParaRPr lang="en-IE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4109" name="Text Box 78"/>
            <p:cNvSpPr txBox="1">
              <a:spLocks noChangeArrowheads="1"/>
            </p:cNvSpPr>
            <p:nvPr/>
          </p:nvSpPr>
          <p:spPr bwMode="auto">
            <a:xfrm>
              <a:off x="4320" y="3960"/>
              <a:ext cx="2340" cy="540"/>
            </a:xfrm>
            <a:prstGeom prst="rect">
              <a:avLst/>
            </a:prstGeom>
            <a:solidFill>
              <a:srgbClr val="FFFFFF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IE" sz="1200">
                  <a:ea typeface="SimSun" pitchFamily="2" charset="-122"/>
                </a:rPr>
                <a:t>Salt Bridge</a:t>
              </a:r>
              <a:endParaRPr lang="en-IE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4110" name="Line 77"/>
            <p:cNvSpPr>
              <a:spLocks noChangeShapeType="1"/>
            </p:cNvSpPr>
            <p:nvPr/>
          </p:nvSpPr>
          <p:spPr bwMode="auto">
            <a:xfrm flipV="1">
              <a:off x="2160" y="4680"/>
              <a:ext cx="1" cy="23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11" name="Rectangle 76"/>
            <p:cNvSpPr>
              <a:spLocks noChangeArrowheads="1"/>
            </p:cNvSpPr>
            <p:nvPr/>
          </p:nvSpPr>
          <p:spPr bwMode="auto">
            <a:xfrm>
              <a:off x="7380" y="4680"/>
              <a:ext cx="720" cy="216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75"/>
            <p:cNvSpPr>
              <a:spLocks/>
            </p:cNvSpPr>
            <p:nvPr/>
          </p:nvSpPr>
          <p:spPr bwMode="auto">
            <a:xfrm>
              <a:off x="2660" y="2888"/>
              <a:ext cx="5315" cy="1807"/>
            </a:xfrm>
            <a:custGeom>
              <a:avLst/>
              <a:gdLst>
                <a:gd name="T0" fmla="*/ 205 w 5315"/>
                <a:gd name="T1" fmla="*/ 1762 h 1807"/>
                <a:gd name="T2" fmla="*/ 730 w 5315"/>
                <a:gd name="T3" fmla="*/ 247 h 1807"/>
                <a:gd name="T4" fmla="*/ 4585 w 5315"/>
                <a:gd name="T5" fmla="*/ 277 h 1807"/>
                <a:gd name="T6" fmla="*/ 5110 w 5315"/>
                <a:gd name="T7" fmla="*/ 1807 h 180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15" h="1807">
                  <a:moveTo>
                    <a:pt x="205" y="1762"/>
                  </a:moveTo>
                  <a:cubicBezTo>
                    <a:pt x="292" y="1510"/>
                    <a:pt x="0" y="494"/>
                    <a:pt x="730" y="247"/>
                  </a:cubicBezTo>
                  <a:cubicBezTo>
                    <a:pt x="1460" y="0"/>
                    <a:pt x="3855" y="17"/>
                    <a:pt x="4585" y="277"/>
                  </a:cubicBezTo>
                  <a:cubicBezTo>
                    <a:pt x="5315" y="537"/>
                    <a:pt x="5001" y="1488"/>
                    <a:pt x="5110" y="1807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13" name="Rectangle 74"/>
            <p:cNvSpPr>
              <a:spLocks noChangeArrowheads="1"/>
            </p:cNvSpPr>
            <p:nvPr/>
          </p:nvSpPr>
          <p:spPr bwMode="auto">
            <a:xfrm>
              <a:off x="2520" y="4500"/>
              <a:ext cx="720" cy="2340"/>
            </a:xfrm>
            <a:prstGeom prst="rect">
              <a:avLst/>
            </a:prstGeom>
            <a:solidFill>
              <a:srgbClr val="3366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Line 73"/>
            <p:cNvSpPr>
              <a:spLocks noChangeShapeType="1"/>
            </p:cNvSpPr>
            <p:nvPr/>
          </p:nvSpPr>
          <p:spPr bwMode="auto">
            <a:xfrm flipV="1">
              <a:off x="4499" y="4680"/>
              <a:ext cx="1" cy="23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15" name="Freeform 72"/>
            <p:cNvSpPr>
              <a:spLocks/>
            </p:cNvSpPr>
            <p:nvPr/>
          </p:nvSpPr>
          <p:spPr bwMode="auto">
            <a:xfrm>
              <a:off x="5888" y="6840"/>
              <a:ext cx="2492" cy="1110"/>
            </a:xfrm>
            <a:custGeom>
              <a:avLst/>
              <a:gdLst>
                <a:gd name="T0" fmla="*/ 37 w 2492"/>
                <a:gd name="T1" fmla="*/ 120 h 1110"/>
                <a:gd name="T2" fmla="*/ 352 w 2492"/>
                <a:gd name="T3" fmla="*/ 975 h 1110"/>
                <a:gd name="T4" fmla="*/ 2152 w 2492"/>
                <a:gd name="T5" fmla="*/ 930 h 1110"/>
                <a:gd name="T6" fmla="*/ 2392 w 2492"/>
                <a:gd name="T7" fmla="*/ 0 h 11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92" h="1110">
                  <a:moveTo>
                    <a:pt x="37" y="120"/>
                  </a:moveTo>
                  <a:cubicBezTo>
                    <a:pt x="90" y="263"/>
                    <a:pt x="0" y="840"/>
                    <a:pt x="352" y="975"/>
                  </a:cubicBezTo>
                  <a:cubicBezTo>
                    <a:pt x="704" y="1110"/>
                    <a:pt x="1812" y="1092"/>
                    <a:pt x="2152" y="930"/>
                  </a:cubicBezTo>
                  <a:cubicBezTo>
                    <a:pt x="2492" y="768"/>
                    <a:pt x="2342" y="194"/>
                    <a:pt x="2392" y="0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16" name="Line 71"/>
            <p:cNvSpPr>
              <a:spLocks noChangeShapeType="1"/>
            </p:cNvSpPr>
            <p:nvPr/>
          </p:nvSpPr>
          <p:spPr bwMode="auto">
            <a:xfrm flipV="1">
              <a:off x="8280" y="4680"/>
              <a:ext cx="1" cy="23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17" name="Line 70"/>
            <p:cNvSpPr>
              <a:spLocks noChangeShapeType="1"/>
            </p:cNvSpPr>
            <p:nvPr/>
          </p:nvSpPr>
          <p:spPr bwMode="auto">
            <a:xfrm flipV="1">
              <a:off x="5940" y="4680"/>
              <a:ext cx="1" cy="25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18" name="Freeform 69"/>
            <p:cNvSpPr>
              <a:spLocks/>
            </p:cNvSpPr>
            <p:nvPr/>
          </p:nvSpPr>
          <p:spPr bwMode="auto">
            <a:xfrm>
              <a:off x="5935" y="6120"/>
              <a:ext cx="2392" cy="172"/>
            </a:xfrm>
            <a:custGeom>
              <a:avLst/>
              <a:gdLst>
                <a:gd name="T0" fmla="*/ 48 w 2392"/>
                <a:gd name="T1" fmla="*/ 0 h 172"/>
                <a:gd name="T2" fmla="*/ 335 w 2392"/>
                <a:gd name="T3" fmla="*/ 135 h 172"/>
                <a:gd name="T4" fmla="*/ 2060 w 2392"/>
                <a:gd name="T5" fmla="*/ 150 h 172"/>
                <a:gd name="T6" fmla="*/ 2330 w 2392"/>
                <a:gd name="T7" fmla="*/ 0 h 1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92" h="172">
                  <a:moveTo>
                    <a:pt x="48" y="0"/>
                  </a:moveTo>
                  <a:cubicBezTo>
                    <a:pt x="96" y="22"/>
                    <a:pt x="0" y="110"/>
                    <a:pt x="335" y="135"/>
                  </a:cubicBezTo>
                  <a:cubicBezTo>
                    <a:pt x="670" y="160"/>
                    <a:pt x="1728" y="172"/>
                    <a:pt x="2060" y="150"/>
                  </a:cubicBezTo>
                  <a:cubicBezTo>
                    <a:pt x="2392" y="128"/>
                    <a:pt x="2274" y="31"/>
                    <a:pt x="2330" y="0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19" name="Freeform 68"/>
            <p:cNvSpPr>
              <a:spLocks/>
            </p:cNvSpPr>
            <p:nvPr/>
          </p:nvSpPr>
          <p:spPr bwMode="auto">
            <a:xfrm>
              <a:off x="2160" y="6120"/>
              <a:ext cx="2392" cy="172"/>
            </a:xfrm>
            <a:custGeom>
              <a:avLst/>
              <a:gdLst>
                <a:gd name="T0" fmla="*/ 48 w 2392"/>
                <a:gd name="T1" fmla="*/ 0 h 172"/>
                <a:gd name="T2" fmla="*/ 335 w 2392"/>
                <a:gd name="T3" fmla="*/ 135 h 172"/>
                <a:gd name="T4" fmla="*/ 2060 w 2392"/>
                <a:gd name="T5" fmla="*/ 150 h 172"/>
                <a:gd name="T6" fmla="*/ 2330 w 2392"/>
                <a:gd name="T7" fmla="*/ 0 h 1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92" h="172">
                  <a:moveTo>
                    <a:pt x="48" y="0"/>
                  </a:moveTo>
                  <a:cubicBezTo>
                    <a:pt x="96" y="22"/>
                    <a:pt x="0" y="110"/>
                    <a:pt x="335" y="135"/>
                  </a:cubicBezTo>
                  <a:cubicBezTo>
                    <a:pt x="670" y="160"/>
                    <a:pt x="1728" y="172"/>
                    <a:pt x="2060" y="150"/>
                  </a:cubicBezTo>
                  <a:cubicBezTo>
                    <a:pt x="2392" y="128"/>
                    <a:pt x="2274" y="31"/>
                    <a:pt x="2330" y="0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20" name="Text Box 67"/>
            <p:cNvSpPr txBox="1">
              <a:spLocks noChangeArrowheads="1"/>
            </p:cNvSpPr>
            <p:nvPr/>
          </p:nvSpPr>
          <p:spPr bwMode="auto">
            <a:xfrm>
              <a:off x="2340" y="7020"/>
              <a:ext cx="1980" cy="72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IE" sz="1000">
                  <a:ea typeface="SimSun" pitchFamily="2" charset="-122"/>
                </a:rPr>
                <a:t>Electrolyte, e.g. ZnSO</a:t>
              </a:r>
              <a:r>
                <a:rPr lang="en-IE" sz="1000" baseline="-30000">
                  <a:ea typeface="SimSun" pitchFamily="2" charset="-122"/>
                </a:rPr>
                <a:t>4</a:t>
              </a:r>
              <a:endParaRPr lang="en-IE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4121" name="Freeform 66"/>
            <p:cNvSpPr>
              <a:spLocks/>
            </p:cNvSpPr>
            <p:nvPr/>
          </p:nvSpPr>
          <p:spPr bwMode="auto">
            <a:xfrm>
              <a:off x="3600" y="4320"/>
              <a:ext cx="3420" cy="2265"/>
            </a:xfrm>
            <a:custGeom>
              <a:avLst/>
              <a:gdLst>
                <a:gd name="T0" fmla="*/ 935 w 3126"/>
                <a:gd name="T1" fmla="*/ 0 h 2265"/>
                <a:gd name="T2" fmla="*/ 2478 w 3126"/>
                <a:gd name="T3" fmla="*/ 15 h 2265"/>
                <a:gd name="T4" fmla="*/ 2757 w 3126"/>
                <a:gd name="T5" fmla="*/ 15 h 2265"/>
                <a:gd name="T6" fmla="*/ 3151 w 3126"/>
                <a:gd name="T7" fmla="*/ 90 h 2265"/>
                <a:gd name="T8" fmla="*/ 3315 w 3126"/>
                <a:gd name="T9" fmla="*/ 285 h 2265"/>
                <a:gd name="T10" fmla="*/ 3381 w 3126"/>
                <a:gd name="T11" fmla="*/ 540 h 2265"/>
                <a:gd name="T12" fmla="*/ 3381 w 3126"/>
                <a:gd name="T13" fmla="*/ 2220 h 2265"/>
                <a:gd name="T14" fmla="*/ 3003 w 3126"/>
                <a:gd name="T15" fmla="*/ 2205 h 2265"/>
                <a:gd name="T16" fmla="*/ 2954 w 3126"/>
                <a:gd name="T17" fmla="*/ 585 h 2265"/>
                <a:gd name="T18" fmla="*/ 2675 w 3126"/>
                <a:gd name="T19" fmla="*/ 390 h 2265"/>
                <a:gd name="T20" fmla="*/ 2281 w 3126"/>
                <a:gd name="T21" fmla="*/ 360 h 2265"/>
                <a:gd name="T22" fmla="*/ 1132 w 3126"/>
                <a:gd name="T23" fmla="*/ 360 h 2265"/>
                <a:gd name="T24" fmla="*/ 410 w 3126"/>
                <a:gd name="T25" fmla="*/ 405 h 2265"/>
                <a:gd name="T26" fmla="*/ 377 w 3126"/>
                <a:gd name="T27" fmla="*/ 900 h 2265"/>
                <a:gd name="T28" fmla="*/ 361 w 3126"/>
                <a:gd name="T29" fmla="*/ 2190 h 2265"/>
                <a:gd name="T30" fmla="*/ 16 w 3126"/>
                <a:gd name="T31" fmla="*/ 2175 h 2265"/>
                <a:gd name="T32" fmla="*/ 0 w 3126"/>
                <a:gd name="T33" fmla="*/ 390 h 2265"/>
                <a:gd name="T34" fmla="*/ 115 w 3126"/>
                <a:gd name="T35" fmla="*/ 90 h 2265"/>
                <a:gd name="T36" fmla="*/ 935 w 3126"/>
                <a:gd name="T37" fmla="*/ 0 h 22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126" h="2265">
                  <a:moveTo>
                    <a:pt x="855" y="0"/>
                  </a:moveTo>
                  <a:cubicBezTo>
                    <a:pt x="1102" y="0"/>
                    <a:pt x="1988" y="17"/>
                    <a:pt x="2265" y="15"/>
                  </a:cubicBezTo>
                  <a:cubicBezTo>
                    <a:pt x="2542" y="17"/>
                    <a:pt x="2418" y="3"/>
                    <a:pt x="2520" y="15"/>
                  </a:cubicBezTo>
                  <a:lnTo>
                    <a:pt x="2880" y="90"/>
                  </a:lnTo>
                  <a:cubicBezTo>
                    <a:pt x="2929" y="139"/>
                    <a:pt x="3011" y="227"/>
                    <a:pt x="3030" y="285"/>
                  </a:cubicBezTo>
                  <a:cubicBezTo>
                    <a:pt x="3036" y="302"/>
                    <a:pt x="3080" y="525"/>
                    <a:pt x="3090" y="540"/>
                  </a:cubicBezTo>
                  <a:cubicBezTo>
                    <a:pt x="3126" y="718"/>
                    <a:pt x="3105" y="2265"/>
                    <a:pt x="3090" y="2220"/>
                  </a:cubicBezTo>
                  <a:cubicBezTo>
                    <a:pt x="2775" y="2265"/>
                    <a:pt x="2797" y="2215"/>
                    <a:pt x="2745" y="2205"/>
                  </a:cubicBezTo>
                  <a:cubicBezTo>
                    <a:pt x="2735" y="1995"/>
                    <a:pt x="2743" y="791"/>
                    <a:pt x="2700" y="585"/>
                  </a:cubicBezTo>
                  <a:cubicBezTo>
                    <a:pt x="2653" y="398"/>
                    <a:pt x="2547" y="395"/>
                    <a:pt x="2445" y="390"/>
                  </a:cubicBezTo>
                  <a:cubicBezTo>
                    <a:pt x="2343" y="385"/>
                    <a:pt x="2199" y="379"/>
                    <a:pt x="2085" y="360"/>
                  </a:cubicBezTo>
                  <a:lnTo>
                    <a:pt x="1035" y="360"/>
                  </a:lnTo>
                  <a:cubicBezTo>
                    <a:pt x="753" y="380"/>
                    <a:pt x="490" y="315"/>
                    <a:pt x="375" y="405"/>
                  </a:cubicBezTo>
                  <a:cubicBezTo>
                    <a:pt x="300" y="555"/>
                    <a:pt x="357" y="750"/>
                    <a:pt x="345" y="900"/>
                  </a:cubicBezTo>
                  <a:cubicBezTo>
                    <a:pt x="337" y="992"/>
                    <a:pt x="385" y="1978"/>
                    <a:pt x="330" y="2190"/>
                  </a:cubicBezTo>
                  <a:lnTo>
                    <a:pt x="15" y="2175"/>
                  </a:lnTo>
                  <a:lnTo>
                    <a:pt x="0" y="390"/>
                  </a:lnTo>
                  <a:cubicBezTo>
                    <a:pt x="12" y="285"/>
                    <a:pt x="5" y="157"/>
                    <a:pt x="105" y="90"/>
                  </a:cubicBezTo>
                  <a:cubicBezTo>
                    <a:pt x="247" y="25"/>
                    <a:pt x="495" y="12"/>
                    <a:pt x="855" y="0"/>
                  </a:cubicBez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22" name="Text Box 65"/>
            <p:cNvSpPr txBox="1">
              <a:spLocks noChangeArrowheads="1"/>
            </p:cNvSpPr>
            <p:nvPr/>
          </p:nvSpPr>
          <p:spPr bwMode="auto">
            <a:xfrm>
              <a:off x="6120" y="7020"/>
              <a:ext cx="1980" cy="720"/>
            </a:xfrm>
            <a:prstGeom prst="rect">
              <a:avLst/>
            </a:prstGeom>
            <a:solidFill>
              <a:srgbClr val="FFFFFF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IE" sz="1000">
                  <a:ea typeface="SimSun" pitchFamily="2" charset="-122"/>
                </a:rPr>
                <a:t>Electrolyte, e.g. CuSO</a:t>
              </a:r>
              <a:r>
                <a:rPr lang="en-IE" sz="1000" baseline="-30000">
                  <a:ea typeface="SimSun" pitchFamily="2" charset="-122"/>
                </a:rPr>
                <a:t>4</a:t>
              </a:r>
              <a:endParaRPr lang="en-IE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4123" name="Freeform 64"/>
            <p:cNvSpPr>
              <a:spLocks/>
            </p:cNvSpPr>
            <p:nvPr/>
          </p:nvSpPr>
          <p:spPr bwMode="auto">
            <a:xfrm>
              <a:off x="2115" y="6840"/>
              <a:ext cx="2443" cy="1080"/>
            </a:xfrm>
            <a:custGeom>
              <a:avLst/>
              <a:gdLst>
                <a:gd name="T0" fmla="*/ 30 w 2443"/>
                <a:gd name="T1" fmla="*/ 150 h 1080"/>
                <a:gd name="T2" fmla="*/ 345 w 2443"/>
                <a:gd name="T3" fmla="*/ 900 h 1080"/>
                <a:gd name="T4" fmla="*/ 2100 w 2443"/>
                <a:gd name="T5" fmla="*/ 930 h 1080"/>
                <a:gd name="T6" fmla="*/ 2400 w 2443"/>
                <a:gd name="T7" fmla="*/ 0 h 10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43" h="1080">
                  <a:moveTo>
                    <a:pt x="30" y="150"/>
                  </a:moveTo>
                  <a:cubicBezTo>
                    <a:pt x="83" y="275"/>
                    <a:pt x="0" y="770"/>
                    <a:pt x="345" y="900"/>
                  </a:cubicBezTo>
                  <a:cubicBezTo>
                    <a:pt x="690" y="1030"/>
                    <a:pt x="1757" y="1080"/>
                    <a:pt x="2100" y="930"/>
                  </a:cubicBezTo>
                  <a:cubicBezTo>
                    <a:pt x="2443" y="780"/>
                    <a:pt x="2338" y="194"/>
                    <a:pt x="2400" y="0"/>
                  </a:cubicBez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24" name="Text Box 63"/>
            <p:cNvSpPr txBox="1">
              <a:spLocks noChangeArrowheads="1"/>
            </p:cNvSpPr>
            <p:nvPr/>
          </p:nvSpPr>
          <p:spPr bwMode="auto">
            <a:xfrm>
              <a:off x="2700" y="4680"/>
              <a:ext cx="360" cy="540"/>
            </a:xfrm>
            <a:prstGeom prst="rect">
              <a:avLst/>
            </a:prstGeom>
            <a:solidFill>
              <a:srgbClr val="3366FF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IE" sz="1800" b="1">
                  <a:latin typeface="Times New Roman" pitchFamily="18" charset="0"/>
                  <a:ea typeface="SimSun" pitchFamily="2" charset="-122"/>
                </a:rPr>
                <a:t>-</a:t>
              </a:r>
              <a:endParaRPr lang="en-IE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4125" name="Text Box 62"/>
            <p:cNvSpPr txBox="1">
              <a:spLocks noChangeArrowheads="1"/>
            </p:cNvSpPr>
            <p:nvPr/>
          </p:nvSpPr>
          <p:spPr bwMode="auto">
            <a:xfrm>
              <a:off x="7560" y="4860"/>
              <a:ext cx="540" cy="540"/>
            </a:xfrm>
            <a:prstGeom prst="rect">
              <a:avLst/>
            </a:prstGeom>
            <a:solidFill>
              <a:srgbClr val="FF0000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IE" sz="1800" b="1">
                  <a:latin typeface="Times New Roman" pitchFamily="18" charset="0"/>
                  <a:ea typeface="SimSun" pitchFamily="2" charset="-122"/>
                </a:rPr>
                <a:t>+</a:t>
              </a:r>
              <a:endParaRPr lang="en-IE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4126" name="Freeform 61"/>
            <p:cNvSpPr>
              <a:spLocks/>
            </p:cNvSpPr>
            <p:nvPr/>
          </p:nvSpPr>
          <p:spPr bwMode="auto">
            <a:xfrm>
              <a:off x="4860" y="2940"/>
              <a:ext cx="705" cy="15"/>
            </a:xfrm>
            <a:custGeom>
              <a:avLst/>
              <a:gdLst>
                <a:gd name="T0" fmla="*/ 0 w 705"/>
                <a:gd name="T1" fmla="*/ 0 h 15"/>
                <a:gd name="T2" fmla="*/ 705 w 705"/>
                <a:gd name="T3" fmla="*/ 15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05" h="15">
                  <a:moveTo>
                    <a:pt x="0" y="0"/>
                  </a:moveTo>
                  <a:lnTo>
                    <a:pt x="705" y="15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877050" cy="587375"/>
          </a:xfrm>
        </p:spPr>
        <p:txBody>
          <a:bodyPr/>
          <a:lstStyle/>
          <a:p>
            <a:pPr eaLnBrk="1" hangingPunct="1">
              <a:defRPr/>
            </a:pPr>
            <a:r>
              <a:rPr lang="en-IE" sz="2400" smtClean="0">
                <a:solidFill>
                  <a:schemeClr val="accent2"/>
                </a:solidFill>
                <a:latin typeface="Arial Rounded MT Bold" charset="0"/>
              </a:rPr>
              <a:t>Galvanic cells (also called Voltaic cells)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41338"/>
            <a:ext cx="9144000" cy="7270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IE" sz="2600" smtClean="0">
                <a:latin typeface="Arial" pitchFamily="34" charset="0"/>
              </a:rPr>
              <a:t>use spontaneous chemical reactions to generate electrical energy in the form of an electrical current </a:t>
            </a:r>
            <a:r>
              <a:rPr lang="en-IE" sz="2600" smtClean="0">
                <a:latin typeface="Arial" pitchFamily="34" charset="0"/>
                <a:sym typeface="Symbol" pitchFamily="18" charset="2"/>
              </a:rPr>
              <a:t> </a:t>
            </a:r>
            <a:r>
              <a:rPr lang="el-GR" sz="2600" smtClean="0">
                <a:latin typeface="Arial" pitchFamily="34" charset="0"/>
                <a:cs typeface="Arial" pitchFamily="34" charset="0"/>
                <a:sym typeface="Symbol" pitchFamily="18" charset="2"/>
              </a:rPr>
              <a:t>Δ</a:t>
            </a:r>
            <a:r>
              <a:rPr lang="en-IE" sz="2600" smtClean="0">
                <a:latin typeface="Arial" pitchFamily="34" charset="0"/>
                <a:cs typeface="Arial" pitchFamily="34" charset="0"/>
                <a:sym typeface="Symbol" pitchFamily="18" charset="2"/>
              </a:rPr>
              <a:t>G &lt; 0</a:t>
            </a:r>
            <a:endParaRPr lang="el-GR" sz="2600" smtClean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4724400"/>
            <a:ext cx="91440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IE">
                <a:latin typeface="Arial" charset="0"/>
                <a:ea typeface="ＭＳ Ｐゴシック" charset="0"/>
              </a:rPr>
              <a:t>Made up of two half cells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IE">
                <a:latin typeface="Arial" charset="0"/>
                <a:ea typeface="ＭＳ Ｐゴシック" charset="0"/>
              </a:rPr>
              <a:t>Oxidation (loss of electrons) occurs at the negative anode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IE">
                <a:latin typeface="Arial" charset="0"/>
                <a:ea typeface="ＭＳ Ｐゴシック" charset="0"/>
              </a:rPr>
              <a:t>Reduction (gain of electrons) occurs at the postive cathode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IE">
                <a:latin typeface="Arial" charset="0"/>
                <a:ea typeface="ＭＳ Ｐゴシック" charset="0"/>
              </a:rPr>
              <a:t>Salt bridge acts to complete the circuit by joining the two half cells together</a:t>
            </a:r>
            <a:endParaRPr lang="el-GR">
              <a:latin typeface="Arial" charset="0"/>
              <a:ea typeface="ＭＳ Ｐゴシック" charset="0"/>
              <a:cs typeface="Arial" charset="0"/>
              <a:sym typeface="Symbol" charset="0"/>
            </a:endParaRPr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203" name="Rectangle 83"/>
          <p:cNvSpPr>
            <a:spLocks noChangeArrowheads="1"/>
          </p:cNvSpPr>
          <p:nvPr/>
        </p:nvSpPr>
        <p:spPr bwMode="auto">
          <a:xfrm>
            <a:off x="0" y="122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212" name="Rectangle 92"/>
          <p:cNvSpPr>
            <a:spLocks noChangeArrowheads="1"/>
          </p:cNvSpPr>
          <p:nvPr/>
        </p:nvSpPr>
        <p:spPr bwMode="auto">
          <a:xfrm>
            <a:off x="0" y="5359400"/>
            <a:ext cx="3155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2971800" algn="l"/>
              </a:tabLst>
              <a:defRPr/>
            </a:pPr>
            <a:r>
              <a:rPr lang="en-GB" sz="1200">
                <a:latin typeface="Times New Roman" charset="0"/>
                <a:ea typeface="SimSun" charset="0"/>
                <a:cs typeface="Times New Roman" charset="0"/>
              </a:rPr>
              <a:t>	</a:t>
            </a:r>
            <a:endParaRPr lang="en-GB" sz="2400">
              <a:latin typeface="Times New Roman" charset="0"/>
              <a:ea typeface="SimSun" charset="0"/>
              <a:cs typeface="Times New Roman" charset="0"/>
            </a:endParaRPr>
          </a:p>
        </p:txBody>
      </p:sp>
      <p:sp>
        <p:nvSpPr>
          <p:cNvPr id="5213" name="Rectangle 93"/>
          <p:cNvSpPr>
            <a:spLocks noChangeArrowheads="1"/>
          </p:cNvSpPr>
          <p:nvPr/>
        </p:nvSpPr>
        <p:spPr bwMode="auto">
          <a:xfrm>
            <a:off x="5759450" y="4652963"/>
            <a:ext cx="338455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IE" i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Most batteries are made from Voltaic cells!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8"/>
            <a:ext cx="7772400" cy="442912"/>
          </a:xfrm>
        </p:spPr>
        <p:txBody>
          <a:bodyPr/>
          <a:lstStyle/>
          <a:p>
            <a:pPr algn="just" eaLnBrk="1" hangingPunct="1">
              <a:defRPr/>
            </a:pPr>
            <a:r>
              <a:rPr lang="en-IE" sz="2200" smtClean="0">
                <a:latin typeface="Arial" charset="0"/>
              </a:rPr>
              <a:t>For the example above, the reactions occuring are: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49275"/>
            <a:ext cx="3708400" cy="431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IE" sz="2200" smtClean="0">
                <a:latin typeface="Arial" charset="0"/>
              </a:rPr>
              <a:t>Anode: Zn</a:t>
            </a:r>
            <a:r>
              <a:rPr lang="en-IE" sz="2200" baseline="-25000" smtClean="0">
                <a:latin typeface="Arial" charset="0"/>
              </a:rPr>
              <a:t>(s)</a:t>
            </a:r>
            <a:r>
              <a:rPr lang="en-IE" sz="2200" smtClean="0">
                <a:latin typeface="Arial" charset="0"/>
              </a:rPr>
              <a:t> </a:t>
            </a:r>
            <a:r>
              <a:rPr lang="en-IE" sz="2200" smtClean="0">
                <a:latin typeface="Arial" charset="0"/>
                <a:sym typeface="Wingdings" charset="0"/>
              </a:rPr>
              <a:t> Zn</a:t>
            </a:r>
            <a:r>
              <a:rPr lang="en-IE" sz="2200" baseline="30000" smtClean="0">
                <a:latin typeface="Arial" charset="0"/>
                <a:sym typeface="Wingdings" charset="0"/>
              </a:rPr>
              <a:t>2+</a:t>
            </a:r>
            <a:r>
              <a:rPr lang="en-IE" sz="2200" baseline="-25000" smtClean="0">
                <a:latin typeface="Arial" charset="0"/>
                <a:sym typeface="Wingdings" charset="0"/>
              </a:rPr>
              <a:t>(aq)</a:t>
            </a:r>
            <a:r>
              <a:rPr lang="en-IE" sz="2200" smtClean="0">
                <a:latin typeface="Arial" charset="0"/>
                <a:sym typeface="Wingdings" charset="0"/>
              </a:rPr>
              <a:t> + 2e</a:t>
            </a:r>
            <a:r>
              <a:rPr lang="en-IE" sz="2200" baseline="30000" smtClean="0">
                <a:latin typeface="Arial" charset="0"/>
                <a:sym typeface="Wingdings" charset="0"/>
              </a:rPr>
              <a:t>-</a:t>
            </a:r>
            <a:endParaRPr lang="en-IE" sz="2200" smtClean="0">
              <a:latin typeface="Arial" charset="0"/>
              <a:sym typeface="Wingdings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2205038"/>
            <a:ext cx="19399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solidFill>
                  <a:schemeClr val="accent2"/>
                </a:solidFill>
                <a:latin typeface="Arial Rounded MT Bold" charset="0"/>
                <a:ea typeface="ＭＳ Ｐゴシック" charset="0"/>
              </a:rPr>
              <a:t>Cell potentials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3860800"/>
            <a:ext cx="9144000" cy="176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defRPr/>
            </a:pPr>
            <a:r>
              <a:rPr lang="en-IE">
                <a:latin typeface="Arial" charset="0"/>
                <a:ea typeface="ＭＳ Ｐゴシック" charset="0"/>
              </a:rPr>
              <a:t>The electrical energy generated by the spontaneous reaction is </a:t>
            </a:r>
          </a:p>
          <a:p>
            <a:pPr algn="just">
              <a:defRPr/>
            </a:pPr>
            <a:r>
              <a:rPr lang="en-IE">
                <a:latin typeface="Arial" charset="0"/>
                <a:ea typeface="ＭＳ Ｐゴシック" charset="0"/>
              </a:rPr>
              <a:t>proportional to the cell potential.  </a:t>
            </a:r>
          </a:p>
          <a:p>
            <a:pPr algn="just">
              <a:defRPr/>
            </a:pPr>
            <a:endParaRPr lang="en-IE">
              <a:latin typeface="Arial" charset="0"/>
              <a:ea typeface="ＭＳ Ｐゴシック" charset="0"/>
            </a:endParaRPr>
          </a:p>
          <a:p>
            <a:pPr algn="just">
              <a:defRPr/>
            </a:pPr>
            <a:r>
              <a:rPr lang="en-IE">
                <a:latin typeface="Arial" charset="0"/>
                <a:ea typeface="ＭＳ Ｐゴシック" charset="0"/>
              </a:rPr>
              <a:t>The standard cell potential (the cell potential measured when all the species are in their standard states) is given by: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943225" y="5954713"/>
            <a:ext cx="31416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IE"/>
              <a:t>E</a:t>
            </a:r>
            <a:r>
              <a:rPr lang="en-US">
                <a:cs typeface="Arial" pitchFamily="34" charset="0"/>
              </a:rPr>
              <a:t>°</a:t>
            </a:r>
            <a:r>
              <a:rPr lang="en-US" baseline="-25000">
                <a:cs typeface="Arial" pitchFamily="34" charset="0"/>
              </a:rPr>
              <a:t>cell</a:t>
            </a:r>
            <a:r>
              <a:rPr lang="en-US">
                <a:cs typeface="Arial" pitchFamily="34" charset="0"/>
              </a:rPr>
              <a:t> = E°</a:t>
            </a:r>
            <a:r>
              <a:rPr lang="en-US" baseline="-25000">
                <a:cs typeface="Arial" pitchFamily="34" charset="0"/>
              </a:rPr>
              <a:t>cathode</a:t>
            </a:r>
            <a:r>
              <a:rPr lang="en-US">
                <a:cs typeface="Arial" pitchFamily="34" charset="0"/>
              </a:rPr>
              <a:t> - E°</a:t>
            </a:r>
            <a:r>
              <a:rPr lang="en-US" baseline="-25000">
                <a:cs typeface="Arial" pitchFamily="34" charset="0"/>
              </a:rPr>
              <a:t>anode</a:t>
            </a:r>
            <a:endParaRPr lang="en-US">
              <a:cs typeface="Arial" pitchFamily="34" charset="0"/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375150" y="481013"/>
            <a:ext cx="4013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IE">
                <a:latin typeface="Arial" charset="0"/>
                <a:ea typeface="ＭＳ Ｐゴシック" charset="0"/>
                <a:sym typeface="Wingdings" charset="0"/>
              </a:rPr>
              <a:t>Cathode: Cu</a:t>
            </a:r>
            <a:r>
              <a:rPr lang="en-IE" baseline="30000">
                <a:latin typeface="Arial" charset="0"/>
                <a:ea typeface="ＭＳ Ｐゴシック" charset="0"/>
                <a:sym typeface="Wingdings" charset="0"/>
              </a:rPr>
              <a:t>2+</a:t>
            </a:r>
            <a:r>
              <a:rPr lang="en-IE" baseline="-25000">
                <a:latin typeface="Arial" charset="0"/>
                <a:ea typeface="ＭＳ Ｐゴシック" charset="0"/>
                <a:sym typeface="Wingdings" charset="0"/>
              </a:rPr>
              <a:t>(aq)</a:t>
            </a:r>
            <a:r>
              <a:rPr lang="en-IE">
                <a:latin typeface="Arial" charset="0"/>
                <a:ea typeface="ＭＳ Ｐゴシック" charset="0"/>
                <a:sym typeface="Wingdings" charset="0"/>
              </a:rPr>
              <a:t> + 2e</a:t>
            </a:r>
            <a:r>
              <a:rPr lang="en-IE" baseline="30000">
                <a:latin typeface="Arial" charset="0"/>
                <a:ea typeface="ＭＳ Ｐゴシック" charset="0"/>
                <a:sym typeface="Wingdings" charset="0"/>
              </a:rPr>
              <a:t>-</a:t>
            </a:r>
            <a:r>
              <a:rPr lang="en-IE">
                <a:latin typeface="Arial" charset="0"/>
                <a:ea typeface="ＭＳ Ｐゴシック" charset="0"/>
                <a:sym typeface="Wingdings" charset="0"/>
              </a:rPr>
              <a:t>  Cu</a:t>
            </a:r>
            <a:r>
              <a:rPr lang="en-IE" baseline="-25000">
                <a:latin typeface="Arial" charset="0"/>
                <a:ea typeface="ＭＳ Ｐゴシック" charset="0"/>
                <a:sym typeface="Wingdings" charset="0"/>
              </a:rPr>
              <a:t>(s)</a:t>
            </a:r>
            <a:endParaRPr lang="en-IE" baseline="-25000">
              <a:latin typeface="Arial" charset="0"/>
              <a:ea typeface="ＭＳ Ｐゴシック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79388" y="1130300"/>
            <a:ext cx="48339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IE">
                <a:latin typeface="Arial" charset="0"/>
                <a:ea typeface="ＭＳ Ｐゴシック" charset="0"/>
                <a:sym typeface="Wingdings" charset="0"/>
              </a:rPr>
              <a:t>The shorthand notation for this cell is:</a:t>
            </a:r>
            <a:endParaRPr lang="en-IE">
              <a:latin typeface="Arial" charset="0"/>
              <a:ea typeface="ＭＳ Ｐゴシック" charset="0"/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339975" y="1700213"/>
            <a:ext cx="38703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IE">
                <a:latin typeface="Arial" charset="0"/>
                <a:ea typeface="ＭＳ Ｐゴシック" charset="0"/>
                <a:sym typeface="Wingdings" charset="0"/>
              </a:rPr>
              <a:t>Zn</a:t>
            </a:r>
            <a:r>
              <a:rPr lang="en-IE" baseline="-25000">
                <a:latin typeface="Arial" charset="0"/>
                <a:ea typeface="ＭＳ Ｐゴシック" charset="0"/>
                <a:sym typeface="Wingdings" charset="0"/>
              </a:rPr>
              <a:t>(s)</a:t>
            </a:r>
            <a:r>
              <a:rPr lang="en-IE">
                <a:latin typeface="Arial" charset="0"/>
                <a:ea typeface="ＭＳ Ｐゴシック" charset="0"/>
                <a:sym typeface="Wingdings" charset="0"/>
              </a:rPr>
              <a:t> | Zn</a:t>
            </a:r>
            <a:r>
              <a:rPr lang="en-IE" baseline="30000">
                <a:latin typeface="Arial" charset="0"/>
                <a:ea typeface="ＭＳ Ｐゴシック" charset="0"/>
                <a:sym typeface="Wingdings" charset="0"/>
              </a:rPr>
              <a:t>2+</a:t>
            </a:r>
            <a:r>
              <a:rPr lang="en-IE" baseline="-25000">
                <a:latin typeface="Arial" charset="0"/>
                <a:ea typeface="ＭＳ Ｐゴシック" charset="0"/>
                <a:sym typeface="Wingdings" charset="0"/>
              </a:rPr>
              <a:t>(aq)</a:t>
            </a:r>
            <a:r>
              <a:rPr lang="en-IE">
                <a:latin typeface="Arial" charset="0"/>
                <a:ea typeface="ＭＳ Ｐゴシック" charset="0"/>
                <a:sym typeface="Wingdings" charset="0"/>
              </a:rPr>
              <a:t> || Cu</a:t>
            </a:r>
            <a:r>
              <a:rPr lang="en-IE" baseline="30000">
                <a:latin typeface="Arial" charset="0"/>
                <a:ea typeface="ＭＳ Ｐゴシック" charset="0"/>
                <a:sym typeface="Wingdings" charset="0"/>
              </a:rPr>
              <a:t>2+</a:t>
            </a:r>
            <a:r>
              <a:rPr lang="en-IE" baseline="-25000">
                <a:latin typeface="Arial" charset="0"/>
                <a:ea typeface="ＭＳ Ｐゴシック" charset="0"/>
                <a:sym typeface="Wingdings" charset="0"/>
              </a:rPr>
              <a:t>(aq)</a:t>
            </a:r>
            <a:r>
              <a:rPr lang="en-IE">
                <a:latin typeface="Arial" charset="0"/>
                <a:ea typeface="ＭＳ Ｐゴシック" charset="0"/>
                <a:sym typeface="Wingdings" charset="0"/>
              </a:rPr>
              <a:t> | Cu</a:t>
            </a:r>
            <a:r>
              <a:rPr lang="en-IE" baseline="-25000">
                <a:latin typeface="Arial" charset="0"/>
                <a:ea typeface="ＭＳ Ｐゴシック" charset="0"/>
                <a:sym typeface="Wingdings" charset="0"/>
              </a:rPr>
              <a:t>(s)</a:t>
            </a:r>
            <a:endParaRPr lang="en-IE" baseline="-25000">
              <a:latin typeface="Arial" charset="0"/>
              <a:ea typeface="ＭＳ Ｐゴシック" charset="0"/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0" y="2781300"/>
            <a:ext cx="90566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The cell potential, E, is a measure of how well a cell reaction can push and pull electrons through a circuit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  <p:bldP spid="6150" grpId="0"/>
      <p:bldP spid="61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1196975"/>
            <a:ext cx="88344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  <a:defRPr/>
            </a:pPr>
            <a:r>
              <a:rPr lang="en-IE">
                <a:latin typeface="Arial" charset="0"/>
                <a:ea typeface="ＭＳ Ｐゴシック" charset="0"/>
              </a:rPr>
              <a:t> Reduction occurs at the electrode with higher potential and oxidation</a:t>
            </a:r>
          </a:p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  occurs at the electrode with the lower potential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0" y="2138363"/>
            <a:ext cx="92090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en-IE">
                <a:latin typeface="Arial" charset="0"/>
                <a:ea typeface="ＭＳ Ｐゴシック" charset="0"/>
              </a:rPr>
              <a:t> Unit of potential is the volt (V) and unit of charge is the Couloumb (C)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763713" y="2708275"/>
            <a:ext cx="50768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These are related by:		1V = 1J/C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0" y="3284538"/>
            <a:ext cx="90233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  <a:defRPr/>
            </a:pPr>
            <a:r>
              <a:rPr lang="en-IE">
                <a:latin typeface="Arial" charset="0"/>
                <a:ea typeface="ＭＳ Ｐゴシック" charset="0"/>
              </a:rPr>
              <a:t> The charge of one mole of electrons is given by the Faraday constant,</a:t>
            </a:r>
          </a:p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   F (F = 96,500 C mol</a:t>
            </a:r>
            <a:r>
              <a:rPr lang="en-IE" baseline="30000">
                <a:latin typeface="Arial" charset="0"/>
                <a:ea typeface="ＭＳ Ｐゴシック" charset="0"/>
              </a:rPr>
              <a:t>-1</a:t>
            </a:r>
            <a:r>
              <a:rPr lang="en-IE">
                <a:latin typeface="Arial" charset="0"/>
                <a:ea typeface="ＭＳ Ｐゴシック" charset="0"/>
              </a:rPr>
              <a:t>)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0" y="115888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en-IE">
                <a:latin typeface="Arial" charset="0"/>
                <a:ea typeface="ＭＳ Ｐゴシック" charset="0"/>
              </a:rPr>
              <a:t> The more negative the reduction potential is, the more readily the element acts as a reducing agent, i.e. is itself oxidised</a:t>
            </a: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4149725"/>
            <a:ext cx="9144000" cy="658813"/>
          </a:xfrm>
        </p:spPr>
        <p:txBody>
          <a:bodyPr/>
          <a:lstStyle/>
          <a:p>
            <a:pPr algn="just" eaLnBrk="1" hangingPunct="1"/>
            <a:r>
              <a:rPr lang="en-IE" sz="2200" smtClean="0">
                <a:latin typeface="Arial" pitchFamily="34" charset="0"/>
              </a:rPr>
              <a:t> We can combine the standard cell potential and Faradays constant to give us an equation for </a:t>
            </a:r>
            <a:r>
              <a:rPr lang="el-GR" sz="2200" smtClean="0">
                <a:latin typeface="Arial" pitchFamily="34" charset="0"/>
              </a:rPr>
              <a:t>Δ</a:t>
            </a:r>
            <a:r>
              <a:rPr lang="en-IE" sz="2200" smtClean="0">
                <a:latin typeface="Arial" pitchFamily="34" charset="0"/>
              </a:rPr>
              <a:t>G</a:t>
            </a:r>
            <a:r>
              <a:rPr lang="en-US" sz="2200" smtClean="0">
                <a:latin typeface="Arial" pitchFamily="34" charset="0"/>
              </a:rPr>
              <a:t>°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971550" y="4705350"/>
            <a:ext cx="6991350" cy="203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IE">
                <a:cs typeface="Arial" pitchFamily="34" charset="0"/>
              </a:rPr>
              <a:t>			</a:t>
            </a:r>
            <a:r>
              <a:rPr lang="el-GR">
                <a:cs typeface="Arial" pitchFamily="34" charset="0"/>
              </a:rPr>
              <a:t>Δ</a:t>
            </a:r>
            <a:r>
              <a:rPr lang="en-IE">
                <a:cs typeface="Arial" pitchFamily="34" charset="0"/>
              </a:rPr>
              <a:t>G</a:t>
            </a:r>
            <a:r>
              <a:rPr lang="en-US">
                <a:cs typeface="Arial" pitchFamily="34" charset="0"/>
              </a:rPr>
              <a:t>° = -n F E°</a:t>
            </a:r>
            <a:r>
              <a:rPr lang="en-US" baseline="-25000">
                <a:cs typeface="Arial" pitchFamily="34" charset="0"/>
              </a:rPr>
              <a:t>cell</a:t>
            </a:r>
          </a:p>
          <a:p>
            <a:pPr>
              <a:lnSpc>
                <a:spcPct val="50000"/>
              </a:lnSpc>
              <a:spcBef>
                <a:spcPct val="10000"/>
              </a:spcBef>
            </a:pPr>
            <a:endParaRPr lang="en-US" baseline="-25000">
              <a:cs typeface="Arial" pitchFamily="34" charset="0"/>
            </a:endParaRPr>
          </a:p>
          <a:p>
            <a:pPr>
              <a:spcBef>
                <a:spcPct val="10000"/>
              </a:spcBef>
            </a:pPr>
            <a:r>
              <a:rPr lang="en-US" baseline="-25000">
                <a:cs typeface="Arial" pitchFamily="34" charset="0"/>
              </a:rPr>
              <a:t>	</a:t>
            </a:r>
            <a:r>
              <a:rPr lang="en-US">
                <a:cs typeface="Arial" pitchFamily="34" charset="0"/>
              </a:rPr>
              <a:t>where 	</a:t>
            </a:r>
            <a:r>
              <a:rPr lang="el-GR"/>
              <a:t>Δ</a:t>
            </a:r>
            <a:r>
              <a:rPr lang="en-IE"/>
              <a:t>G</a:t>
            </a:r>
            <a:r>
              <a:rPr lang="en-US"/>
              <a:t>° is the change in Gibbs Free Energy</a:t>
            </a:r>
          </a:p>
          <a:p>
            <a:pPr>
              <a:spcBef>
                <a:spcPct val="10000"/>
              </a:spcBef>
            </a:pPr>
            <a:r>
              <a:rPr lang="en-US"/>
              <a:t>		n is the number of moles of electrons</a:t>
            </a:r>
          </a:p>
          <a:p>
            <a:pPr>
              <a:spcBef>
                <a:spcPct val="10000"/>
              </a:spcBef>
            </a:pPr>
            <a:r>
              <a:rPr lang="en-US"/>
              <a:t>		F is Faradays constant</a:t>
            </a:r>
          </a:p>
          <a:p>
            <a:pPr>
              <a:spcBef>
                <a:spcPct val="10000"/>
              </a:spcBef>
            </a:pPr>
            <a:r>
              <a:rPr lang="en-US"/>
              <a:t>		E</a:t>
            </a:r>
            <a:r>
              <a:rPr lang="en-US">
                <a:cs typeface="Arial" pitchFamily="34" charset="0"/>
              </a:rPr>
              <a:t>°</a:t>
            </a:r>
            <a:r>
              <a:rPr lang="en-US" baseline="-25000">
                <a:cs typeface="Arial" pitchFamily="34" charset="0"/>
              </a:rPr>
              <a:t>cell</a:t>
            </a:r>
            <a:r>
              <a:rPr lang="en-US">
                <a:cs typeface="Arial" pitchFamily="34" charset="0"/>
              </a:rPr>
              <a:t> is the standard cell potential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  <p:bldP spid="15366" grpId="0"/>
      <p:bldP spid="15367" grpId="0"/>
      <p:bldP spid="15369" grpId="0"/>
      <p:bldP spid="153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Have relationship between Gibbs Free Energy and Equilibrium constant: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563938" y="549275"/>
            <a:ext cx="20447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>
                <a:cs typeface="Arial" pitchFamily="34" charset="0"/>
              </a:rPr>
              <a:t>Δ</a:t>
            </a:r>
            <a:r>
              <a:rPr lang="en-IE">
                <a:cs typeface="Arial" pitchFamily="34" charset="0"/>
              </a:rPr>
              <a:t>G</a:t>
            </a:r>
            <a:r>
              <a:rPr lang="en-US">
                <a:cs typeface="Arial" pitchFamily="34" charset="0"/>
              </a:rPr>
              <a:t>° = - RT lnK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1125538"/>
            <a:ext cx="6623050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l-GR">
                <a:solidFill>
                  <a:schemeClr val="tx2"/>
                </a:solidFill>
                <a:cs typeface="Arial" pitchFamily="34" charset="0"/>
              </a:rPr>
              <a:t>Δ</a:t>
            </a:r>
            <a:r>
              <a:rPr lang="en-IE">
                <a:solidFill>
                  <a:schemeClr val="tx2"/>
                </a:solidFill>
                <a:cs typeface="Arial" pitchFamily="34" charset="0"/>
              </a:rPr>
              <a:t>G for a reaction depends on the concentration by:</a:t>
            </a:r>
            <a:endParaRPr lang="el-GR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95288" y="2060575"/>
            <a:ext cx="27066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>
                <a:cs typeface="Arial" pitchFamily="34" charset="0"/>
              </a:rPr>
              <a:t>Δ</a:t>
            </a:r>
            <a:r>
              <a:rPr lang="en-IE">
                <a:cs typeface="Arial" pitchFamily="34" charset="0"/>
              </a:rPr>
              <a:t>G = </a:t>
            </a:r>
            <a:r>
              <a:rPr lang="el-GR">
                <a:cs typeface="Arial" pitchFamily="34" charset="0"/>
              </a:rPr>
              <a:t>Δ</a:t>
            </a:r>
            <a:r>
              <a:rPr lang="en-IE">
                <a:cs typeface="Arial" pitchFamily="34" charset="0"/>
              </a:rPr>
              <a:t>G</a:t>
            </a:r>
            <a:r>
              <a:rPr lang="en-US">
                <a:cs typeface="Arial" pitchFamily="34" charset="0"/>
              </a:rPr>
              <a:t>° + RT ln Q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492500" y="2019300"/>
            <a:ext cx="56308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where Q is the reaction quotient = </a:t>
            </a:r>
            <a:r>
              <a:rPr lang="en-IE" u="sng">
                <a:latin typeface="Arial" charset="0"/>
                <a:ea typeface="ＭＳ Ｐゴシック" charset="0"/>
              </a:rPr>
              <a:t>[product]</a:t>
            </a:r>
            <a:endParaRPr lang="en-IE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				        [reactant]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11188" y="3284538"/>
            <a:ext cx="78216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IE"/>
              <a:t>But	 </a:t>
            </a:r>
            <a:r>
              <a:rPr lang="el-GR">
                <a:cs typeface="Arial" pitchFamily="34" charset="0"/>
              </a:rPr>
              <a:t>Δ</a:t>
            </a:r>
            <a:r>
              <a:rPr lang="en-IE">
                <a:cs typeface="Arial" pitchFamily="34" charset="0"/>
              </a:rPr>
              <a:t>G = -n F E</a:t>
            </a:r>
            <a:r>
              <a:rPr lang="en-US" baseline="-25000">
                <a:cs typeface="Arial" pitchFamily="34" charset="0"/>
              </a:rPr>
              <a:t>cell</a:t>
            </a:r>
            <a:r>
              <a:rPr lang="en-US">
                <a:cs typeface="Arial" pitchFamily="34" charset="0"/>
              </a:rPr>
              <a:t> 	and		 </a:t>
            </a:r>
            <a:r>
              <a:rPr lang="el-GR">
                <a:cs typeface="Arial" pitchFamily="34" charset="0"/>
              </a:rPr>
              <a:t>Δ</a:t>
            </a:r>
            <a:r>
              <a:rPr lang="en-IE">
                <a:cs typeface="Arial" pitchFamily="34" charset="0"/>
              </a:rPr>
              <a:t>G</a:t>
            </a:r>
            <a:r>
              <a:rPr lang="en-US">
                <a:cs typeface="Arial" pitchFamily="34" charset="0"/>
              </a:rPr>
              <a:t>° = - n F E°</a:t>
            </a:r>
            <a:r>
              <a:rPr lang="en-US" baseline="-25000">
                <a:cs typeface="Arial" pitchFamily="34" charset="0"/>
              </a:rPr>
              <a:t>cell</a:t>
            </a:r>
            <a:endParaRPr lang="en-US">
              <a:cs typeface="Arial" pitchFamily="34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0" y="4797425"/>
            <a:ext cx="36655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Dividing across by nF gives: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924300" y="4797425"/>
            <a:ext cx="28352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IE"/>
              <a:t>E</a:t>
            </a:r>
            <a:r>
              <a:rPr lang="en-IE" baseline="-25000"/>
              <a:t>cell</a:t>
            </a:r>
            <a:r>
              <a:rPr lang="en-IE"/>
              <a:t> = E</a:t>
            </a:r>
            <a:r>
              <a:rPr lang="en-US">
                <a:cs typeface="Arial" pitchFamily="34" charset="0"/>
              </a:rPr>
              <a:t>°</a:t>
            </a:r>
            <a:r>
              <a:rPr lang="en-US" baseline="-25000">
                <a:cs typeface="Arial" pitchFamily="34" charset="0"/>
              </a:rPr>
              <a:t>cell</a:t>
            </a:r>
            <a:r>
              <a:rPr lang="en-US">
                <a:cs typeface="Arial" pitchFamily="34" charset="0"/>
              </a:rPr>
              <a:t> – </a:t>
            </a:r>
            <a:r>
              <a:rPr lang="en-US" u="sng">
                <a:cs typeface="Arial" pitchFamily="34" charset="0"/>
              </a:rPr>
              <a:t>RT</a:t>
            </a:r>
            <a:r>
              <a:rPr lang="en-US">
                <a:cs typeface="Arial" pitchFamily="34" charset="0"/>
              </a:rPr>
              <a:t> ln Q</a:t>
            </a:r>
          </a:p>
          <a:p>
            <a:r>
              <a:rPr lang="en-US">
                <a:cs typeface="Arial" pitchFamily="34" charset="0"/>
              </a:rPr>
              <a:t>	          nF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6954838" y="5013325"/>
            <a:ext cx="218916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 i="1">
                <a:latin typeface="Arial" charset="0"/>
                <a:ea typeface="ＭＳ Ｐゴシック" charset="0"/>
              </a:rPr>
              <a:t>Nernst Equation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627313" y="4076700"/>
            <a:ext cx="36845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IE">
                <a:cs typeface="Arial" pitchFamily="34" charset="0"/>
              </a:rPr>
              <a:t>-nFE</a:t>
            </a:r>
            <a:r>
              <a:rPr lang="en-IE" baseline="-25000">
                <a:cs typeface="Arial" pitchFamily="34" charset="0"/>
              </a:rPr>
              <a:t>cell</a:t>
            </a:r>
            <a:r>
              <a:rPr lang="en-IE">
                <a:cs typeface="Arial" pitchFamily="34" charset="0"/>
              </a:rPr>
              <a:t> = -nFE</a:t>
            </a:r>
            <a:r>
              <a:rPr lang="en-US">
                <a:cs typeface="Arial" pitchFamily="34" charset="0"/>
              </a:rPr>
              <a:t>°</a:t>
            </a:r>
            <a:r>
              <a:rPr lang="en-US" baseline="-25000">
                <a:cs typeface="Arial" pitchFamily="34" charset="0"/>
              </a:rPr>
              <a:t>cell</a:t>
            </a:r>
            <a:r>
              <a:rPr lang="en-US">
                <a:cs typeface="Arial" pitchFamily="34" charset="0"/>
              </a:rPr>
              <a:t> + RT ln Q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0" y="5645150"/>
            <a:ext cx="91440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i.e. the cell potential at any conditions depends on the potential under standard state conditions and a term for the potential at nonstandard-state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7176" grpId="0"/>
      <p:bldP spid="7177" grpId="0"/>
      <p:bldP spid="7178" grpId="0"/>
      <p:bldP spid="7179" grpId="0"/>
      <p:bldP spid="7180" grpId="0"/>
      <p:bldP spid="7181" grpId="0"/>
      <p:bldP spid="7183" grpId="0"/>
      <p:bldP spid="71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34925" y="-100013"/>
            <a:ext cx="1366838" cy="587376"/>
          </a:xfrm>
        </p:spPr>
        <p:txBody>
          <a:bodyPr/>
          <a:lstStyle/>
          <a:p>
            <a:pPr eaLnBrk="1" hangingPunct="1">
              <a:defRPr/>
            </a:pPr>
            <a:r>
              <a:rPr lang="en-IE" sz="2200" smtClean="0">
                <a:solidFill>
                  <a:srgbClr val="FF0000"/>
                </a:solidFill>
                <a:latin typeface="Arial" charset="0"/>
              </a:rPr>
              <a:t>Question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333375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Which of the following statements relating to electrochemistry are correct?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204913" y="836613"/>
            <a:ext cx="6896100" cy="176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95300" indent="-4953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52500" indent="-4953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409700" indent="-4953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66900" indent="-4953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324100" indent="-4953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81300" indent="-495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38500" indent="-495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95700" indent="-495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52900" indent="-495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Tx/>
              <a:buAutoNum type="romanLcParenBoth"/>
              <a:defRPr/>
            </a:pPr>
            <a:r>
              <a:rPr lang="en-IE" sz="2200" smtClean="0">
                <a:latin typeface="Arial" charset="0"/>
              </a:rPr>
              <a:t>Oxidation involves the loss of electrons</a:t>
            </a:r>
          </a:p>
          <a:p>
            <a:pPr>
              <a:buFontTx/>
              <a:buAutoNum type="romanLcParenBoth"/>
              <a:defRPr/>
            </a:pPr>
            <a:r>
              <a:rPr lang="en-IE" sz="2200" smtClean="0">
                <a:latin typeface="Arial" charset="0"/>
              </a:rPr>
              <a:t>Reduction involves the gain of electrons</a:t>
            </a:r>
          </a:p>
          <a:p>
            <a:pPr>
              <a:buFontTx/>
              <a:buAutoNum type="romanLcParenBoth"/>
              <a:defRPr/>
            </a:pPr>
            <a:r>
              <a:rPr lang="en-IE" sz="2200" smtClean="0">
                <a:latin typeface="Arial" charset="0"/>
              </a:rPr>
              <a:t>Galvanic cells use electricity to produce chemicals</a:t>
            </a:r>
          </a:p>
          <a:p>
            <a:pPr>
              <a:buFontTx/>
              <a:buAutoNum type="romanLcParenBoth"/>
              <a:defRPr/>
            </a:pPr>
            <a:r>
              <a:rPr lang="en-IE" sz="2200" smtClean="0">
                <a:latin typeface="Arial" charset="0"/>
              </a:rPr>
              <a:t>The anode in a Galvanic cell is positive</a:t>
            </a:r>
          </a:p>
          <a:p>
            <a:pPr>
              <a:buFontTx/>
              <a:buAutoNum type="romanLcParenBoth"/>
              <a:defRPr/>
            </a:pPr>
            <a:r>
              <a:rPr lang="en-IE" sz="2200" smtClean="0">
                <a:latin typeface="Arial" charset="0"/>
              </a:rPr>
              <a:t>Oxidation always occurs at the cathode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372225" y="2492375"/>
            <a:ext cx="24542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 i="1">
                <a:solidFill>
                  <a:srgbClr val="008000"/>
                </a:solidFill>
                <a:latin typeface="Arial" charset="0"/>
                <a:ea typeface="ＭＳ Ｐゴシック" charset="0"/>
              </a:rPr>
              <a:t>Answer: (i) and (ii)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0" y="3068638"/>
            <a:ext cx="8985250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The standard potential of the Ag</a:t>
            </a:r>
            <a:r>
              <a:rPr lang="en-IE" baseline="30000">
                <a:latin typeface="Arial" charset="0"/>
                <a:ea typeface="ＭＳ Ｐゴシック" charset="0"/>
              </a:rPr>
              <a:t>+</a:t>
            </a:r>
            <a:r>
              <a:rPr lang="en-IE">
                <a:latin typeface="Arial" charset="0"/>
                <a:ea typeface="ＭＳ Ｐゴシック" charset="0"/>
              </a:rPr>
              <a:t>/Ag electrode is +0.80 V and the standard potential of the cell Fe</a:t>
            </a:r>
            <a:r>
              <a:rPr lang="en-IE" baseline="-25000">
                <a:latin typeface="Arial" charset="0"/>
                <a:ea typeface="ＭＳ Ｐゴシック" charset="0"/>
              </a:rPr>
              <a:t>(s)</a:t>
            </a:r>
            <a:r>
              <a:rPr lang="en-IE">
                <a:latin typeface="Arial" charset="0"/>
                <a:ea typeface="ＭＳ Ｐゴシック" charset="0"/>
              </a:rPr>
              <a:t>|Fe</a:t>
            </a:r>
            <a:r>
              <a:rPr lang="en-IE" baseline="30000">
                <a:latin typeface="Arial" charset="0"/>
                <a:ea typeface="ＭＳ Ｐゴシック" charset="0"/>
              </a:rPr>
              <a:t>2+</a:t>
            </a:r>
            <a:r>
              <a:rPr lang="en-IE" baseline="-25000">
                <a:latin typeface="Arial" charset="0"/>
                <a:ea typeface="ＭＳ Ｐゴシック" charset="0"/>
              </a:rPr>
              <a:t>(aq)</a:t>
            </a:r>
            <a:r>
              <a:rPr lang="en-IE">
                <a:latin typeface="Arial" charset="0"/>
                <a:ea typeface="ＭＳ Ｐゴシック" charset="0"/>
              </a:rPr>
              <a:t>||Ag</a:t>
            </a:r>
            <a:r>
              <a:rPr lang="en-IE" baseline="30000">
                <a:latin typeface="Arial" charset="0"/>
                <a:ea typeface="ＭＳ Ｐゴシック" charset="0"/>
              </a:rPr>
              <a:t>+</a:t>
            </a:r>
            <a:r>
              <a:rPr lang="en-IE" baseline="-25000">
                <a:latin typeface="Arial" charset="0"/>
                <a:ea typeface="ＭＳ Ｐゴシック" charset="0"/>
              </a:rPr>
              <a:t>(aq)</a:t>
            </a:r>
            <a:r>
              <a:rPr lang="en-IE">
                <a:latin typeface="Arial" charset="0"/>
                <a:ea typeface="ＭＳ Ｐゴシック" charset="0"/>
              </a:rPr>
              <a:t>|Ag</a:t>
            </a:r>
            <a:r>
              <a:rPr lang="en-IE" baseline="-25000">
                <a:latin typeface="Arial" charset="0"/>
                <a:ea typeface="ＭＳ Ｐゴシック" charset="0"/>
              </a:rPr>
              <a:t>(s)</a:t>
            </a:r>
            <a:r>
              <a:rPr lang="en-IE">
                <a:latin typeface="Arial" charset="0"/>
                <a:ea typeface="ＭＳ Ｐゴシック" charset="0"/>
              </a:rPr>
              <a:t> is +1.24 V.  What is the standard potential of the Fe</a:t>
            </a:r>
            <a:r>
              <a:rPr lang="en-IE" baseline="30000">
                <a:latin typeface="Arial" charset="0"/>
                <a:ea typeface="ＭＳ Ｐゴシック" charset="0"/>
              </a:rPr>
              <a:t>2+</a:t>
            </a:r>
            <a:r>
              <a:rPr lang="en-IE">
                <a:latin typeface="Arial" charset="0"/>
                <a:ea typeface="ＭＳ Ｐゴシック" charset="0"/>
              </a:rPr>
              <a:t>/Fe electrode?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2636838"/>
            <a:ext cx="1331913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IE">
                <a:solidFill>
                  <a:srgbClr val="FF0000"/>
                </a:solidFill>
                <a:latin typeface="Arial" charset="0"/>
                <a:ea typeface="ＭＳ Ｐゴシック" charset="0"/>
              </a:rPr>
              <a:t>Question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79388" y="4149725"/>
            <a:ext cx="49212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Half reactions		Fe </a:t>
            </a:r>
            <a:r>
              <a:rPr lang="en-IE">
                <a:latin typeface="Arial" charset="0"/>
                <a:ea typeface="ＭＳ Ｐゴシック" charset="0"/>
                <a:sym typeface="Wingdings" charset="0"/>
              </a:rPr>
              <a:t> Fe</a:t>
            </a:r>
            <a:r>
              <a:rPr lang="en-IE" baseline="30000">
                <a:latin typeface="Arial" charset="0"/>
                <a:ea typeface="ＭＳ Ｐゴシック" charset="0"/>
                <a:sym typeface="Wingdings" charset="0"/>
              </a:rPr>
              <a:t>2+</a:t>
            </a:r>
            <a:r>
              <a:rPr lang="en-IE">
                <a:latin typeface="Arial" charset="0"/>
                <a:ea typeface="ＭＳ Ｐゴシック" charset="0"/>
                <a:sym typeface="Wingdings" charset="0"/>
              </a:rPr>
              <a:t> + 2e</a:t>
            </a:r>
            <a:r>
              <a:rPr lang="en-IE" baseline="30000">
                <a:latin typeface="Arial" charset="0"/>
                <a:ea typeface="ＭＳ Ｐゴシック" charset="0"/>
                <a:sym typeface="Wingdings" charset="0"/>
              </a:rPr>
              <a:t>-</a:t>
            </a:r>
          </a:p>
          <a:p>
            <a:pPr>
              <a:defRPr/>
            </a:pPr>
            <a:r>
              <a:rPr lang="en-IE">
                <a:latin typeface="Arial" charset="0"/>
                <a:ea typeface="ＭＳ Ｐゴシック" charset="0"/>
                <a:sym typeface="Wingdings" charset="0"/>
              </a:rPr>
              <a:t>			Ag</a:t>
            </a:r>
            <a:r>
              <a:rPr lang="en-IE" baseline="30000">
                <a:latin typeface="Arial" charset="0"/>
                <a:ea typeface="ＭＳ Ｐゴシック" charset="0"/>
                <a:sym typeface="Wingdings" charset="0"/>
              </a:rPr>
              <a:t>+</a:t>
            </a:r>
            <a:r>
              <a:rPr lang="en-IE">
                <a:latin typeface="Arial" charset="0"/>
                <a:ea typeface="ＭＳ Ｐゴシック" charset="0"/>
                <a:sym typeface="Wingdings" charset="0"/>
              </a:rPr>
              <a:t> + e</a:t>
            </a:r>
            <a:r>
              <a:rPr lang="en-IE" baseline="30000">
                <a:latin typeface="Arial" charset="0"/>
                <a:ea typeface="ＭＳ Ｐゴシック" charset="0"/>
                <a:sym typeface="Wingdings" charset="0"/>
              </a:rPr>
              <a:t>-</a:t>
            </a:r>
            <a:r>
              <a:rPr lang="en-IE">
                <a:latin typeface="Arial" charset="0"/>
                <a:ea typeface="ＭＳ Ｐゴシック" charset="0"/>
                <a:sym typeface="Wingdings" charset="0"/>
              </a:rPr>
              <a:t>  Ag</a:t>
            </a:r>
            <a:endParaRPr lang="en-IE">
              <a:latin typeface="Arial" charset="0"/>
              <a:ea typeface="ＭＳ Ｐゴシック" charset="0"/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5253038" y="4154488"/>
            <a:ext cx="34956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Oxidation reaction - Anode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5148263" y="4441825"/>
            <a:ext cx="38227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Reduction reaction - Cathode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2700338" y="5084763"/>
            <a:ext cx="29019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IE"/>
              <a:t>E</a:t>
            </a:r>
            <a:r>
              <a:rPr lang="en-IE">
                <a:cs typeface="Arial" pitchFamily="34" charset="0"/>
              </a:rPr>
              <a:t>˚</a:t>
            </a:r>
            <a:r>
              <a:rPr lang="en-IE" baseline="-25000">
                <a:cs typeface="Arial" pitchFamily="34" charset="0"/>
              </a:rPr>
              <a:t>cell</a:t>
            </a:r>
            <a:r>
              <a:rPr lang="en-IE">
                <a:cs typeface="Arial" pitchFamily="34" charset="0"/>
              </a:rPr>
              <a:t> = E</a:t>
            </a:r>
            <a:r>
              <a:rPr lang="en-IE" baseline="-25000">
                <a:cs typeface="Arial" pitchFamily="34" charset="0"/>
              </a:rPr>
              <a:t>cathode</a:t>
            </a:r>
            <a:r>
              <a:rPr lang="en-IE">
                <a:cs typeface="Arial" pitchFamily="34" charset="0"/>
              </a:rPr>
              <a:t> - E</a:t>
            </a:r>
            <a:r>
              <a:rPr lang="en-IE" baseline="-25000">
                <a:cs typeface="Arial" pitchFamily="34" charset="0"/>
              </a:rPr>
              <a:t>anode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2627313" y="5589588"/>
            <a:ext cx="3148012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IE"/>
              <a:t>E</a:t>
            </a:r>
            <a:r>
              <a:rPr lang="en-IE" baseline="-25000"/>
              <a:t>anode</a:t>
            </a:r>
            <a:r>
              <a:rPr lang="en-IE"/>
              <a:t> = E</a:t>
            </a:r>
            <a:r>
              <a:rPr lang="en-IE" baseline="-25000"/>
              <a:t>cathode</a:t>
            </a:r>
            <a:r>
              <a:rPr lang="en-IE"/>
              <a:t> - E</a:t>
            </a:r>
            <a:r>
              <a:rPr lang="en-IE">
                <a:cs typeface="Arial" pitchFamily="34" charset="0"/>
              </a:rPr>
              <a:t>˚</a:t>
            </a:r>
            <a:r>
              <a:rPr lang="en-IE" baseline="-25000">
                <a:cs typeface="Arial" pitchFamily="34" charset="0"/>
              </a:rPr>
              <a:t>cell</a:t>
            </a:r>
          </a:p>
          <a:p>
            <a:r>
              <a:rPr lang="en-IE">
                <a:cs typeface="Arial" pitchFamily="34" charset="0"/>
              </a:rPr>
              <a:t>E</a:t>
            </a:r>
            <a:r>
              <a:rPr lang="en-IE" baseline="-25000">
                <a:cs typeface="Arial" pitchFamily="34" charset="0"/>
              </a:rPr>
              <a:t>anode</a:t>
            </a:r>
            <a:r>
              <a:rPr lang="en-IE">
                <a:cs typeface="Arial" pitchFamily="34" charset="0"/>
              </a:rPr>
              <a:t> = 0.80 V – 1.24 V</a:t>
            </a:r>
          </a:p>
          <a:p>
            <a:r>
              <a:rPr lang="en-IE">
                <a:cs typeface="Arial" pitchFamily="34" charset="0"/>
              </a:rPr>
              <a:t>E</a:t>
            </a:r>
            <a:r>
              <a:rPr lang="en-IE" baseline="-25000">
                <a:cs typeface="Arial" pitchFamily="34" charset="0"/>
              </a:rPr>
              <a:t>anode</a:t>
            </a:r>
            <a:r>
              <a:rPr lang="en-IE">
                <a:cs typeface="Arial" pitchFamily="34" charset="0"/>
              </a:rPr>
              <a:t> = -0.44 V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  <p:bldP spid="16392" grpId="0"/>
      <p:bldP spid="16393" grpId="0"/>
      <p:bldP spid="16394" grpId="0"/>
      <p:bldP spid="16395" grpId="0"/>
      <p:bldP spid="16396" grpId="0"/>
      <p:bldP spid="16397" grpId="0"/>
      <p:bldP spid="163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-107950" y="-26988"/>
            <a:ext cx="1797050" cy="587376"/>
          </a:xfrm>
        </p:spPr>
        <p:txBody>
          <a:bodyPr/>
          <a:lstStyle/>
          <a:p>
            <a:pPr eaLnBrk="1" hangingPunct="1">
              <a:defRPr/>
            </a:pPr>
            <a:r>
              <a:rPr lang="en-IE" sz="2400" smtClean="0">
                <a:solidFill>
                  <a:srgbClr val="FF0000"/>
                </a:solidFill>
                <a:latin typeface="Arial Rounded MT Bold" charset="0"/>
              </a:rPr>
              <a:t>Question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5563" y="476250"/>
            <a:ext cx="8980487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  <a:defRPr/>
            </a:pPr>
            <a:r>
              <a:rPr lang="en-IE">
                <a:latin typeface="Arial" charset="0"/>
                <a:ea typeface="ＭＳ Ｐゴシック" charset="0"/>
              </a:rPr>
              <a:t>If the standard cell potential at 298 K is 1.10 V for the following reaction Zn</a:t>
            </a:r>
            <a:r>
              <a:rPr lang="en-IE" baseline="-25000">
                <a:latin typeface="Arial" charset="0"/>
                <a:ea typeface="ＭＳ Ｐゴシック" charset="0"/>
              </a:rPr>
              <a:t>(s)</a:t>
            </a:r>
            <a:r>
              <a:rPr lang="en-IE">
                <a:latin typeface="Arial" charset="0"/>
                <a:ea typeface="ＭＳ Ｐゴシック" charset="0"/>
              </a:rPr>
              <a:t> + Cu</a:t>
            </a:r>
            <a:r>
              <a:rPr lang="en-IE" baseline="30000">
                <a:latin typeface="Arial" charset="0"/>
                <a:ea typeface="ＭＳ Ｐゴシック" charset="0"/>
              </a:rPr>
              <a:t>2+</a:t>
            </a:r>
            <a:r>
              <a:rPr lang="en-IE" baseline="-25000">
                <a:latin typeface="Arial" charset="0"/>
                <a:ea typeface="ＭＳ Ｐゴシック" charset="0"/>
              </a:rPr>
              <a:t>(aq)</a:t>
            </a:r>
            <a:r>
              <a:rPr lang="en-IE">
                <a:latin typeface="Arial" charset="0"/>
                <a:ea typeface="ＭＳ Ｐゴシック" charset="0"/>
              </a:rPr>
              <a:t> </a:t>
            </a:r>
            <a:r>
              <a:rPr lang="en-IE">
                <a:latin typeface="Arial" charset="0"/>
                <a:ea typeface="ＭＳ Ｐゴシック" charset="0"/>
                <a:sym typeface="Wingdings" charset="0"/>
              </a:rPr>
              <a:t> Zn</a:t>
            </a:r>
            <a:r>
              <a:rPr lang="en-IE" baseline="30000">
                <a:latin typeface="Arial" charset="0"/>
                <a:ea typeface="ＭＳ Ｐゴシック" charset="0"/>
                <a:sym typeface="Wingdings" charset="0"/>
              </a:rPr>
              <a:t>2+</a:t>
            </a:r>
            <a:r>
              <a:rPr lang="en-IE" baseline="-25000">
                <a:latin typeface="Arial" charset="0"/>
                <a:ea typeface="ＭＳ Ｐゴシック" charset="0"/>
                <a:sym typeface="Wingdings" charset="0"/>
              </a:rPr>
              <a:t>(aq)</a:t>
            </a:r>
            <a:r>
              <a:rPr lang="en-IE">
                <a:latin typeface="Arial" charset="0"/>
                <a:ea typeface="ＭＳ Ｐゴシック" charset="0"/>
                <a:sym typeface="Wingdings" charset="0"/>
              </a:rPr>
              <a:t> + Cu</a:t>
            </a:r>
            <a:r>
              <a:rPr lang="en-IE" baseline="-25000">
                <a:latin typeface="Arial" charset="0"/>
                <a:ea typeface="ＭＳ Ｐゴシック" charset="0"/>
                <a:sym typeface="Wingdings" charset="0"/>
              </a:rPr>
              <a:t>(s)</a:t>
            </a:r>
            <a:r>
              <a:rPr lang="en-IE">
                <a:latin typeface="Arial" charset="0"/>
                <a:ea typeface="ＭＳ Ｐゴシック" charset="0"/>
                <a:sym typeface="Wingdings" charset="0"/>
              </a:rPr>
              <a:t>, then what is the change in Gibbs Free Energy?</a:t>
            </a: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276600" y="1773238"/>
            <a:ext cx="217963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>
                <a:cs typeface="Arial" pitchFamily="34" charset="0"/>
              </a:rPr>
              <a:t>Δ</a:t>
            </a:r>
            <a:r>
              <a:rPr lang="en-IE">
                <a:cs typeface="Arial" pitchFamily="34" charset="0"/>
              </a:rPr>
              <a:t>G</a:t>
            </a:r>
            <a:r>
              <a:rPr lang="en-US">
                <a:cs typeface="Arial" pitchFamily="34" charset="0"/>
              </a:rPr>
              <a:t>° = -n F E°</a:t>
            </a:r>
            <a:r>
              <a:rPr lang="en-US" baseline="-25000">
                <a:cs typeface="Arial" pitchFamily="34" charset="0"/>
              </a:rPr>
              <a:t>cell</a:t>
            </a:r>
            <a:endParaRPr lang="en-US">
              <a:cs typeface="Arial" pitchFamily="34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627313" y="3213100"/>
            <a:ext cx="41036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n = no of moles of electrons = 2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339975" y="3860800"/>
            <a:ext cx="49593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F = Faradays constant = 96,500 C/mol</a:t>
            </a:r>
            <a:endParaRPr lang="en-IE" baseline="30000">
              <a:latin typeface="Arial" charset="0"/>
              <a:ea typeface="ＭＳ Ｐゴシック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700338" y="4441825"/>
            <a:ext cx="325596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IE"/>
              <a:t>E</a:t>
            </a:r>
            <a:r>
              <a:rPr lang="en-US">
                <a:cs typeface="Arial" pitchFamily="34" charset="0"/>
              </a:rPr>
              <a:t>°</a:t>
            </a:r>
            <a:r>
              <a:rPr lang="en-US" baseline="-25000">
                <a:cs typeface="Arial" pitchFamily="34" charset="0"/>
              </a:rPr>
              <a:t>cell</a:t>
            </a:r>
            <a:r>
              <a:rPr lang="en-US">
                <a:cs typeface="Arial" pitchFamily="34" charset="0"/>
              </a:rPr>
              <a:t> = 1.10 V = 1.10 J/C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960563" y="5229225"/>
            <a:ext cx="5011737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l-GR"/>
              <a:t>Δ</a:t>
            </a:r>
            <a:r>
              <a:rPr lang="en-IE"/>
              <a:t>G</a:t>
            </a:r>
            <a:r>
              <a:rPr lang="en-US"/>
              <a:t>° 	= - (2) (96500 C/mol) (1.10 J/C)</a:t>
            </a:r>
          </a:p>
          <a:p>
            <a:pPr>
              <a:spcBef>
                <a:spcPct val="30000"/>
              </a:spcBef>
            </a:pPr>
            <a:r>
              <a:rPr lang="en-US"/>
              <a:t>	= - 212300 J/mol</a:t>
            </a:r>
          </a:p>
          <a:p>
            <a:pPr>
              <a:spcBef>
                <a:spcPct val="30000"/>
              </a:spcBef>
            </a:pPr>
            <a:r>
              <a:rPr lang="en-US"/>
              <a:t>	= - 212.3 kJ/mol</a:t>
            </a:r>
            <a:endParaRPr lang="en-IE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403350" y="2349500"/>
            <a:ext cx="4999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IE">
                <a:latin typeface="Arial" charset="0"/>
                <a:ea typeface="ＭＳ Ｐゴシック" charset="0"/>
              </a:rPr>
              <a:t>Half reactions:		Zn </a:t>
            </a:r>
            <a:r>
              <a:rPr lang="en-IE">
                <a:latin typeface="Arial" charset="0"/>
                <a:ea typeface="ＭＳ Ｐゴシック" charset="0"/>
                <a:sym typeface="Wingdings" charset="0"/>
              </a:rPr>
              <a:t>  Zn</a:t>
            </a:r>
            <a:r>
              <a:rPr lang="en-IE" baseline="30000">
                <a:latin typeface="Arial" charset="0"/>
                <a:ea typeface="ＭＳ Ｐゴシック" charset="0"/>
                <a:sym typeface="Wingdings" charset="0"/>
              </a:rPr>
              <a:t>2+</a:t>
            </a:r>
            <a:r>
              <a:rPr lang="en-IE">
                <a:latin typeface="Arial" charset="0"/>
                <a:ea typeface="ＭＳ Ｐゴシック" charset="0"/>
                <a:sym typeface="Wingdings" charset="0"/>
              </a:rPr>
              <a:t> + 2e</a:t>
            </a:r>
            <a:r>
              <a:rPr lang="en-IE" baseline="30000">
                <a:latin typeface="Arial" charset="0"/>
                <a:ea typeface="ＭＳ Ｐゴシック" charset="0"/>
                <a:sym typeface="Wingdings" charset="0"/>
              </a:rPr>
              <a:t>-</a:t>
            </a:r>
          </a:p>
          <a:p>
            <a:pPr>
              <a:defRPr/>
            </a:pPr>
            <a:r>
              <a:rPr lang="en-IE">
                <a:latin typeface="Arial" charset="0"/>
                <a:ea typeface="ＭＳ Ｐゴシック" charset="0"/>
                <a:sym typeface="Wingdings" charset="0"/>
              </a:rPr>
              <a:t>			Cu</a:t>
            </a:r>
            <a:r>
              <a:rPr lang="en-IE" baseline="30000">
                <a:latin typeface="Arial" charset="0"/>
                <a:ea typeface="ＭＳ Ｐゴシック" charset="0"/>
                <a:sym typeface="Wingdings" charset="0"/>
              </a:rPr>
              <a:t>2+</a:t>
            </a:r>
            <a:r>
              <a:rPr lang="en-IE">
                <a:latin typeface="Arial" charset="0"/>
                <a:ea typeface="ＭＳ Ｐゴシック" charset="0"/>
                <a:sym typeface="Wingdings" charset="0"/>
              </a:rPr>
              <a:t> + 2e</a:t>
            </a:r>
            <a:r>
              <a:rPr lang="en-IE" baseline="30000">
                <a:latin typeface="Arial" charset="0"/>
                <a:ea typeface="ＭＳ Ｐゴシック" charset="0"/>
                <a:sym typeface="Wingdings" charset="0"/>
              </a:rPr>
              <a:t>-</a:t>
            </a:r>
            <a:r>
              <a:rPr lang="en-IE">
                <a:latin typeface="Arial" charset="0"/>
                <a:ea typeface="ＭＳ Ｐゴシック" charset="0"/>
                <a:sym typeface="Wingdings" charset="0"/>
              </a:rPr>
              <a:t>  Cu</a:t>
            </a:r>
            <a:endParaRPr lang="en-IE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  <p:bldP spid="8199" grpId="0"/>
      <p:bldP spid="8200" grpId="0"/>
      <p:bldP spid="8201" grpId="0"/>
      <p:bldP spid="82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1871662"/>
          </a:xfrm>
        </p:spPr>
        <p:txBody>
          <a:bodyPr/>
          <a:lstStyle/>
          <a:p>
            <a:pPr algn="l" eaLnBrk="1" hangingPunct="1">
              <a:lnSpc>
                <a:spcPct val="130000"/>
              </a:lnSpc>
              <a:spcBef>
                <a:spcPct val="40000"/>
              </a:spcBef>
            </a:pPr>
            <a:r>
              <a:rPr lang="en-IE" sz="2200" smtClean="0">
                <a:latin typeface="Arial" pitchFamily="34" charset="0"/>
              </a:rPr>
              <a:t>The equilibrium constant for the reaction </a:t>
            </a:r>
            <a:br>
              <a:rPr lang="en-IE" sz="2200" smtClean="0">
                <a:latin typeface="Arial" pitchFamily="34" charset="0"/>
              </a:rPr>
            </a:br>
            <a:r>
              <a:rPr lang="en-IE" sz="2200" smtClean="0">
                <a:latin typeface="Arial" pitchFamily="34" charset="0"/>
              </a:rPr>
              <a:t>		Ni</a:t>
            </a:r>
            <a:r>
              <a:rPr lang="en-IE" sz="2200" baseline="-25000" smtClean="0">
                <a:latin typeface="Arial" pitchFamily="34" charset="0"/>
              </a:rPr>
              <a:t>(s)</a:t>
            </a:r>
            <a:r>
              <a:rPr lang="en-IE" sz="2200" smtClean="0">
                <a:latin typeface="Arial" pitchFamily="34" charset="0"/>
              </a:rPr>
              <a:t> + Hg</a:t>
            </a:r>
            <a:r>
              <a:rPr lang="en-IE" sz="2200" baseline="-25000" smtClean="0">
                <a:latin typeface="Arial" pitchFamily="34" charset="0"/>
              </a:rPr>
              <a:t>2</a:t>
            </a:r>
            <a:r>
              <a:rPr lang="en-IE" sz="2200" smtClean="0">
                <a:latin typeface="Arial" pitchFamily="34" charset="0"/>
              </a:rPr>
              <a:t>Cl</a:t>
            </a:r>
            <a:r>
              <a:rPr lang="en-IE" sz="2200" baseline="-25000" smtClean="0">
                <a:latin typeface="Arial" pitchFamily="34" charset="0"/>
              </a:rPr>
              <a:t>2(s)</a:t>
            </a:r>
            <a:r>
              <a:rPr lang="en-IE" sz="2200" smtClean="0">
                <a:latin typeface="Arial" pitchFamily="34" charset="0"/>
              </a:rPr>
              <a:t> </a:t>
            </a:r>
            <a:r>
              <a:rPr lang="en-IE" sz="2200" smtClean="0">
                <a:latin typeface="Arial" pitchFamily="34" charset="0"/>
                <a:sym typeface="Wingdings" pitchFamily="2" charset="2"/>
              </a:rPr>
              <a:t> 2Hg</a:t>
            </a:r>
            <a:r>
              <a:rPr lang="en-IE" sz="2200" baseline="-25000" smtClean="0">
                <a:latin typeface="Arial" pitchFamily="34" charset="0"/>
                <a:sym typeface="Wingdings" pitchFamily="2" charset="2"/>
              </a:rPr>
              <a:t>(l)</a:t>
            </a:r>
            <a:r>
              <a:rPr lang="en-IE" sz="2200" smtClean="0">
                <a:latin typeface="Arial" pitchFamily="34" charset="0"/>
                <a:sym typeface="Wingdings" pitchFamily="2" charset="2"/>
              </a:rPr>
              <a:t> + 2Cl</a:t>
            </a:r>
            <a:r>
              <a:rPr lang="en-IE" sz="2200" baseline="30000" smtClean="0">
                <a:latin typeface="Arial" pitchFamily="34" charset="0"/>
                <a:sym typeface="Wingdings" pitchFamily="2" charset="2"/>
              </a:rPr>
              <a:t>-</a:t>
            </a:r>
            <a:r>
              <a:rPr lang="en-IE" sz="2200" baseline="-25000" smtClean="0">
                <a:latin typeface="Arial" pitchFamily="34" charset="0"/>
                <a:sym typeface="Wingdings" pitchFamily="2" charset="2"/>
              </a:rPr>
              <a:t>(aq)</a:t>
            </a:r>
            <a:r>
              <a:rPr lang="en-IE" sz="2200" baseline="30000" smtClean="0">
                <a:latin typeface="Arial" pitchFamily="34" charset="0"/>
                <a:sym typeface="Wingdings" pitchFamily="2" charset="2"/>
              </a:rPr>
              <a:t> </a:t>
            </a:r>
            <a:r>
              <a:rPr lang="en-IE" sz="2200" smtClean="0">
                <a:latin typeface="Arial" pitchFamily="34" charset="0"/>
                <a:sym typeface="Wingdings" pitchFamily="2" charset="2"/>
              </a:rPr>
              <a:t>+ Ni</a:t>
            </a:r>
            <a:r>
              <a:rPr lang="en-IE" sz="2200" baseline="30000" smtClean="0">
                <a:latin typeface="Arial" pitchFamily="34" charset="0"/>
                <a:sym typeface="Wingdings" pitchFamily="2" charset="2"/>
              </a:rPr>
              <a:t>2+</a:t>
            </a:r>
            <a:r>
              <a:rPr lang="en-IE" sz="2200" baseline="-25000" smtClean="0">
                <a:latin typeface="Arial" pitchFamily="34" charset="0"/>
                <a:sym typeface="Wingdings" pitchFamily="2" charset="2"/>
              </a:rPr>
              <a:t>(aq)</a:t>
            </a:r>
            <a:r>
              <a:rPr lang="en-IE" sz="2200" smtClean="0">
                <a:latin typeface="Arial" pitchFamily="34" charset="0"/>
                <a:sym typeface="Wingdings" pitchFamily="2" charset="2"/>
              </a:rPr>
              <a:t> </a:t>
            </a:r>
            <a:br>
              <a:rPr lang="en-IE" sz="2200" smtClean="0">
                <a:latin typeface="Arial" pitchFamily="34" charset="0"/>
                <a:sym typeface="Wingdings" pitchFamily="2" charset="2"/>
              </a:rPr>
            </a:br>
            <a:r>
              <a:rPr lang="en-IE" sz="2200" smtClean="0">
                <a:latin typeface="Arial" pitchFamily="34" charset="0"/>
                <a:sym typeface="Wingdings" pitchFamily="2" charset="2"/>
              </a:rPr>
              <a:t>is 1.8 </a:t>
            </a:r>
            <a:r>
              <a:rPr lang="en-US" sz="2200" smtClean="0">
                <a:latin typeface="Arial" pitchFamily="34" charset="0"/>
                <a:cs typeface="Arial" pitchFamily="34" charset="0"/>
                <a:sym typeface="Wingdings" pitchFamily="2" charset="2"/>
              </a:rPr>
              <a:t>× 10</a:t>
            </a:r>
            <a:r>
              <a:rPr lang="en-US" sz="2200" baseline="30000" smtClean="0">
                <a:latin typeface="Arial" pitchFamily="34" charset="0"/>
                <a:cs typeface="Arial" pitchFamily="34" charset="0"/>
                <a:sym typeface="Wingdings" pitchFamily="2" charset="2"/>
              </a:rPr>
              <a:t>19</a:t>
            </a:r>
            <a:r>
              <a:rPr lang="en-US" sz="2200" smtClean="0">
                <a:latin typeface="Arial" pitchFamily="34" charset="0"/>
                <a:cs typeface="Arial" pitchFamily="34" charset="0"/>
                <a:sym typeface="Wingdings" pitchFamily="2" charset="2"/>
              </a:rPr>
              <a:t> at 298K.  What is the value of the standard cell potential E°</a:t>
            </a:r>
            <a:r>
              <a:rPr lang="en-US" sz="2200" baseline="-25000" smtClean="0">
                <a:latin typeface="Arial" pitchFamily="34" charset="0"/>
                <a:cs typeface="Arial" pitchFamily="34" charset="0"/>
                <a:sym typeface="Wingdings" pitchFamily="2" charset="2"/>
              </a:rPr>
              <a:t>cell</a:t>
            </a:r>
            <a:r>
              <a:rPr lang="en-US" sz="2200" smtClean="0">
                <a:latin typeface="Arial" pitchFamily="34" charset="0"/>
                <a:cs typeface="Arial" pitchFamily="34" charset="0"/>
                <a:sym typeface="Wingdings" pitchFamily="2" charset="2"/>
              </a:rPr>
              <a:t> for this reaction?</a:t>
            </a:r>
            <a:endParaRPr lang="en-US" sz="22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403350" y="2349500"/>
            <a:ext cx="6535738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l-GR">
                <a:cs typeface="Arial" pitchFamily="34" charset="0"/>
              </a:rPr>
              <a:t>Δ</a:t>
            </a:r>
            <a:r>
              <a:rPr lang="en-IE">
                <a:cs typeface="Arial" pitchFamily="34" charset="0"/>
              </a:rPr>
              <a:t>G</a:t>
            </a:r>
            <a:r>
              <a:rPr lang="en-US">
                <a:cs typeface="Arial" pitchFamily="34" charset="0"/>
              </a:rPr>
              <a:t>° 	= -RT ln K</a:t>
            </a:r>
          </a:p>
          <a:p>
            <a:pPr>
              <a:spcBef>
                <a:spcPct val="20000"/>
              </a:spcBef>
            </a:pPr>
            <a:r>
              <a:rPr lang="en-US"/>
              <a:t>	= - (8.314 J K</a:t>
            </a:r>
            <a:r>
              <a:rPr lang="en-US" baseline="30000"/>
              <a:t>-1</a:t>
            </a:r>
            <a:r>
              <a:rPr lang="en-US"/>
              <a:t> mol</a:t>
            </a:r>
            <a:r>
              <a:rPr lang="en-US" baseline="30000"/>
              <a:t>-1</a:t>
            </a:r>
            <a:r>
              <a:rPr lang="en-US"/>
              <a:t>) (298 K) ln (1.8 </a:t>
            </a:r>
            <a:r>
              <a:rPr lang="en-US">
                <a:cs typeface="Arial" pitchFamily="34" charset="0"/>
              </a:rPr>
              <a:t>× 10</a:t>
            </a:r>
            <a:r>
              <a:rPr lang="en-US" baseline="30000">
                <a:cs typeface="Arial" pitchFamily="34" charset="0"/>
              </a:rPr>
              <a:t>19</a:t>
            </a:r>
            <a:r>
              <a:rPr lang="en-US">
                <a:cs typeface="Arial" pitchFamily="34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/>
              <a:t>	= - 109847.8 J mol</a:t>
            </a:r>
            <a:r>
              <a:rPr lang="en-US" baseline="30000"/>
              <a:t>-1</a:t>
            </a:r>
            <a:r>
              <a:rPr lang="en-US"/>
              <a:t>	</a:t>
            </a:r>
          </a:p>
          <a:p>
            <a:pPr>
              <a:spcBef>
                <a:spcPct val="20000"/>
              </a:spcBef>
            </a:pPr>
            <a:r>
              <a:rPr lang="en-US"/>
              <a:t>	= - 1.098 </a:t>
            </a:r>
            <a:r>
              <a:rPr lang="en-US">
                <a:cs typeface="Arial" pitchFamily="34" charset="0"/>
              </a:rPr>
              <a:t>× 10</a:t>
            </a:r>
            <a:r>
              <a:rPr lang="en-US" baseline="30000">
                <a:cs typeface="Arial" pitchFamily="34" charset="0"/>
              </a:rPr>
              <a:t>5</a:t>
            </a:r>
            <a:r>
              <a:rPr lang="en-US">
                <a:cs typeface="Arial" pitchFamily="34" charset="0"/>
              </a:rPr>
              <a:t> J mol</a:t>
            </a:r>
            <a:r>
              <a:rPr lang="en-US" baseline="30000">
                <a:cs typeface="Arial" pitchFamily="34" charset="0"/>
              </a:rPr>
              <a:t>-1</a:t>
            </a:r>
            <a:endParaRPr lang="en-US">
              <a:cs typeface="Arial" pitchFamily="34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331913" y="4221163"/>
            <a:ext cx="21796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/>
              <a:t>Δ</a:t>
            </a:r>
            <a:r>
              <a:rPr lang="en-IE"/>
              <a:t>G</a:t>
            </a:r>
            <a:r>
              <a:rPr lang="en-US"/>
              <a:t>° = -n F E</a:t>
            </a:r>
            <a:r>
              <a:rPr lang="en-US">
                <a:cs typeface="Arial" pitchFamily="34" charset="0"/>
              </a:rPr>
              <a:t>°</a:t>
            </a:r>
            <a:r>
              <a:rPr lang="en-US" baseline="-25000">
                <a:cs typeface="Arial" pitchFamily="34" charset="0"/>
              </a:rPr>
              <a:t>cell</a:t>
            </a:r>
            <a:endParaRPr lang="en-US">
              <a:cs typeface="Arial" pitchFamily="34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042988" y="4797425"/>
            <a:ext cx="7634287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IE"/>
              <a:t>E</a:t>
            </a:r>
            <a:r>
              <a:rPr lang="en-US">
                <a:cs typeface="Arial" pitchFamily="34" charset="0"/>
              </a:rPr>
              <a:t>°</a:t>
            </a:r>
            <a:r>
              <a:rPr lang="en-US" baseline="-25000">
                <a:cs typeface="Arial" pitchFamily="34" charset="0"/>
              </a:rPr>
              <a:t>cell 	</a:t>
            </a:r>
            <a:r>
              <a:rPr lang="en-US">
                <a:cs typeface="Arial" pitchFamily="34" charset="0"/>
              </a:rPr>
              <a:t>=  </a:t>
            </a:r>
            <a:r>
              <a:rPr lang="en-US" u="sng">
                <a:cs typeface="Arial" pitchFamily="34" charset="0"/>
              </a:rPr>
              <a:t>-</a:t>
            </a:r>
            <a:r>
              <a:rPr lang="el-GR" u="sng">
                <a:cs typeface="Arial" pitchFamily="34" charset="0"/>
              </a:rPr>
              <a:t>Δ</a:t>
            </a:r>
            <a:r>
              <a:rPr lang="en-IE" u="sng">
                <a:cs typeface="Arial" pitchFamily="34" charset="0"/>
              </a:rPr>
              <a:t>G</a:t>
            </a:r>
            <a:r>
              <a:rPr lang="en-US" u="sng">
                <a:cs typeface="Arial" pitchFamily="34" charset="0"/>
              </a:rPr>
              <a:t>°</a:t>
            </a:r>
            <a:r>
              <a:rPr lang="en-US">
                <a:cs typeface="Arial" pitchFamily="34" charset="0"/>
              </a:rPr>
              <a:t>	</a:t>
            </a:r>
          </a:p>
          <a:p>
            <a:r>
              <a:rPr lang="en-US">
                <a:cs typeface="Arial" pitchFamily="34" charset="0"/>
              </a:rPr>
              <a:t>	     n F</a:t>
            </a:r>
          </a:p>
          <a:p>
            <a:r>
              <a:rPr lang="en-US">
                <a:cs typeface="Arial" pitchFamily="34" charset="0"/>
              </a:rPr>
              <a:t>	=  </a:t>
            </a:r>
            <a:r>
              <a:rPr lang="en-US" u="sng">
                <a:cs typeface="Arial" pitchFamily="34" charset="0"/>
              </a:rPr>
              <a:t>-(-1.098 × 10</a:t>
            </a:r>
            <a:r>
              <a:rPr lang="en-US" u="sng" baseline="30000">
                <a:cs typeface="Arial" pitchFamily="34" charset="0"/>
              </a:rPr>
              <a:t>5</a:t>
            </a:r>
            <a:r>
              <a:rPr lang="en-US" u="sng">
                <a:cs typeface="Arial" pitchFamily="34" charset="0"/>
              </a:rPr>
              <a:t> J mol</a:t>
            </a:r>
            <a:r>
              <a:rPr lang="en-US" u="sng" baseline="30000">
                <a:cs typeface="Arial" pitchFamily="34" charset="0"/>
              </a:rPr>
              <a:t>-1</a:t>
            </a:r>
            <a:r>
              <a:rPr lang="en-US" u="sng">
                <a:cs typeface="Arial" pitchFamily="34" charset="0"/>
              </a:rPr>
              <a:t>)</a:t>
            </a:r>
            <a:r>
              <a:rPr lang="en-US">
                <a:cs typeface="Arial" pitchFamily="34" charset="0"/>
              </a:rPr>
              <a:t>	= 0.57 J/C	= 0.57 V</a:t>
            </a:r>
          </a:p>
          <a:p>
            <a:r>
              <a:rPr lang="en-US">
                <a:cs typeface="Arial" pitchFamily="34" charset="0"/>
              </a:rPr>
              <a:t>      	       (2 mol) (96500 C)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-107950" y="-26988"/>
            <a:ext cx="1797050" cy="587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IE" sz="2400">
                <a:solidFill>
                  <a:srgbClr val="FF0000"/>
                </a:solidFill>
                <a:latin typeface="Arial Rounded MT Bold" charset="0"/>
                <a:ea typeface="ＭＳ Ｐゴシック" charset="0"/>
              </a:rPr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</TotalTime>
  <Words>1151</Words>
  <Application>Microsoft Macintosh PowerPoint</Application>
  <PresentationFormat>On-screen Show (4:3)</PresentationFormat>
  <Paragraphs>189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ELECTRO CHEMISTRY</vt:lpstr>
      <vt:lpstr>ELECTRO CHEMISTRY</vt:lpstr>
      <vt:lpstr>Galvanic cells (also called Voltaic cells)</vt:lpstr>
      <vt:lpstr>For the example above, the reactions occuring are:</vt:lpstr>
      <vt:lpstr> We can combine the standard cell potential and Faradays constant to give us an equation for ΔG°</vt:lpstr>
      <vt:lpstr>Slide 6</vt:lpstr>
      <vt:lpstr>Question</vt:lpstr>
      <vt:lpstr>Question</vt:lpstr>
      <vt:lpstr>The equilibrium constant for the reaction    Ni(s) + Hg2Cl2(s)  2Hg(l) + 2Cl-(aq) + Ni2+(aq)  is 1.8 × 1019 at 298K.  What is the value of the standard cell potential E°cell for this reaction?</vt:lpstr>
      <vt:lpstr>Electrolytic cells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CIAE 1</dc:creator>
  <cp:lastModifiedBy>Syed</cp:lastModifiedBy>
  <cp:revision>24</cp:revision>
  <dcterms:created xsi:type="dcterms:W3CDTF">1601-01-01T00:00:00Z</dcterms:created>
  <dcterms:modified xsi:type="dcterms:W3CDTF">2021-01-29T05:32:47Z</dcterms:modified>
</cp:coreProperties>
</file>