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FA9CA-A467-405E-9FAB-61072DB3AEB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5430E-E746-4338-BA04-FE14B88CCC3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BD32-3E5A-4CB1-9E2A-83BB0933DE52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447F-E6D8-4C10-B4BD-9B2FBF117CEC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126E-6C2A-4391-A306-263B4C43F14F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A995-9EE9-455C-BC31-AAE89AE1B686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277A-6D26-4438-B1FD-1A628240F272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D55-80C9-49FF-A8C8-552FF9174BDE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20FE-B24F-4F35-AACA-EF4B87327489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2995-B4D7-4BC3-AE56-D422BA068559}" type="datetime1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4CFA-B167-4A0C-9DB3-B67EE1BDC21B}" type="datetime1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D15-E7C3-4D8E-B54A-AE6A397AF644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DB69-9E27-4D03-A600-B2DE7FAFDCF2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704A-D052-474C-B9BE-8AE7BA131CB6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K. Shahul Hameed H.K.R.H. Colllege Upm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Half life period of a reaction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K. SHAHUL HAMEED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third order reaction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know that integrated rate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third order reaction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Replacing           , the above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rearranged as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67200" y="2819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2540" y="3429000"/>
            <a:ext cx="756460" cy="64008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86000"/>
            <a:ext cx="3424643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82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362200"/>
            <a:ext cx="3483429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876800"/>
            <a:ext cx="2672231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3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"/>
            <a:ext cx="2632935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4" name="Straight Arrow Connector 3"/>
          <p:cNvCxnSpPr/>
          <p:nvPr/>
        </p:nvCxnSpPr>
        <p:spPr>
          <a:xfrm>
            <a:off x="3886200" y="1143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609600"/>
            <a:ext cx="2281906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rot="5400000">
            <a:off x="6057900" y="20955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514600"/>
            <a:ext cx="2070848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10" name="Straight Arrow Connector 9"/>
          <p:cNvCxnSpPr/>
          <p:nvPr/>
        </p:nvCxnSpPr>
        <p:spPr>
          <a:xfrm rot="10800000">
            <a:off x="3962400" y="2971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7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362200"/>
            <a:ext cx="1967305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13" name="Straight Arrow Connector 12"/>
          <p:cNvCxnSpPr/>
          <p:nvPr/>
        </p:nvCxnSpPr>
        <p:spPr>
          <a:xfrm rot="5400000">
            <a:off x="1790700" y="39243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7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95800"/>
            <a:ext cx="3287488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16" name="Straight Arrow Connector 15"/>
          <p:cNvCxnSpPr/>
          <p:nvPr/>
        </p:nvCxnSpPr>
        <p:spPr>
          <a:xfrm>
            <a:off x="3733800" y="4876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7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419600"/>
            <a:ext cx="2180491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609600" y="55626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</a:t>
            </a:r>
            <a:r>
              <a:rPr lang="en-US" sz="2800" baseline="-25000" dirty="0" smtClean="0"/>
              <a:t>1/2</a:t>
            </a:r>
            <a:r>
              <a:rPr lang="en-US" sz="2800" dirty="0" smtClean="0"/>
              <a:t> of third order reaction is </a:t>
            </a:r>
            <a:r>
              <a:rPr lang="en-US" sz="2800" dirty="0" smtClean="0">
                <a:solidFill>
                  <a:srgbClr val="FF0000"/>
                </a:solidFill>
              </a:rPr>
              <a:t>inversely proportional to the square</a:t>
            </a:r>
            <a:r>
              <a:rPr lang="en-US" sz="2800" dirty="0" smtClean="0"/>
              <a:t> of the initial concentration of the reactant</a:t>
            </a:r>
            <a:endParaRPr lang="en-US" sz="28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pts for students\coordiantion chem\thank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400800" cy="64008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Half life period or time of a reaction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83163"/>
          </a:xfrm>
        </p:spPr>
        <p:txBody>
          <a:bodyPr/>
          <a:lstStyle/>
          <a:p>
            <a:r>
              <a:rPr lang="en-US" dirty="0" smtClean="0"/>
              <a:t>Time required to reduce the concentration of a reactant to one half of its initial value</a:t>
            </a:r>
          </a:p>
          <a:p>
            <a:endParaRPr lang="en-US" dirty="0" smtClean="0"/>
          </a:p>
          <a:p>
            <a:r>
              <a:rPr lang="en-US" dirty="0" smtClean="0"/>
              <a:t>Time required for the completion of half of the reaction</a:t>
            </a:r>
          </a:p>
          <a:p>
            <a:endParaRPr lang="en-US" dirty="0" smtClean="0"/>
          </a:p>
          <a:p>
            <a:r>
              <a:rPr lang="en-US" dirty="0" smtClean="0"/>
              <a:t>Represented as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1/2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6200"/>
            <a:ext cx="8229600" cy="6397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zero order reaction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know that integrated rate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zero order reaction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Replacing               substitute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057400"/>
            <a:ext cx="2400300" cy="822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02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886200"/>
            <a:ext cx="2813539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486400"/>
            <a:ext cx="817880" cy="64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3314700" y="33909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438400"/>
            <a:ext cx="3282461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131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419600"/>
            <a:ext cx="1934307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85800"/>
            <a:ext cx="2977661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10" name="Straight Arrow Connector 9"/>
          <p:cNvCxnSpPr/>
          <p:nvPr/>
        </p:nvCxnSpPr>
        <p:spPr>
          <a:xfrm rot="5400000">
            <a:off x="3467100" y="20193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238500" y="37719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953000" y="4114801"/>
            <a:ext cx="388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</a:t>
            </a:r>
            <a:r>
              <a:rPr lang="en-US" sz="2800" baseline="-25000" dirty="0" smtClean="0"/>
              <a:t>1/2</a:t>
            </a:r>
            <a:r>
              <a:rPr lang="en-US" sz="2800" dirty="0" smtClean="0"/>
              <a:t> of zero order reaction is </a:t>
            </a:r>
            <a:r>
              <a:rPr lang="en-US" sz="2800" dirty="0" smtClean="0">
                <a:solidFill>
                  <a:srgbClr val="FF0000"/>
                </a:solidFill>
              </a:rPr>
              <a:t>directly proportional </a:t>
            </a:r>
            <a:r>
              <a:rPr lang="en-US" sz="2800" dirty="0" smtClean="0"/>
              <a:t>to the initial concentration of the reactant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1/2</a:t>
            </a:r>
            <a:r>
              <a:rPr lang="en-US" b="1" dirty="0" smtClean="0">
                <a:solidFill>
                  <a:srgbClr val="FF0000"/>
                </a:solidFill>
              </a:rPr>
              <a:t> for first order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We know that integrated rate </a:t>
            </a:r>
            <a:r>
              <a:rPr lang="en-US" dirty="0" err="1" smtClean="0"/>
              <a:t>eqn</a:t>
            </a:r>
            <a:r>
              <a:rPr lang="en-US" dirty="0" smtClean="0"/>
              <a:t> for first order reaction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Replacing ‘t’ as t</a:t>
            </a:r>
            <a:r>
              <a:rPr lang="en-US" baseline="-25000" dirty="0" smtClean="0"/>
              <a:t>1/2</a:t>
            </a:r>
            <a:r>
              <a:rPr lang="en-US" dirty="0" smtClean="0"/>
              <a:t>, the above </a:t>
            </a:r>
            <a:r>
              <a:rPr lang="en-US" dirty="0" err="1" smtClean="0"/>
              <a:t>eqn</a:t>
            </a:r>
            <a:r>
              <a:rPr lang="en-US" dirty="0" smtClean="0"/>
              <a:t> can be rearranged as  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------ 1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286000"/>
            <a:ext cx="3540370" cy="9144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</p:pic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199" y="4724400"/>
            <a:ext cx="3634152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en-US" dirty="0" smtClean="0"/>
              <a:t>At t = t</a:t>
            </a:r>
            <a:r>
              <a:rPr lang="en-US" baseline="-25000" dirty="0" smtClean="0"/>
              <a:t>1/2  </a:t>
            </a:r>
          </a:p>
          <a:p>
            <a:endParaRPr lang="en-US" baseline="-25000" dirty="0" smtClean="0"/>
          </a:p>
          <a:p>
            <a:r>
              <a:rPr lang="en-US" dirty="0" smtClean="0"/>
              <a:t>Substituting this value in </a:t>
            </a:r>
            <a:r>
              <a:rPr lang="en-US" dirty="0" err="1" smtClean="0"/>
              <a:t>eqn</a:t>
            </a:r>
            <a:r>
              <a:rPr lang="en-US" dirty="0" smtClean="0"/>
              <a:t> 1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04800"/>
            <a:ext cx="756460" cy="64008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</p:pic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133600"/>
            <a:ext cx="3589020" cy="1097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0" y="2667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7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2209800"/>
            <a:ext cx="3319272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19" name="Straight Arrow Connector 18"/>
          <p:cNvCxnSpPr/>
          <p:nvPr/>
        </p:nvCxnSpPr>
        <p:spPr>
          <a:xfrm rot="5400000">
            <a:off x="6743700" y="37719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7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495800"/>
            <a:ext cx="2745105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22" name="Straight Arrow Connector 21"/>
          <p:cNvCxnSpPr/>
          <p:nvPr/>
        </p:nvCxnSpPr>
        <p:spPr>
          <a:xfrm rot="10800000">
            <a:off x="4648201" y="4953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927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572000"/>
            <a:ext cx="293077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Now the </a:t>
            </a:r>
            <a:r>
              <a:rPr lang="en-US" dirty="0" err="1" smtClean="0"/>
              <a:t>eqn</a:t>
            </a:r>
            <a:r>
              <a:rPr lang="en-US" dirty="0" smtClean="0"/>
              <a:t> becomes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log 2 = 0.3010 the above </a:t>
            </a:r>
            <a:r>
              <a:rPr lang="en-US" dirty="0" err="1" smtClean="0"/>
              <a:t>eqn</a:t>
            </a:r>
            <a:r>
              <a:rPr lang="en-US" dirty="0" smtClean="0"/>
              <a:t> becomes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1/2</a:t>
            </a:r>
            <a:r>
              <a:rPr lang="en-US" dirty="0" smtClean="0"/>
              <a:t> of first order reaction is </a:t>
            </a:r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of initial concentration of the reactant</a:t>
            </a:r>
            <a:endParaRPr lang="en-US" dirty="0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197" y="1219200"/>
            <a:ext cx="2991727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029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733800"/>
            <a:ext cx="2166426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1/2</a:t>
            </a:r>
            <a:r>
              <a:rPr lang="en-US" b="1" dirty="0" smtClean="0">
                <a:solidFill>
                  <a:srgbClr val="FF0000"/>
                </a:solidFill>
              </a:rPr>
              <a:t> for second order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We know that integrated rate </a:t>
            </a:r>
            <a:r>
              <a:rPr lang="en-US" dirty="0" err="1" smtClean="0"/>
              <a:t>eqn</a:t>
            </a:r>
            <a:r>
              <a:rPr lang="en-US" dirty="0" smtClean="0"/>
              <a:t> for second order reaction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Replacing           , the above </a:t>
            </a:r>
            <a:r>
              <a:rPr lang="en-US" dirty="0" err="1" smtClean="0"/>
              <a:t>eqn</a:t>
            </a:r>
            <a:r>
              <a:rPr lang="en-US" dirty="0" smtClean="0"/>
              <a:t> can be rearranged as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362200"/>
            <a:ext cx="2983831" cy="9144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4267200" y="2819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95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286000"/>
            <a:ext cx="323557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2540" y="3429000"/>
            <a:ext cx="756460" cy="64008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</p:pic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029200"/>
            <a:ext cx="2454933" cy="1005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err="1" smtClean="0"/>
              <a:t>Eqn</a:t>
            </a:r>
            <a:r>
              <a:rPr lang="en-US" dirty="0" smtClean="0"/>
              <a:t> 1 can be written as </a:t>
            </a:r>
            <a:endParaRPr lang="en-US" dirty="0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7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066800"/>
            <a:ext cx="2779776" cy="1097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343400" y="1752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066800"/>
            <a:ext cx="2194560" cy="1097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11" name="Straight Arrow Connector 10"/>
          <p:cNvCxnSpPr/>
          <p:nvPr/>
        </p:nvCxnSpPr>
        <p:spPr>
          <a:xfrm rot="5400000">
            <a:off x="6591300" y="27051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72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276600"/>
            <a:ext cx="1978703" cy="1097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14" name="Straight Arrow Connector 13"/>
          <p:cNvCxnSpPr/>
          <p:nvPr/>
        </p:nvCxnSpPr>
        <p:spPr>
          <a:xfrm rot="10800000">
            <a:off x="5105400" y="3733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722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276600"/>
            <a:ext cx="2907322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17" name="Straight Arrow Connector 16"/>
          <p:cNvCxnSpPr/>
          <p:nvPr/>
        </p:nvCxnSpPr>
        <p:spPr>
          <a:xfrm rot="5400000">
            <a:off x="2095500" y="46863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722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257800"/>
            <a:ext cx="1688122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3733800" y="5124271"/>
            <a:ext cx="5214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1/2</a:t>
            </a:r>
            <a:r>
              <a:rPr lang="en-US" sz="2400" dirty="0" smtClean="0"/>
              <a:t> of second order reaction is </a:t>
            </a:r>
            <a:r>
              <a:rPr lang="en-US" sz="2400" dirty="0" smtClean="0">
                <a:solidFill>
                  <a:srgbClr val="FF0000"/>
                </a:solidFill>
              </a:rPr>
              <a:t>inversely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proportional </a:t>
            </a:r>
            <a:r>
              <a:rPr lang="en-US" sz="2400" dirty="0" smtClean="0"/>
              <a:t>to the initial concentration </a:t>
            </a:r>
          </a:p>
          <a:p>
            <a:r>
              <a:rPr lang="en-US" sz="2400" dirty="0" smtClean="0"/>
              <a:t>of the reactant</a:t>
            </a:r>
            <a:endParaRPr lang="en-US" sz="2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K. Shahul Hameed H.K.R.H. Colllege 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Half life period of a reaction </vt:lpstr>
      <vt:lpstr>Half life period or time of a reaction </vt:lpstr>
      <vt:lpstr>Slide 3</vt:lpstr>
      <vt:lpstr>Slide 4</vt:lpstr>
      <vt:lpstr>t1/2 for first order reaction</vt:lpstr>
      <vt:lpstr>Slide 6</vt:lpstr>
      <vt:lpstr>Slide 7</vt:lpstr>
      <vt:lpstr>t1/2 for second order reaction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life period of a reaction </dc:title>
  <dc:creator>Mr</dc:creator>
  <cp:lastModifiedBy>Staff</cp:lastModifiedBy>
  <cp:revision>2</cp:revision>
  <dcterms:created xsi:type="dcterms:W3CDTF">2006-08-16T00:00:00Z</dcterms:created>
  <dcterms:modified xsi:type="dcterms:W3CDTF">2021-01-27T05:06:11Z</dcterms:modified>
</cp:coreProperties>
</file>