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4" r:id="rId2"/>
    <p:sldId id="256" r:id="rId3"/>
    <p:sldId id="261" r:id="rId4"/>
    <p:sldId id="262" r:id="rId5"/>
    <p:sldId id="257" r:id="rId6"/>
    <p:sldId id="259" r:id="rId7"/>
    <p:sldId id="258" r:id="rId8"/>
    <p:sldId id="260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950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1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76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3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419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20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2419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42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231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47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521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199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79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30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935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68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28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5261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C678C31-C4A5-43C3-93BC-3A91EB4AFB75}"/>
              </a:ext>
            </a:extLst>
          </p:cNvPr>
          <p:cNvSpPr txBox="1"/>
          <p:nvPr/>
        </p:nvSpPr>
        <p:spPr>
          <a:xfrm>
            <a:off x="304800" y="762000"/>
            <a:ext cx="8382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 PLANCK’S QUANTUM THEORY</a:t>
            </a:r>
          </a:p>
          <a:p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Mrs.A.Mumthaj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M.Sc.,M.Phil.,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Asst.Prof. in Department of Chemistry,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Hajee Karutha Rowther Howdia College , Uthamapalayam.</a:t>
            </a:r>
          </a:p>
        </p:txBody>
      </p:sp>
    </p:spTree>
    <p:extLst>
      <p:ext uri="{BB962C8B-B14F-4D97-AF65-F5344CB8AC3E}">
        <p14:creationId xmlns="" xmlns:p14="http://schemas.microsoft.com/office/powerpoint/2010/main" val="337862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ED33BC3-0ABF-4AE8-B923-03FD3E2E4808}"/>
              </a:ext>
            </a:extLst>
          </p:cNvPr>
          <p:cNvSpPr/>
          <p:nvPr/>
        </p:nvSpPr>
        <p:spPr>
          <a:xfrm>
            <a:off x="1498817" y="2967335"/>
            <a:ext cx="58080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8977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56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7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Black body :</a:t>
            </a:r>
          </a:p>
          <a:p>
            <a:pPr marL="731520" lvl="2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1520" lvl="2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Radiation </a:t>
            </a: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which is falling on the body will undergo below  </a:t>
            </a:r>
            <a:r>
              <a:rPr lang="en-US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mentioned </a:t>
            </a: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actions.                      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5000" dirty="0">
              <a:solidFill>
                <a:schemeClr val="tx1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  Reflection     ii) Absorption     iii) Transmission</a:t>
            </a:r>
          </a:p>
          <a:p>
            <a:pPr marL="857250"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5000" dirty="0">
              <a:solidFill>
                <a:schemeClr val="tx1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black body is an idealized physical body that absorbs all   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incident EMR, regardless of frequency or angle of incidence.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When temperature raises then the surrounding black body  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emits the radiation of all wavelength. Such radiation is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known as black body radiation.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2. Example for black body emission is sun.</a:t>
            </a:r>
          </a:p>
          <a:p>
            <a:pPr marL="674370"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3. Example for black body absorption is carbon black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0005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b="1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>
                <a:latin typeface="Aharoni" pitchFamily="2" charset="-79"/>
                <a:cs typeface="Aharoni" pitchFamily="2" charset="-79"/>
              </a:rPr>
              <a:t>                    </a:t>
            </a:r>
          </a:p>
          <a:p>
            <a:endParaRPr lang="en-US" sz="2000" b="1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>
                <a:latin typeface="Aharoni" pitchFamily="2" charset="-79"/>
                <a:cs typeface="Aharoni" pitchFamily="2" charset="-79"/>
              </a:rPr>
              <a:t>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  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Max Planck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in 1901 proposed the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vibrational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energies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of bodies are quantized.</a:t>
            </a:r>
          </a:p>
          <a:p>
            <a:r>
              <a:rPr lang="en-US" sz="28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        E  = </a:t>
            </a:r>
            <a:r>
              <a:rPr lang="el-GR" sz="2800" b="1" dirty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nh</a:t>
            </a:r>
            <a:r>
              <a:rPr lang="el-GR" sz="2800" b="1" dirty="0">
                <a:solidFill>
                  <a:srgbClr val="C00000"/>
                </a:solidFill>
                <a:cs typeface="Aharoni" pitchFamily="2" charset="-79"/>
              </a:rPr>
              <a:t>γ</a:t>
            </a:r>
            <a:endParaRPr lang="en-US" sz="28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b="1" dirty="0">
                <a:latin typeface="Aharoni" pitchFamily="2" charset="-79"/>
                <a:cs typeface="Aharoni" pitchFamily="2" charset="-79"/>
              </a:rPr>
              <a:t>                  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E = Energy of the photon</a:t>
            </a:r>
          </a:p>
          <a:p>
            <a:r>
              <a:rPr lang="en-US" sz="2800" b="1" dirty="0">
                <a:latin typeface="Aharoni" pitchFamily="2" charset="-79"/>
                <a:cs typeface="Aharoni" pitchFamily="2" charset="-79"/>
              </a:rPr>
              <a:t>           		</a:t>
            </a:r>
            <a:r>
              <a:rPr lang="el-GR" sz="2800" b="1" dirty="0">
                <a:cs typeface="Aharoni" pitchFamily="2" charset="-79"/>
              </a:rPr>
              <a:t>γ</a:t>
            </a:r>
            <a:r>
              <a:rPr lang="en-US" sz="2800" b="1" dirty="0">
                <a:latin typeface="Aharoni" pitchFamily="2" charset="-79"/>
                <a:cs typeface="Aharoni" pitchFamily="2" charset="-79"/>
              </a:rPr>
              <a:t> = frequency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of radiation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	           	h = planck’s constant  ( 6.626X10</a:t>
            </a:r>
            <a:r>
              <a:rPr lang="en-US" sz="2800" baseline="30000" dirty="0">
                <a:latin typeface="Aharoni" pitchFamily="2" charset="-79"/>
                <a:cs typeface="Aharoni" pitchFamily="2" charset="-79"/>
              </a:rPr>
              <a:t>-34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Js )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      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     	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Energy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is quantised at the tiniest scale so we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are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not usually observed.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66623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n is an integer   ( n =1, 2, 3 …. )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The minimum energy that the body given out is called the quantum.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If n =1, i.e., the minimum energy of quantization and energy given out can only be multiples of this it cannot be continuous.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Hence Scientists accepted the fact that EMR should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have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particle like nature ( quantized ) because waves  are continuous.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  </a:t>
            </a:r>
            <a:r>
              <a:rPr lang="en-US" sz="2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Planck —› EMR has dual nature i.e., wave and particle.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              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Planck constant value :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         In  1905, Einstein said that light energy having tiny particles ( proven ).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        According to him, the mass- energy equivalence is expressed as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E  = mc</a:t>
            </a:r>
            <a:r>
              <a:rPr lang="en-US" sz="2000" baseline="30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2   </a:t>
            </a:r>
            <a:r>
              <a: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-------- 1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        Einstein’s relational expressions regarding light quanta are expressed by</a:t>
            </a: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    </a:t>
            </a:r>
          </a:p>
          <a:p>
            <a:r>
              <a:rPr lang="en-US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E  = h</a:t>
            </a:r>
            <a:r>
              <a:rPr lang="el-GR" sz="2000" b="1" dirty="0">
                <a:solidFill>
                  <a:srgbClr val="C00000"/>
                </a:solidFill>
                <a:cs typeface="Aharoni" pitchFamily="2" charset="-79"/>
              </a:rPr>
              <a:t>γ</a:t>
            </a:r>
            <a:r>
              <a:rPr lang="en-US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---------- 2        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(Max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Planck eqn, this was proved by Einstein through photoelectric effect in 1905)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E =  pc  --------- 3 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We consider the case in which all the rest mass energy of a single electron </a:t>
            </a: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Currently at rest in free space is emitted as one photon.</a:t>
            </a:r>
          </a:p>
          <a:p>
            <a:endParaRPr lang="en-US" dirty="0"/>
          </a:p>
          <a:p>
            <a:r>
              <a:rPr lang="en-US" dirty="0"/>
              <a:t>       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5128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	     m</a:t>
            </a:r>
            <a:r>
              <a:rPr lang="en-US" sz="2400" baseline="-25000" dirty="0">
                <a:latin typeface="Aharoni" pitchFamily="2" charset="-79"/>
                <a:cs typeface="Aharoni" pitchFamily="2" charset="-79"/>
              </a:rPr>
              <a:t>e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baseline="30000" dirty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 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=      hc/</a:t>
            </a:r>
            <a:r>
              <a:rPr lang="el-GR" sz="2400" b="1" dirty="0">
                <a:cs typeface="Aharoni" pitchFamily="2" charset="-79"/>
              </a:rPr>
              <a:t>λ</a:t>
            </a:r>
            <a:r>
              <a:rPr lang="en-US" sz="2400" b="1" baseline="-25000" dirty="0">
                <a:latin typeface="Aharoni" pitchFamily="2" charset="-79"/>
                <a:cs typeface="Aharoni" pitchFamily="2" charset="-79"/>
              </a:rPr>
              <a:t>c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 	     </a:t>
            </a:r>
            <a:r>
              <a:rPr lang="el-GR" sz="2400" dirty="0">
                <a:cs typeface="Aharoni" pitchFamily="2" charset="-79"/>
              </a:rPr>
              <a:t>λ</a:t>
            </a:r>
            <a:r>
              <a:rPr lang="en-US" sz="2400" baseline="-25000" dirty="0">
                <a:latin typeface="Aharoni" pitchFamily="2" charset="-79"/>
                <a:cs typeface="Aharoni" pitchFamily="2" charset="-79"/>
              </a:rPr>
              <a:t>c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      =  	 compton wavelength of the electron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    The above eqn becomes,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           m</a:t>
            </a:r>
            <a:r>
              <a:rPr lang="en-US" sz="2400" baseline="-25000" dirty="0">
                <a:latin typeface="Aharoni" pitchFamily="2" charset="-79"/>
                <a:cs typeface="Aharoni" pitchFamily="2" charset="-79"/>
              </a:rPr>
              <a:t>e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c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=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h/</a:t>
            </a:r>
            <a:r>
              <a:rPr lang="el-GR" sz="2400" b="1" dirty="0">
                <a:cs typeface="Aharoni" pitchFamily="2" charset="-79"/>
              </a:rPr>
              <a:t>λ</a:t>
            </a:r>
            <a:r>
              <a:rPr lang="en-US" sz="2400" b="1" baseline="-25000" dirty="0">
                <a:latin typeface="Aharoni" pitchFamily="2" charset="-79"/>
                <a:cs typeface="Aharoni" pitchFamily="2" charset="-79"/>
              </a:rPr>
              <a:t>c</a:t>
            </a:r>
          </a:p>
          <a:p>
            <a:r>
              <a:rPr lang="en-US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h        =    m</a:t>
            </a:r>
            <a:r>
              <a:rPr lang="en-US" sz="2400" b="1" baseline="-25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n-US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 </a:t>
            </a:r>
            <a:r>
              <a:rPr lang="el-GR" sz="2400" b="1" dirty="0">
                <a:solidFill>
                  <a:srgbClr val="C00000"/>
                </a:solidFill>
                <a:cs typeface="Aharoni" pitchFamily="2" charset="-79"/>
              </a:rPr>
              <a:t>λ</a:t>
            </a:r>
            <a:r>
              <a:rPr lang="en-US" sz="2400" b="1" baseline="-25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           m</a:t>
            </a:r>
            <a:r>
              <a:rPr lang="en-US" sz="2400" baseline="-25000" dirty="0">
                <a:latin typeface="Aharoni" pitchFamily="2" charset="-79"/>
                <a:cs typeface="Aharoni" pitchFamily="2" charset="-79"/>
              </a:rPr>
              <a:t>e       </a:t>
            </a:r>
            <a:r>
              <a:rPr lang="en-US" sz="2400" baseline="-250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=    9.1 X  10</a:t>
            </a:r>
            <a:r>
              <a:rPr lang="en-US" sz="2400" baseline="30000" dirty="0">
                <a:latin typeface="Aharoni" pitchFamily="2" charset="-79"/>
                <a:cs typeface="Aharoni" pitchFamily="2" charset="-79"/>
              </a:rPr>
              <a:t>-31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Kg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           c      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=    2.99 X 10</a:t>
            </a:r>
            <a:r>
              <a:rPr lang="en-US" sz="2400" baseline="30000" dirty="0">
                <a:latin typeface="Aharoni" pitchFamily="2" charset="-79"/>
                <a:cs typeface="Aharoni" pitchFamily="2" charset="-79"/>
              </a:rPr>
              <a:t>8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 m/s</a:t>
            </a:r>
          </a:p>
          <a:p>
            <a:r>
              <a:rPr lang="en-US" sz="2400" b="1" dirty="0">
                <a:cs typeface="Aharoni" pitchFamily="2" charset="-79"/>
              </a:rPr>
              <a:t>              </a:t>
            </a:r>
            <a:r>
              <a:rPr lang="el-GR" sz="2400" b="1" dirty="0">
                <a:cs typeface="Aharoni" pitchFamily="2" charset="-79"/>
              </a:rPr>
              <a:t>λ</a:t>
            </a:r>
            <a:r>
              <a:rPr lang="en-US" sz="2400" b="1" baseline="-25000" dirty="0"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     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=  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2.42 X 10</a:t>
            </a:r>
            <a:r>
              <a:rPr lang="en-US" sz="2400" baseline="30000" dirty="0">
                <a:latin typeface="Aharoni" pitchFamily="2" charset="-79"/>
                <a:cs typeface="Aharoni" pitchFamily="2" charset="-79"/>
              </a:rPr>
              <a:t>-12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m</a:t>
            </a:r>
          </a:p>
          <a:p>
            <a:r>
              <a:rPr lang="en-US" sz="24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h        =   6.626 X 10</a:t>
            </a:r>
            <a:r>
              <a:rPr lang="en-US" sz="2400" b="1" baseline="30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-34</a:t>
            </a:r>
            <a:r>
              <a:rPr lang="en-US" sz="24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Js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61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m</a:t>
            </a:r>
            <a:r>
              <a:rPr lang="en-US" sz="2400" b="1" baseline="-25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n-US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b="1" baseline="300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=      h</a:t>
            </a:r>
            <a:r>
              <a:rPr lang="el-GR" sz="2400" b="1" dirty="0">
                <a:solidFill>
                  <a:srgbClr val="C00000"/>
                </a:solidFill>
                <a:cs typeface="Aharoni" pitchFamily="2" charset="-79"/>
              </a:rPr>
              <a:t>γ</a:t>
            </a:r>
            <a:endParaRPr lang="en-US" sz="24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>
                <a:latin typeface="Aharoni" pitchFamily="2" charset="-79"/>
                <a:cs typeface="Aharoni" pitchFamily="2" charset="-79"/>
              </a:rPr>
              <a:t>       m</a:t>
            </a:r>
            <a:r>
              <a:rPr lang="en-US" sz="2400" b="1" baseline="-25000" dirty="0">
                <a:latin typeface="Aharoni" pitchFamily="2" charset="-79"/>
                <a:cs typeface="Aharoni" pitchFamily="2" charset="-79"/>
              </a:rPr>
              <a:t>e       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=      mass of the electron or photon in free space</a:t>
            </a:r>
          </a:p>
          <a:p>
            <a:r>
              <a:rPr lang="en-US" sz="2400" b="1" dirty="0">
                <a:latin typeface="Aharoni" pitchFamily="2" charset="-79"/>
                <a:cs typeface="Aharoni" pitchFamily="2" charset="-79"/>
              </a:rPr>
              <a:t>       c        =      velocity of photon particle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Equate 1 &amp;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8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 :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A.K. Chandra, Introductory Quantum Chemistry, Tata McGraw Hill Publishing Co., New Delhi,1988.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2.  D. A. Mc </a:t>
            </a:r>
            <a:r>
              <a:rPr lang="en-US" dirty="0" err="1" smtClean="0"/>
              <a:t>Quarrie</a:t>
            </a:r>
            <a:r>
              <a:rPr lang="en-US" dirty="0" smtClean="0"/>
              <a:t>,  Quantum Chemistry, 1</a:t>
            </a:r>
            <a:r>
              <a:rPr lang="en-US" baseline="30000" dirty="0" smtClean="0"/>
              <a:t>st</a:t>
            </a:r>
            <a:r>
              <a:rPr lang="en-US" dirty="0" smtClean="0"/>
              <a:t>  Indian </a:t>
            </a:r>
            <a:r>
              <a:rPr lang="en-US" dirty="0" err="1" smtClean="0"/>
              <a:t>editon</a:t>
            </a:r>
            <a:r>
              <a:rPr lang="en-US" dirty="0" smtClean="0"/>
              <a:t>, Viva Books </a:t>
            </a:r>
            <a:r>
              <a:rPr lang="en-US" dirty="0" err="1" smtClean="0"/>
              <a:t>Pvt</a:t>
            </a:r>
            <a:r>
              <a:rPr lang="en-US" dirty="0" smtClean="0"/>
              <a:t> Ltd, New Delhi, 2003.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60</TotalTime>
  <Words>426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Najeeb</dc:creator>
  <cp:lastModifiedBy>God</cp:lastModifiedBy>
  <cp:revision>14</cp:revision>
  <dcterms:created xsi:type="dcterms:W3CDTF">2021-01-26T16:15:42Z</dcterms:created>
  <dcterms:modified xsi:type="dcterms:W3CDTF">2021-01-27T01:44:08Z</dcterms:modified>
</cp:coreProperties>
</file>