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43AAB-8EA2-45C9-8633-56124D45511A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C04B5-B0F6-422D-9C02-DFB5A3223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371599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PYRIDINE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Class: III B.Sc., Chemistry</a:t>
            </a:r>
            <a:br>
              <a:rPr lang="en-US" sz="3100" dirty="0" smtClean="0"/>
            </a:br>
            <a:r>
              <a:rPr lang="en-IN" sz="3100" dirty="0" smtClean="0"/>
              <a:t> Sub: </a:t>
            </a:r>
            <a:r>
              <a:rPr lang="en-US" sz="3100" dirty="0" smtClean="0"/>
              <a:t>Organic and Analytical Chemistry</a:t>
            </a:r>
            <a:br>
              <a:rPr lang="en-US" sz="3100" dirty="0" smtClean="0"/>
            </a:br>
            <a:r>
              <a:rPr lang="en-US" sz="3100" dirty="0" smtClean="0"/>
              <a:t>Sub Code: 17UCHC61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14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n w="1905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Dr. S. SIVAKUMAR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Assistant Professor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PG Department of Chemistry</a:t>
            </a:r>
          </a:p>
          <a:p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Hajee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Karutha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Rowther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Howdia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College,</a:t>
            </a:r>
          </a:p>
          <a:p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Uthamapalayam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- 625 533.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</a:rPr>
              <a:t>Properties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iii) </a:t>
            </a:r>
            <a:r>
              <a:rPr lang="en-US" dirty="0" err="1" smtClean="0"/>
              <a:t>Sulphonation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ea typeface="Times New Roman"/>
                <a:cs typeface="Times New Roman"/>
              </a:rPr>
              <a:t>    When heated with fuming </a:t>
            </a:r>
            <a:r>
              <a:rPr lang="en-US" dirty="0" err="1" smtClean="0">
                <a:ea typeface="Times New Roman"/>
                <a:cs typeface="Times New Roman"/>
              </a:rPr>
              <a:t>sulphuric</a:t>
            </a:r>
            <a:r>
              <a:rPr lang="en-US" dirty="0" smtClean="0">
                <a:ea typeface="Times New Roman"/>
                <a:cs typeface="Times New Roman"/>
              </a:rPr>
              <a:t> acid in the presence of mercuric </a:t>
            </a:r>
            <a:r>
              <a:rPr lang="en-US" dirty="0" err="1" smtClean="0">
                <a:ea typeface="Times New Roman"/>
                <a:cs typeface="Times New Roman"/>
              </a:rPr>
              <a:t>sulphate</a:t>
            </a:r>
            <a:r>
              <a:rPr lang="en-US" dirty="0" smtClean="0">
                <a:ea typeface="Times New Roman"/>
                <a:cs typeface="Times New Roman"/>
              </a:rPr>
              <a:t>, pyridine yields pyridine 3 – </a:t>
            </a:r>
            <a:r>
              <a:rPr lang="en-US" dirty="0" err="1" smtClean="0">
                <a:ea typeface="Times New Roman"/>
                <a:cs typeface="Times New Roman"/>
              </a:rPr>
              <a:t>sulphonic</a:t>
            </a:r>
            <a:r>
              <a:rPr lang="en-US" dirty="0" smtClean="0">
                <a:ea typeface="Times New Roman"/>
                <a:cs typeface="Times New Roman"/>
              </a:rPr>
              <a:t> acid.</a:t>
            </a:r>
          </a:p>
          <a:p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838200" y="4038600"/>
          <a:ext cx="7315200" cy="2209800"/>
        </p:xfrm>
        <a:graphic>
          <a:graphicData uri="http://schemas.openxmlformats.org/presentationml/2006/ole">
            <p:oleObj spid="_x0000_s8194" name="CS ChemDraw Drawing" r:id="rId4" imgW="3620447" imgH="1284344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Arial"/>
                <a:ea typeface="Times New Roman"/>
              </a:rPr>
              <a:t>Properties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5907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Nucleophilic</a:t>
            </a:r>
            <a:r>
              <a:rPr lang="en-US" dirty="0" smtClean="0"/>
              <a:t> substitution reactions</a:t>
            </a:r>
          </a:p>
          <a:p>
            <a:pPr>
              <a:buNone/>
            </a:pPr>
            <a:r>
              <a:rPr lang="en-US" dirty="0" smtClean="0"/>
              <a:t>     Pyridine undergoes </a:t>
            </a:r>
            <a:r>
              <a:rPr lang="en-US" dirty="0" err="1" smtClean="0"/>
              <a:t>nucleophilic</a:t>
            </a:r>
            <a:r>
              <a:rPr lang="en-US" dirty="0" smtClean="0"/>
              <a:t> substitution reactions at the 2 – position with strong </a:t>
            </a:r>
            <a:r>
              <a:rPr lang="en-US" dirty="0" err="1" smtClean="0"/>
              <a:t>nucleophiles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</a:t>
            </a:r>
            <a:r>
              <a:rPr lang="en-US" dirty="0" smtClean="0"/>
              <a:t>) Reaction with </a:t>
            </a:r>
            <a:r>
              <a:rPr lang="en-US" dirty="0" err="1" smtClean="0"/>
              <a:t>sodamide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Pyridine when heated with </a:t>
            </a:r>
            <a:r>
              <a:rPr lang="en-US" dirty="0" err="1" smtClean="0"/>
              <a:t>sodamide</a:t>
            </a:r>
            <a:r>
              <a:rPr lang="en-US" dirty="0" smtClean="0"/>
              <a:t> in toluene solution forms 2- amino pyridine (</a:t>
            </a:r>
            <a:r>
              <a:rPr lang="en-US" dirty="0" err="1" smtClean="0"/>
              <a:t>Chichibabin</a:t>
            </a:r>
            <a:r>
              <a:rPr lang="en-US" dirty="0" smtClean="0"/>
              <a:t> reaction)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050925" y="3840163"/>
          <a:ext cx="7042150" cy="2408237"/>
        </p:xfrm>
        <a:graphic>
          <a:graphicData uri="http://schemas.openxmlformats.org/presentationml/2006/ole">
            <p:oleObj spid="_x0000_s10242" name="CS ChemDraw Drawing" r:id="rId4" imgW="4618688" imgH="1232517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</a:rPr>
              <a:t>Properties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ii) Reaction with </a:t>
            </a:r>
            <a:r>
              <a:rPr lang="en-US" dirty="0" err="1" smtClean="0"/>
              <a:t>NaOH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Pyridine forms 2 – </a:t>
            </a:r>
            <a:r>
              <a:rPr lang="en-US" dirty="0" err="1" smtClean="0"/>
              <a:t>hydroxypyridine</a:t>
            </a:r>
            <a:r>
              <a:rPr lang="en-US" dirty="0" smtClean="0"/>
              <a:t> when   heated with </a:t>
            </a:r>
            <a:r>
              <a:rPr lang="en-US" dirty="0" err="1" smtClean="0"/>
              <a:t>NaOH</a:t>
            </a:r>
            <a:r>
              <a:rPr lang="en-US" dirty="0" smtClean="0"/>
              <a:t> at 3000C. The hydroxyl compound is readily oxidized to pyridine. </a:t>
            </a:r>
          </a:p>
          <a:p>
            <a:endParaRPr lang="en-US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04800" y="3962400"/>
          <a:ext cx="8686800" cy="1905000"/>
        </p:xfrm>
        <a:graphic>
          <a:graphicData uri="http://schemas.openxmlformats.org/presentationml/2006/ole">
            <p:oleObj spid="_x0000_s11266" name="CS ChemDraw Drawing" r:id="rId4" imgW="4984728" imgH="1258430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</a:rPr>
              <a:t>Properties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3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iii) Reaction with Butyl - lithium</a:t>
            </a:r>
          </a:p>
          <a:p>
            <a:pPr>
              <a:buNone/>
            </a:pPr>
            <a:r>
              <a:rPr lang="en-US" dirty="0" smtClean="0"/>
              <a:t>     When heated with butyl lithium, pyridine        </a:t>
            </a:r>
          </a:p>
          <a:p>
            <a:pPr>
              <a:buNone/>
            </a:pPr>
            <a:r>
              <a:rPr lang="en-US" dirty="0" smtClean="0"/>
              <a:t>      forms 2 – butyl pyridine</a:t>
            </a:r>
          </a:p>
          <a:p>
            <a:endParaRPr lang="en-US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04800" y="3810000"/>
          <a:ext cx="8539162" cy="2286000"/>
        </p:xfrm>
        <a:graphic>
          <a:graphicData uri="http://schemas.openxmlformats.org/presentationml/2006/ole">
            <p:oleObj spid="_x0000_s12290" name="CS ChemDraw Drawing" r:id="rId3" imgW="4109850" imgH="1124273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THANK YOU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  <a:cs typeface="Times New Roman"/>
              </a:rPr>
              <a:t>Preparation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1. Pyridine is obtained by passing a mixture of acetylene and hydrogen cyanide through a red hot tube.</a:t>
            </a:r>
          </a:p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6425" y="3429000"/>
          <a:ext cx="7394575" cy="2362200"/>
        </p:xfrm>
        <a:graphic>
          <a:graphicData uri="http://schemas.openxmlformats.org/presentationml/2006/ole">
            <p:oleObj spid="_x0000_s1026" name="CS ChemDraw Drawing" r:id="rId4" imgW="3785111" imgH="900498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27" name="Object 3" descr="Parchment"/>
          <p:cNvGraphicFramePr>
            <a:graphicFrameLocks noChangeAspect="1"/>
          </p:cNvGraphicFramePr>
          <p:nvPr/>
        </p:nvGraphicFramePr>
        <p:xfrm>
          <a:off x="7696200" y="381000"/>
          <a:ext cx="990600" cy="990600"/>
        </p:xfrm>
        <a:graphic>
          <a:graphicData uri="http://schemas.openxmlformats.org/presentationml/2006/ole">
            <p:oleObj spid="_x0000_s1027" name="CS ChemDraw Drawing" r:id="rId5" imgW="868130" imgH="1122654" progId="ACD.ChemSketchCDX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  <a:cs typeface="Times New Roman"/>
              </a:rPr>
              <a:t>Preparation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2. Pyridine is produced industrially by heating </a:t>
            </a:r>
            <a:r>
              <a:rPr lang="en-US" dirty="0" err="1" smtClean="0"/>
              <a:t>tetrahydrofurfuryl</a:t>
            </a:r>
            <a:r>
              <a:rPr lang="en-US" dirty="0" smtClean="0"/>
              <a:t> alcohol with ammonia over alumina at 5000C</a:t>
            </a:r>
          </a:p>
          <a:p>
            <a:endParaRPr lang="en-US" dirty="0"/>
          </a:p>
        </p:txBody>
      </p:sp>
      <p:graphicFrame>
        <p:nvGraphicFramePr>
          <p:cNvPr id="2050" name="Object 2" descr="Walnut"/>
          <p:cNvGraphicFramePr>
            <a:graphicFrameLocks noChangeAspect="1"/>
          </p:cNvGraphicFramePr>
          <p:nvPr/>
        </p:nvGraphicFramePr>
        <p:xfrm>
          <a:off x="838200" y="3505200"/>
          <a:ext cx="7696200" cy="2362200"/>
        </p:xfrm>
        <a:graphic>
          <a:graphicData uri="http://schemas.openxmlformats.org/presentationml/2006/ole">
            <p:oleObj spid="_x0000_s2050" name="CS ChemDraw Drawing" r:id="rId4" imgW="5015231" imgH="991736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  <a:cs typeface="Times New Roman"/>
              </a:rPr>
              <a:t>Preparation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3. Pyridine is may also be prepared by heating    </a:t>
            </a:r>
            <a:r>
              <a:rPr lang="en-US" dirty="0" err="1" smtClean="0"/>
              <a:t>pentamethylene</a:t>
            </a:r>
            <a:r>
              <a:rPr lang="en-US" dirty="0" smtClean="0"/>
              <a:t> </a:t>
            </a:r>
            <a:r>
              <a:rPr lang="en-US" dirty="0" err="1" smtClean="0"/>
              <a:t>diamine</a:t>
            </a:r>
            <a:r>
              <a:rPr lang="en-US" dirty="0" smtClean="0"/>
              <a:t> hydrochloride followed by catalytic dehydrogenation.</a:t>
            </a:r>
          </a:p>
          <a:p>
            <a:endParaRPr lang="en-US" dirty="0"/>
          </a:p>
        </p:txBody>
      </p:sp>
      <p:graphicFrame>
        <p:nvGraphicFramePr>
          <p:cNvPr id="3075" name="Object 3" descr="Parchment"/>
          <p:cNvGraphicFramePr>
            <a:graphicFrameLocks noChangeAspect="1"/>
          </p:cNvGraphicFramePr>
          <p:nvPr/>
        </p:nvGraphicFramePr>
        <p:xfrm>
          <a:off x="381000" y="3505200"/>
          <a:ext cx="8458200" cy="2057400"/>
        </p:xfrm>
        <a:graphic>
          <a:graphicData uri="http://schemas.openxmlformats.org/presentationml/2006/ole">
            <p:oleObj spid="_x0000_s3074" name="CS ChemDraw Drawing" r:id="rId4" imgW="5179625" imgH="1405004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</a:rPr>
              <a:t>Properties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sz="3600" b="1" dirty="0" smtClean="0"/>
              <a:t>1. Basic character</a:t>
            </a:r>
          </a:p>
          <a:p>
            <a:pPr>
              <a:buNone/>
            </a:pPr>
            <a:r>
              <a:rPr lang="en-US" sz="3600" dirty="0" smtClean="0"/>
              <a:t>    Pyridine behaves as a base because of the presence of lone pair of electrons on the nitrogen atom and  It is readily available for </a:t>
            </a:r>
            <a:r>
              <a:rPr lang="en-US" sz="3600" dirty="0" err="1" smtClean="0"/>
              <a:t>protonation</a:t>
            </a:r>
            <a:r>
              <a:rPr lang="en-US" sz="3600" dirty="0" smtClean="0"/>
              <a:t> with acids. </a:t>
            </a:r>
          </a:p>
          <a:p>
            <a:pPr>
              <a:buNone/>
            </a:pPr>
            <a:r>
              <a:rPr lang="en-US" sz="3600" dirty="0"/>
              <a:t> </a:t>
            </a:r>
            <a:r>
              <a:rPr lang="en-US" sz="3600" dirty="0" smtClean="0"/>
              <a:t>   It is more basic than </a:t>
            </a:r>
            <a:r>
              <a:rPr lang="en-US" sz="3600" dirty="0" err="1" smtClean="0"/>
              <a:t>pyrrole</a:t>
            </a:r>
            <a:r>
              <a:rPr lang="en-US" sz="3600" dirty="0" smtClean="0"/>
              <a:t>. Because in </a:t>
            </a:r>
            <a:r>
              <a:rPr lang="en-US" sz="3600" dirty="0" err="1" smtClean="0"/>
              <a:t>pyrrole</a:t>
            </a:r>
            <a:r>
              <a:rPr lang="en-US" sz="3600" dirty="0" smtClean="0"/>
              <a:t>, the lone pair is engaged in delocalization and hence not readily available for </a:t>
            </a:r>
            <a:r>
              <a:rPr lang="en-US" sz="3600" dirty="0" err="1" smtClean="0"/>
              <a:t>protonation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</a:rPr>
              <a:t>Properties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25145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2. Addition reactions</a:t>
            </a:r>
          </a:p>
          <a:p>
            <a:pPr marL="571500" indent="-571500">
              <a:buAutoNum type="romanLcParenR"/>
            </a:pPr>
            <a:r>
              <a:rPr lang="en-US" dirty="0" smtClean="0"/>
              <a:t>Hydrogenation</a:t>
            </a:r>
          </a:p>
          <a:p>
            <a:pPr>
              <a:buNone/>
            </a:pPr>
            <a:r>
              <a:rPr lang="en-US" dirty="0" smtClean="0"/>
              <a:t>    Catalytic reduction of pyridine with hydrogen in the presence of nickel gives </a:t>
            </a:r>
            <a:r>
              <a:rPr lang="en-US" dirty="0" err="1" smtClean="0"/>
              <a:t>hexahydropyridine</a:t>
            </a:r>
            <a:r>
              <a:rPr lang="en-US" dirty="0" smtClean="0"/>
              <a:t> called </a:t>
            </a:r>
            <a:r>
              <a:rPr lang="en-US" dirty="0" err="1" smtClean="0"/>
              <a:t>piperidine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33400" y="4038600"/>
          <a:ext cx="7620000" cy="1981200"/>
        </p:xfrm>
        <a:graphic>
          <a:graphicData uri="http://schemas.openxmlformats.org/presentationml/2006/ole">
            <p:oleObj spid="_x0000_s4098" name="CS ChemDraw Drawing" r:id="rId4" imgW="2732342" imgH="1308908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</a:rPr>
              <a:t>Properties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ii) Addition of methyl bromide</a:t>
            </a:r>
          </a:p>
          <a:p>
            <a:pPr>
              <a:buNone/>
            </a:pPr>
            <a:r>
              <a:rPr lang="en-US" dirty="0" smtClean="0"/>
              <a:t>    Pyridine react with methyl bromide to form N-pyridine bromide (quaternary ammonium salt)</a:t>
            </a:r>
          </a:p>
          <a:p>
            <a:endParaRPr lang="en-US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762000" y="3505200"/>
          <a:ext cx="7696200" cy="2286000"/>
        </p:xfrm>
        <a:graphic>
          <a:graphicData uri="http://schemas.openxmlformats.org/presentationml/2006/ole">
            <p:oleObj spid="_x0000_s5122" name="CS ChemDraw Drawing" r:id="rId4" imgW="2992564" imgH="1220370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</a:rPr>
              <a:t>Properties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8955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Electrophilic</a:t>
            </a:r>
            <a:r>
              <a:rPr lang="en-US" dirty="0" smtClean="0"/>
              <a:t>  Substitution reactions</a:t>
            </a:r>
          </a:p>
          <a:p>
            <a:pPr>
              <a:buNone/>
            </a:pPr>
            <a:r>
              <a:rPr lang="en-US" dirty="0" smtClean="0"/>
              <a:t>    Under drastic conditions, pyridine undergoes </a:t>
            </a:r>
            <a:r>
              <a:rPr lang="en-US" dirty="0" err="1" smtClean="0"/>
              <a:t>electrophilic</a:t>
            </a:r>
            <a:r>
              <a:rPr lang="en-US" dirty="0" smtClean="0"/>
              <a:t> substitution reactions at the 3 – or 5 – position.</a:t>
            </a:r>
          </a:p>
          <a:p>
            <a:pPr>
              <a:buNone/>
            </a:pPr>
            <a:r>
              <a:rPr lang="en-US" dirty="0" err="1" smtClean="0">
                <a:ea typeface="Times New Roman"/>
                <a:cs typeface="Times New Roman"/>
              </a:rPr>
              <a:t>i</a:t>
            </a:r>
            <a:r>
              <a:rPr lang="en-US" dirty="0" smtClean="0">
                <a:ea typeface="Times New Roman"/>
                <a:cs typeface="Times New Roman"/>
              </a:rPr>
              <a:t>) </a:t>
            </a:r>
            <a:r>
              <a:rPr lang="en-US" dirty="0" err="1" smtClean="0">
                <a:ea typeface="Times New Roman"/>
                <a:cs typeface="Times New Roman"/>
              </a:rPr>
              <a:t>Halogenation</a:t>
            </a:r>
            <a:endParaRPr lang="en-US" dirty="0" smtClean="0">
              <a:ea typeface="Times New Roman"/>
              <a:cs typeface="Times New Roman"/>
            </a:endParaRPr>
          </a:p>
          <a:p>
            <a:pPr lvl="0">
              <a:buNone/>
            </a:pPr>
            <a:r>
              <a:rPr lang="en-US" dirty="0" smtClean="0">
                <a:ea typeface="Times New Roman" pitchFamily="18" charset="0"/>
                <a:cs typeface="Arial" pitchFamily="34" charset="0"/>
              </a:rPr>
              <a:t>Chlorination of pyridine in the presence of AlCl</a:t>
            </a:r>
            <a:r>
              <a:rPr lang="en-US" baseline="-30000" dirty="0" smtClean="0">
                <a:ea typeface="Times New Roman" pitchFamily="18" charset="0"/>
                <a:cs typeface="Arial" pitchFamily="34" charset="0"/>
              </a:rPr>
              <a:t>3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 gives 3 – </a:t>
            </a:r>
            <a:r>
              <a:rPr lang="en-US" dirty="0" err="1" smtClean="0">
                <a:ea typeface="Times New Roman" pitchFamily="18" charset="0"/>
                <a:cs typeface="Arial" pitchFamily="34" charset="0"/>
              </a:rPr>
              <a:t>chloro</a:t>
            </a:r>
            <a:r>
              <a:rPr lang="en-US" dirty="0" smtClean="0">
                <a:ea typeface="Times New Roman" pitchFamily="18" charset="0"/>
                <a:cs typeface="Arial" pitchFamily="34" charset="0"/>
              </a:rPr>
              <a:t> pyridine. </a:t>
            </a:r>
            <a:endParaRPr lang="en-US" dirty="0" smtClean="0">
              <a:cs typeface="Arial" pitchFamily="34" charset="0"/>
            </a:endParaRPr>
          </a:p>
          <a:p>
            <a:endParaRPr 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14400" y="4267200"/>
          <a:ext cx="7315200" cy="1978025"/>
        </p:xfrm>
        <a:graphic>
          <a:graphicData uri="http://schemas.openxmlformats.org/presentationml/2006/ole">
            <p:oleObj spid="_x0000_s6146" name="CS ChemDraw Drawing" r:id="rId4" imgW="3299217" imgH="1168542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  <a:ea typeface="Times New Roman"/>
              </a:rPr>
              <a:t>Properties of Pyridine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198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dirty="0" smtClean="0"/>
              <a:t>3. </a:t>
            </a:r>
            <a:r>
              <a:rPr lang="en-US" sz="3800" dirty="0" err="1" smtClean="0"/>
              <a:t>Electrophilic</a:t>
            </a:r>
            <a:r>
              <a:rPr lang="en-US" sz="3800" dirty="0" smtClean="0"/>
              <a:t>  Substitution reactions</a:t>
            </a:r>
          </a:p>
          <a:p>
            <a:pPr>
              <a:buNone/>
            </a:pPr>
            <a:r>
              <a:rPr lang="en-US" sz="3800" dirty="0" smtClean="0"/>
              <a:t>     ii) Nitration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Pyridine is nitrated to 3 – nitro pyridine by heating with conc.H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fuming HNO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 300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  <a:endParaRPr lang="en-US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en-US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295400" y="3733800"/>
          <a:ext cx="6781800" cy="2209800"/>
        </p:xfrm>
        <a:graphic>
          <a:graphicData uri="http://schemas.openxmlformats.org/presentationml/2006/ole">
            <p:oleObj spid="_x0000_s7170" name="CS ChemDraw Drawing" r:id="rId4" imgW="3532446" imgH="1284344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C-0183-41B4-842A-E4629855BA7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420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CS ChemDraw Drawing</vt:lpstr>
      <vt:lpstr>PYRIDINE             Class: III B.Sc., Chemistry  Sub: Organic and Analytical Chemistry Sub Code: 17UCHC61  </vt:lpstr>
      <vt:lpstr>Preparation of Pyridine</vt:lpstr>
      <vt:lpstr>Preparation of Pyridine</vt:lpstr>
      <vt:lpstr>Preparation of Pyridine</vt:lpstr>
      <vt:lpstr>Properties of Pyridine</vt:lpstr>
      <vt:lpstr>Properties of Pyridine</vt:lpstr>
      <vt:lpstr>Properties of Pyridine</vt:lpstr>
      <vt:lpstr>Properties of Pyridine</vt:lpstr>
      <vt:lpstr>Properties of Pyridine</vt:lpstr>
      <vt:lpstr>Properties of Pyridine</vt:lpstr>
      <vt:lpstr>Properties of Pyridine</vt:lpstr>
      <vt:lpstr>Properties of Pyridine</vt:lpstr>
      <vt:lpstr>Properties of Pyridine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PYRIDINE             Class: III B.Sc., Chemistry  Sub: Organic and Analytical Chemistry Sub Code: 17UCHC61</dc:title>
  <dc:creator>DELL</dc:creator>
  <cp:lastModifiedBy>DELL</cp:lastModifiedBy>
  <cp:revision>3</cp:revision>
  <dcterms:created xsi:type="dcterms:W3CDTF">2021-01-26T11:21:43Z</dcterms:created>
  <dcterms:modified xsi:type="dcterms:W3CDTF">2021-01-26T11:47:57Z</dcterms:modified>
</cp:coreProperties>
</file>