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68" r:id="rId15"/>
    <p:sldId id="278" r:id="rId16"/>
    <p:sldId id="269" r:id="rId17"/>
    <p:sldId id="270" r:id="rId18"/>
    <p:sldId id="271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66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DB65D-2821-4FF4-8BA4-40CB3D35BB0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F119-5CCD-45DC-9207-4C0AB7C85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ymo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14163"/>
            <a:ext cx="8229600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1430">
                  <a:solidFill>
                    <a:srgbClr val="660066"/>
                  </a:solidFill>
                </a:ln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Gaseous </a:t>
            </a:r>
            <a:r>
              <a:rPr lang="en-US" sz="6600" b="1" dirty="0" err="1">
                <a:ln w="11430">
                  <a:solidFill>
                    <a:srgbClr val="660066"/>
                  </a:solidFill>
                </a:ln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Anaesthetics</a:t>
            </a:r>
            <a:endParaRPr lang="en-US" sz="6600" b="1" dirty="0">
              <a:ln w="11430">
                <a:solidFill>
                  <a:srgbClr val="660066"/>
                </a:solidFill>
              </a:ln>
              <a:solidFill>
                <a:srgbClr val="66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534400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Course code: 17UCHS51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Course title: Organic and Pharmaceutical Chemistry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Class: III B.Sc., </a:t>
            </a:r>
            <a:r>
              <a:rPr lang="en-US" sz="2800" b="1" dirty="0" err="1">
                <a:solidFill>
                  <a:srgbClr val="C00000"/>
                </a:solidFill>
              </a:rPr>
              <a:t>Chemistrty</a:t>
            </a:r>
            <a:endParaRPr lang="en-US" sz="28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Unit: V-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Anaesthetics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002060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Dr. M. Jannathul Firdhouse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Assistant Professor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</a:rPr>
              <a:t>Department of Chemistry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Hajee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Karutha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Rowther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Howdia</a:t>
            </a:r>
            <a:r>
              <a:rPr lang="en-US" sz="3200" b="1" dirty="0">
                <a:solidFill>
                  <a:srgbClr val="002060"/>
                </a:solidFill>
              </a:rPr>
              <a:t> College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Uthamapalayam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457200"/>
            <a:ext cx="8610600" cy="58169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Advantages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a potent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anaesthetic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and has a fast induction. Recovery is also rapid and smooth.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maintains blood pressure and cardiac contractility even on prolonged administration.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does not produce irritation of respiratory passage.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a good muscle relaxant.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a valuable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for thoracic and abdominal surgeries.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>
              <a:solidFill>
                <a:srgbClr val="000099"/>
              </a:solidFill>
              <a:latin typeface="Arial Rounded MT Bold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Disadvantages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may cardiac irregularities. It depresses respiratory centre.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may sometimes produce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tachypnoea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, coughing, etc.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Mixture of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cyclopropane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and oxygen is explosive.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1000" y="395646"/>
            <a:ext cx="8382000" cy="56015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Halohydrocarbons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The oldest of all anesthetics is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nitrous oxide.</a:t>
            </a: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But halogenation increases potency and is essential to ensure non-flammability</a:t>
            </a:r>
            <a:r>
              <a:rPr lang="en-US" sz="2800" dirty="0">
                <a:solidFill>
                  <a:srgbClr val="006600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halothane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(halogenated with fluorine, chlorine, and bromine),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chloroform and trichloroethylene. </a:t>
            </a: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lang="en-US" sz="2800" dirty="0">
              <a:solidFill>
                <a:srgbClr val="C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Chloroform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a powerful volatile liquid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anaesthetic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prepared from bleaching powder and ethyl alcohol as follows: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457200" y="3124200"/>
            <a:ext cx="8305800" cy="32932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>
                <a:solidFill>
                  <a:srgbClr val="000099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Properties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a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volatile liquid having a characteristic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odour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1-2% of ethanol is added to chloroform to prevent the formation of poisonous carbonyl chloride.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miscible with ether and alcohol.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should be protected from light as it forms toxic phosgene.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F1B109-B7CB-4EA8-B7B6-5783F1239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7924800" cy="2209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6D3A6C-321D-495C-A018-59BBD6025F6D}"/>
              </a:ext>
            </a:extLst>
          </p:cNvPr>
          <p:cNvSpPr txBox="1"/>
          <p:nvPr/>
        </p:nvSpPr>
        <p:spPr>
          <a:xfrm>
            <a:off x="457200" y="328265"/>
            <a:ext cx="2590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1" dirty="0">
                <a:solidFill>
                  <a:srgbClr val="000099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Preparation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8B11F9-8322-44DB-AA30-0F4813A68807}"/>
              </a:ext>
            </a:extLst>
          </p:cNvPr>
          <p:cNvSpPr txBox="1"/>
          <p:nvPr/>
        </p:nvSpPr>
        <p:spPr>
          <a:xfrm>
            <a:off x="381000" y="762000"/>
            <a:ext cx="8382000" cy="4616648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Advantages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prompt and its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vapours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are not flammable.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used for obstetrical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rgbClr val="000099"/>
              </a:solidFill>
              <a:latin typeface="Arial Rounded MT Bold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Disadvantages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has several toxic effects, particularly liver and cardiac toxicity.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Due to its toxicity, chloroform is no longer in use as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8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19100" y="397401"/>
            <a:ext cx="8305800" cy="60631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Halothane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was the first fluorinated volatile liquid and its structure is similar to chloroform.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en-US" sz="2800" dirty="0"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synthesized from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trichloroethylene,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which is reacted with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hydrogen fluoride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in the presence of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antimony trichloride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at 130 °C to form 2-chloro-1,1,1-trifluoroethane.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This is then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reacted with bromine at 450 °C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to produce halothane.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alothane synth.png">
            <a:extLst>
              <a:ext uri="{FF2B5EF4-FFF2-40B4-BE49-F238E27FC236}">
                <a16:creationId xmlns:a16="http://schemas.microsoft.com/office/drawing/2014/main" id="{CE871278-0C01-4E29-A5FF-DF25F325C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8077200" cy="2438400"/>
          </a:xfrm>
          <a:prstGeom prst="rect">
            <a:avLst/>
          </a:prstGeom>
          <a:noFill/>
        </p:spPr>
      </p:pic>
      <p:sp>
        <p:nvSpPr>
          <p:cNvPr id="4" name="Rectangle 9">
            <a:extLst>
              <a:ext uri="{FF2B5EF4-FFF2-40B4-BE49-F238E27FC236}">
                <a16:creationId xmlns:a16="http://schemas.microsoft.com/office/drawing/2014/main" id="{95392FB9-E1D8-4F47-B00D-296C7ADC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3207435"/>
            <a:ext cx="8305800" cy="32932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dirty="0">
                <a:solidFill>
                  <a:srgbClr val="000099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Properties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heavy colorless and pleasant-smelling liquid and its boiling point is 50°C, but unstable in light.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packaged in dark-colored bottles and contains 0.01%</a:t>
            </a:r>
            <a:r>
              <a:rPr lang="en-US" sz="2800" dirty="0">
                <a:solidFill>
                  <a:srgbClr val="006600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  <a:hlinkClick r:id="rId3" tooltip="Thym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thymol</a:t>
            </a:r>
            <a:r>
              <a:rPr lang="en-US" sz="2800" u="sng" dirty="0">
                <a:solidFill>
                  <a:srgbClr val="006600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as a stabilizing agent.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17E1FC-109A-418C-9B21-551083799C41}"/>
              </a:ext>
            </a:extLst>
          </p:cNvPr>
          <p:cNvSpPr txBox="1"/>
          <p:nvPr/>
        </p:nvSpPr>
        <p:spPr>
          <a:xfrm>
            <a:off x="533400" y="175865"/>
            <a:ext cx="2590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1" dirty="0">
                <a:solidFill>
                  <a:srgbClr val="000099"/>
                </a:solidFill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422279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58901"/>
            <a:ext cx="8686800" cy="63401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Advantages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 potent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anaesthetic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not flammable and does not irritate the respiratory passage.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Post operative vomiting is low.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used as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during plastic surgery.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Disadvantages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cause cardiovascular depression hence blood pressure decreases.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depresses respiration.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 poor analgesic.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cannot be used for intra-abdominal operation.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expensive and has to be given through a special apparatus.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4800" y="366623"/>
            <a:ext cx="8534400" cy="61247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Trichloroethylene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a synthetic, light sensitive, volatile, colorless, liquid that is miscible with many non-polar organic solvents.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Its boiling point is 86°C.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miscible with alcohol, ether, alcohol and chloroform and immiscible with water.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should be stored in a air tight container and in cool place.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prepared by the following method.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lang="en-US" sz="2400" dirty="0">
              <a:solidFill>
                <a:srgbClr val="006600"/>
              </a:solidFill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9748B4-8A6C-47CB-BCFD-35C2E743A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92" y="5105400"/>
            <a:ext cx="8534400" cy="73627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534400" cy="5755422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Advantages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 potent analgesic with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rapid onset of action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recommended for short surgical procedures such as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dental and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orthopaedic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used as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anaesthestic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migraine pain and child birth.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Disadvantages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produces poor muscular relaxation.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may be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hepatotoxic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produce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tachypnoea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37DABAEB-A6B6-4BCF-AB3E-4C1C16AA7535}"/>
              </a:ext>
            </a:extLst>
          </p:cNvPr>
          <p:cNvSpPr/>
          <p:nvPr/>
        </p:nvSpPr>
        <p:spPr>
          <a:xfrm>
            <a:off x="685800" y="1371600"/>
            <a:ext cx="8077200" cy="3200400"/>
          </a:xfrm>
          <a:prstGeom prst="flowChartPunchedTap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5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411836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1510416"/>
            <a:ext cx="8458200" cy="36137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Unit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Gaseous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anaesthetics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Vinyl ether- Cyclopropane-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Halohydrocarbons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-Chloroform-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Haloethane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Trichloroethylene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57246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4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Anaesthetics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term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means loss of sensation.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derived from a Greek word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which means insensibility.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produces insensibility to the vital functions of all types of cells and especially those of nervous system.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loss of consciousness is reversible when the concentration of the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decreased.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1776, Priestley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discovered the first inhalation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nitrous oxide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Later in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1846,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Marton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showed the use of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anaesthesia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surgical operations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57554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 ideal anesthetic agent should have the following characteristics: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should be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non-flammable, non-explosive, and lipid-soluble.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should possess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low blood gas solubility, have no end-organ (heart, liver, kidney) toxicity or side-effects.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should not be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metabolized and should not be an irritant to the respiratory pathways of the patient.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09601"/>
            <a:ext cx="8458200" cy="550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They may be divided into two broad classes: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Arial Rounded MT Bold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General anesthetics, which result in a reversible loss of consciousness and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Arial Rounded MT Bold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Local anesthetics which cause a reversible loss of sensation for a limited region of the body, without necessarily affecting consciousness.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1"/>
            <a:ext cx="8382000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Anaesthetics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can be further classified into the following types: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Gaseous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anaesthetics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- Vinyl ether-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Cyclopropane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Halohydrocarbons</a:t>
            </a:r>
            <a:r>
              <a:rPr kumimoji="0" lang="en-US" sz="3200" b="1" i="0" u="none" strike="noStrike" cap="none" normalizeH="0" baseline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- Chloroform-Halothane-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Trichloroethylene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Intravenous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anaesthetics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Thiopentone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 Rounded MT Bold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660066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Local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anaesthetics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- Cocaine and its derivatives</a:t>
            </a:r>
            <a:endParaRPr lang="en-US" sz="3200" b="1" dirty="0">
              <a:solidFill>
                <a:srgbClr val="660066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74530"/>
            <a:ext cx="853440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Gaseous </a:t>
            </a: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anaesthetics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Gases or volatile liquids that vary in the rate at which they induce anesthesia; potency; the degree of circulation, respiratory, or neuromuscular depression they produce; and analgesic effects.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2514600"/>
            <a:ext cx="86106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Vinyl ether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Vinyl ether is the organic compound with the formula O(CH=CH</a:t>
            </a:r>
            <a:r>
              <a:rPr kumimoji="0" lang="en-US" sz="2400" b="0" i="0" u="none" strike="noStrike" cap="none" normalizeH="0" baseline="-3000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-3000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It is a colorless, volatile liquid having a characteristic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odour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It is miscible with alcohol, ether, alcohol and chloroform.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It is used as an inhalation anesthetic.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It should be stored in a well closed container and in cool place.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4800" y="6096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It is prepared by Major and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Ruigh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 from ethylene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chlorohydrin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cs typeface="Times New Roman" pitchFamily="18" charset="0"/>
              </a:rPr>
              <a:t> followed by a base.</a:t>
            </a:r>
            <a:endParaRPr kumimoji="0" lang="en-US" sz="66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81000" y="3505200"/>
            <a:ext cx="8458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Advantages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useful for dental procedure.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more potent than ether with a speedy recovery.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99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can be used for minor operations of short duration.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Disadvantages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damages liver. It leads to is inflammation.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8453" name="AutoShape 21"/>
          <p:cNvSpPr>
            <a:spLocks noChangeShapeType="1"/>
          </p:cNvSpPr>
          <p:nvPr/>
        </p:nvSpPr>
        <p:spPr bwMode="auto">
          <a:xfrm>
            <a:off x="2667000" y="2590800"/>
            <a:ext cx="584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454" name="Group 22"/>
          <p:cNvGrpSpPr>
            <a:grpSpLocks/>
          </p:cNvGrpSpPr>
          <p:nvPr/>
        </p:nvGrpSpPr>
        <p:grpSpPr bwMode="auto">
          <a:xfrm>
            <a:off x="4800600" y="2514600"/>
            <a:ext cx="582612" cy="298450"/>
            <a:chOff x="6389" y="8486"/>
            <a:chExt cx="917" cy="470"/>
          </a:xfrm>
        </p:grpSpPr>
        <p:grpSp>
          <p:nvGrpSpPr>
            <p:cNvPr id="18456" name="Group 24"/>
            <p:cNvGrpSpPr>
              <a:grpSpLocks/>
            </p:cNvGrpSpPr>
            <p:nvPr/>
          </p:nvGrpSpPr>
          <p:grpSpPr bwMode="auto">
            <a:xfrm>
              <a:off x="6389" y="8486"/>
              <a:ext cx="536" cy="470"/>
              <a:chOff x="6389" y="8486"/>
              <a:chExt cx="536" cy="470"/>
            </a:xfrm>
          </p:grpSpPr>
          <p:sp>
            <p:nvSpPr>
              <p:cNvPr id="18458" name="AutoShape 26"/>
              <p:cNvSpPr>
                <a:spLocks noChangeShapeType="1"/>
              </p:cNvSpPr>
              <p:nvPr/>
            </p:nvSpPr>
            <p:spPr bwMode="auto">
              <a:xfrm>
                <a:off x="6389" y="8486"/>
                <a:ext cx="536" cy="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18457" name="AutoShape 25"/>
              <p:cNvSpPr>
                <a:spLocks noChangeShapeType="1"/>
              </p:cNvSpPr>
              <p:nvPr/>
            </p:nvSpPr>
            <p:spPr bwMode="auto">
              <a:xfrm flipV="1">
                <a:off x="6389" y="8778"/>
                <a:ext cx="536" cy="17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6925" y="8563"/>
              <a:ext cx="381" cy="3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64" name="AutoShape 32"/>
          <p:cNvSpPr>
            <a:spLocks noChangeShapeType="1"/>
          </p:cNvSpPr>
          <p:nvPr/>
        </p:nvSpPr>
        <p:spPr bwMode="auto">
          <a:xfrm>
            <a:off x="5715000" y="2590800"/>
            <a:ext cx="9318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459" name="Group 27"/>
          <p:cNvGrpSpPr>
            <a:grpSpLocks/>
          </p:cNvGrpSpPr>
          <p:nvPr/>
        </p:nvGrpSpPr>
        <p:grpSpPr bwMode="auto">
          <a:xfrm>
            <a:off x="7924800" y="2514600"/>
            <a:ext cx="582613" cy="298450"/>
            <a:chOff x="6389" y="8486"/>
            <a:chExt cx="917" cy="470"/>
          </a:xfrm>
        </p:grpSpPr>
        <p:grpSp>
          <p:nvGrpSpPr>
            <p:cNvPr id="18461" name="Group 29"/>
            <p:cNvGrpSpPr>
              <a:grpSpLocks/>
            </p:cNvGrpSpPr>
            <p:nvPr/>
          </p:nvGrpSpPr>
          <p:grpSpPr bwMode="auto">
            <a:xfrm>
              <a:off x="6389" y="8486"/>
              <a:ext cx="536" cy="470"/>
              <a:chOff x="6389" y="8486"/>
              <a:chExt cx="536" cy="470"/>
            </a:xfrm>
          </p:grpSpPr>
          <p:sp>
            <p:nvSpPr>
              <p:cNvPr id="18463" name="AutoShape 31"/>
              <p:cNvSpPr>
                <a:spLocks noChangeShapeType="1"/>
              </p:cNvSpPr>
              <p:nvPr/>
            </p:nvSpPr>
            <p:spPr bwMode="auto">
              <a:xfrm>
                <a:off x="6389" y="8486"/>
                <a:ext cx="536" cy="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62" name="AutoShape 30"/>
              <p:cNvSpPr>
                <a:spLocks noChangeShapeType="1"/>
              </p:cNvSpPr>
              <p:nvPr/>
            </p:nvSpPr>
            <p:spPr bwMode="auto">
              <a:xfrm flipV="1">
                <a:off x="6389" y="8778"/>
                <a:ext cx="536" cy="17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6925" y="8563"/>
              <a:ext cx="381" cy="3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152400" y="2057400"/>
            <a:ext cx="922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2Cl-CH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-CH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-OH                   Cl-CH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-CH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CH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=CH</a:t>
            </a:r>
            <a:endParaRPr kumimoji="0" 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Cl-CH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-CH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                                                         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=CH</a:t>
            </a:r>
            <a:endParaRPr kumimoji="0" 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2,2-dichloro diethyl ether          vinyl ether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42900" y="461955"/>
            <a:ext cx="8458200" cy="286232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err="1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Cyclopropane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obtained from 1,3-dichloroproprane. 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a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 sweet smelling gas. 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is available in metal cylinders in compressed form. </a:t>
            </a: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It should be kept in a cool place.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21505" name="Picture 5" descr="http://1.bp.blogspot.com/-xef8HVX_o6o/TxhZxiX6nqI/AAAAAAAAMkE/y5QbY1FNDpA/s1600/Synthesis+of+Cyclopropane.tif"/>
          <p:cNvPicPr>
            <a:picLocks noChangeAspect="1" noChangeArrowheads="1"/>
          </p:cNvPicPr>
          <p:nvPr/>
        </p:nvPicPr>
        <p:blipFill>
          <a:blip r:embed="rId2"/>
          <a:srcRect l="12608" t="60172" r="7167" b="19482"/>
          <a:stretch>
            <a:fillRect/>
          </a:stretch>
        </p:blipFill>
        <p:spPr bwMode="auto">
          <a:xfrm>
            <a:off x="304800" y="3471922"/>
            <a:ext cx="8343363" cy="1709678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438400" y="5334000"/>
            <a:ext cx="2514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5476890"/>
            <a:ext cx="2025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Cyclopropane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1007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Rounded MT Bold</vt:lpstr>
      <vt:lpstr>Calibri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Firthose</dc:creator>
  <cp:lastModifiedBy>jannathul firdhouse</cp:lastModifiedBy>
  <cp:revision>15</cp:revision>
  <dcterms:created xsi:type="dcterms:W3CDTF">2019-09-29T13:16:37Z</dcterms:created>
  <dcterms:modified xsi:type="dcterms:W3CDTF">2021-01-26T14:15:25Z</dcterms:modified>
</cp:coreProperties>
</file>