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4" r:id="rId3"/>
    <p:sldId id="263" r:id="rId4"/>
    <p:sldId id="264" r:id="rId5"/>
    <p:sldId id="279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96AFB-1D4E-4A6A-A42A-66D14C4BE2AA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87788-3455-42F6-BAE9-A8D6B8895B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769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B680-FF2C-4ED6-AC9D-4A3BB54C2FA4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25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BE2-5C5F-4D50-BEF1-FB179F802A2C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32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15D-1653-404F-86C3-C0819D83DD17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7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3D04-A19F-4250-980D-FBA9F37EFF51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50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DA3D-EFA8-4856-B63A-11F1ABB37C9A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4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D932-EFBC-4904-9CDD-1C8E50B5C08B}" type="datetime1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79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AD79-58BD-4753-A71F-A6CE402A5702}" type="datetime1">
              <a:rPr lang="en-IN" smtClean="0"/>
              <a:t>26-01-2021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186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F9A-2D7D-46EE-B4A5-5A53D7312BF9}" type="datetime1">
              <a:rPr lang="en-IN" smtClean="0"/>
              <a:t>26-01-2021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15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65E3-E12E-41C9-9D09-EA8D62D70E9E}" type="datetime1">
              <a:rPr lang="en-IN" smtClean="0"/>
              <a:t>26-01-2021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81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267-C2C0-4927-9BD0-4FD41144CBEA}" type="datetime1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31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846E-E36C-4B92-810F-B95D08242F58}" type="datetime1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772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A6AA3-4D6D-4222-9ACB-102B80055247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9E85F-E312-4274-B655-9B9215A868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79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A8F71-C9C4-4346-B563-836BB2130F3D}"/>
              </a:ext>
            </a:extLst>
          </p:cNvPr>
          <p:cNvSpPr txBox="1"/>
          <p:nvPr/>
        </p:nvSpPr>
        <p:spPr>
          <a:xfrm>
            <a:off x="291548" y="1964639"/>
            <a:ext cx="8617226" cy="4585871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Course code: 17UCHS51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Course title: Organic and Pharmaceutical Chemistry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 Rounded MT Bold" pitchFamily="34" charset="0"/>
              </a:rPr>
              <a:t>Class: III B.Sc., Chemistry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 Rounded MT Bold" pitchFamily="34" charset="0"/>
              </a:rPr>
              <a:t>Unit: II - Carbohydrates</a:t>
            </a:r>
            <a:endParaRPr lang="en-US" sz="2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algn="r"/>
            <a:r>
              <a:rPr lang="en-US" sz="3200" b="1" dirty="0">
                <a:solidFill>
                  <a:srgbClr val="C00000"/>
                </a:solidFill>
              </a:rPr>
              <a:t>Dr. M. Jannathul Firdhouse</a:t>
            </a:r>
          </a:p>
          <a:p>
            <a:pPr algn="r"/>
            <a:r>
              <a:rPr lang="en-US" sz="3200" b="1" dirty="0">
                <a:solidFill>
                  <a:srgbClr val="C00000"/>
                </a:solidFill>
              </a:rPr>
              <a:t>Assistant Professor</a:t>
            </a:r>
          </a:p>
          <a:p>
            <a:pPr algn="r"/>
            <a:r>
              <a:rPr lang="en-US" sz="3200" b="1" dirty="0">
                <a:solidFill>
                  <a:srgbClr val="C00000"/>
                </a:solidFill>
              </a:rPr>
              <a:t>Department of Chemistry</a:t>
            </a:r>
          </a:p>
          <a:p>
            <a:pPr algn="r"/>
            <a:r>
              <a:rPr lang="en-US" sz="3200" b="1" dirty="0" err="1">
                <a:solidFill>
                  <a:srgbClr val="C00000"/>
                </a:solidFill>
              </a:rPr>
              <a:t>Hajee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Karutha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Rowther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Howdia</a:t>
            </a:r>
            <a:r>
              <a:rPr lang="en-US" sz="3200" b="1" dirty="0">
                <a:solidFill>
                  <a:srgbClr val="C00000"/>
                </a:solidFill>
              </a:rPr>
              <a:t> College</a:t>
            </a:r>
          </a:p>
          <a:p>
            <a:pPr algn="r"/>
            <a:r>
              <a:rPr lang="en-US" sz="3200" b="1" dirty="0" err="1">
                <a:solidFill>
                  <a:srgbClr val="C00000"/>
                </a:solidFill>
              </a:rPr>
              <a:t>Uthamapalayam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28EBF6-6A2D-4D97-86CC-4422C64A0142}"/>
              </a:ext>
            </a:extLst>
          </p:cNvPr>
          <p:cNvSpPr txBox="1"/>
          <p:nvPr/>
        </p:nvSpPr>
        <p:spPr>
          <a:xfrm>
            <a:off x="927652" y="610467"/>
            <a:ext cx="7288695" cy="923330"/>
          </a:xfrm>
          <a:prstGeom prst="rect">
            <a:avLst/>
          </a:prstGeom>
          <a:solidFill>
            <a:srgbClr val="002060"/>
          </a:solidFill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5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Polysaccharides 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9A6BD37-B4B6-41F6-A05D-08094DD2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46CC-9356-4FBB-B7AF-663436288536}" type="datetime1">
              <a:rPr lang="en-IN" smtClean="0"/>
              <a:t>26-01-2021</a:t>
            </a:fld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1E20477-0FBF-4364-8176-EDACA28D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917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b="11538"/>
          <a:stretch>
            <a:fillRect/>
          </a:stretch>
        </p:blipFill>
        <p:spPr bwMode="auto">
          <a:xfrm>
            <a:off x="2286000" y="228600"/>
            <a:ext cx="655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600" y="2209800"/>
            <a:ext cx="8610600" cy="4154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en-US" sz="2400" dirty="0"/>
              <a:t>Cellulose is a </a:t>
            </a:r>
            <a:r>
              <a:rPr lang="en-US" sz="2400" b="1" dirty="0">
                <a:solidFill>
                  <a:srgbClr val="003399"/>
                </a:solidFill>
              </a:rPr>
              <a:t>polymer of β-D-Glucose</a:t>
            </a:r>
            <a:r>
              <a:rPr lang="en-US" sz="2400" dirty="0"/>
              <a:t>, which in contrast to starch, is oriented with </a:t>
            </a:r>
            <a:r>
              <a:rPr lang="en-US" sz="2400" b="1" dirty="0">
                <a:solidFill>
                  <a:srgbClr val="003399"/>
                </a:solidFill>
              </a:rPr>
              <a:t>–CH</a:t>
            </a:r>
            <a:r>
              <a:rPr lang="en-US" b="1" dirty="0">
                <a:solidFill>
                  <a:srgbClr val="003399"/>
                </a:solidFill>
              </a:rPr>
              <a:t>2</a:t>
            </a:r>
            <a:r>
              <a:rPr lang="en-US" sz="2400" b="1" dirty="0">
                <a:solidFill>
                  <a:srgbClr val="003399"/>
                </a:solidFill>
              </a:rPr>
              <a:t>OH </a:t>
            </a:r>
            <a:r>
              <a:rPr lang="en-US" sz="2400" dirty="0"/>
              <a:t>groups alternating above and below the plane of the cellulose molecule thus producing </a:t>
            </a:r>
            <a:r>
              <a:rPr lang="en-US" sz="2400" b="1" dirty="0">
                <a:solidFill>
                  <a:srgbClr val="003399"/>
                </a:solidFill>
              </a:rPr>
              <a:t>long, </a:t>
            </a:r>
            <a:r>
              <a:rPr lang="en-US" sz="2400" b="1" dirty="0" err="1">
                <a:solidFill>
                  <a:srgbClr val="003399"/>
                </a:solidFill>
              </a:rPr>
              <a:t>unbranched</a:t>
            </a:r>
            <a:r>
              <a:rPr lang="en-US" sz="2400" b="1" dirty="0">
                <a:solidFill>
                  <a:srgbClr val="003399"/>
                </a:solidFill>
              </a:rPr>
              <a:t> chains. </a:t>
            </a:r>
          </a:p>
          <a:p>
            <a:pPr algn="just">
              <a:buBlip>
                <a:blip r:embed="rId3"/>
              </a:buBlip>
            </a:pPr>
            <a:r>
              <a:rPr lang="en-US" sz="2400" dirty="0"/>
              <a:t>The absence of side chains allows cellulose molecules to lie close together and form </a:t>
            </a:r>
            <a:r>
              <a:rPr lang="en-US" sz="2400" b="1" dirty="0">
                <a:solidFill>
                  <a:srgbClr val="003399"/>
                </a:solidFill>
              </a:rPr>
              <a:t>rigid structures</a:t>
            </a:r>
            <a:r>
              <a:rPr lang="en-US" sz="2400" dirty="0"/>
              <a:t>.</a:t>
            </a:r>
          </a:p>
          <a:p>
            <a:pPr algn="just">
              <a:buBlip>
                <a:blip r:embed="rId3"/>
              </a:buBlip>
            </a:pPr>
            <a:r>
              <a:rPr lang="en-US" sz="2400" dirty="0"/>
              <a:t>Cellulose is the </a:t>
            </a:r>
            <a:r>
              <a:rPr lang="en-US" sz="2400" b="1" dirty="0">
                <a:solidFill>
                  <a:srgbClr val="003399"/>
                </a:solidFill>
              </a:rPr>
              <a:t>major structural material of plants</a:t>
            </a:r>
            <a:r>
              <a:rPr lang="en-US" sz="2400" dirty="0"/>
              <a:t>. </a:t>
            </a:r>
          </a:p>
          <a:p>
            <a:pPr algn="just">
              <a:buBlip>
                <a:blip r:embed="rId3"/>
              </a:buBlip>
            </a:pPr>
            <a:r>
              <a:rPr lang="en-US" sz="2400" b="1" dirty="0">
                <a:solidFill>
                  <a:srgbClr val="003399"/>
                </a:solidFill>
              </a:rPr>
              <a:t>Wood</a:t>
            </a:r>
            <a:r>
              <a:rPr lang="en-US" sz="2400" dirty="0"/>
              <a:t> is largely cellulose, and </a:t>
            </a:r>
            <a:r>
              <a:rPr lang="en-US" sz="2400" b="1" dirty="0">
                <a:solidFill>
                  <a:srgbClr val="003399"/>
                </a:solidFill>
              </a:rPr>
              <a:t>cotton</a:t>
            </a:r>
            <a:r>
              <a:rPr lang="en-US" sz="2400" dirty="0"/>
              <a:t> is almost pure cellulose. </a:t>
            </a:r>
          </a:p>
          <a:p>
            <a:pPr algn="just">
              <a:buBlip>
                <a:blip r:embed="rId3"/>
              </a:buBlip>
            </a:pPr>
            <a:r>
              <a:rPr lang="en-US" sz="2400" dirty="0"/>
              <a:t>Cellulose can be hydrolyzed to its constituent glucose units by microorganisms that inhabit the </a:t>
            </a:r>
            <a:r>
              <a:rPr lang="en-US" sz="2400" b="1" dirty="0">
                <a:solidFill>
                  <a:srgbClr val="003399"/>
                </a:solidFill>
              </a:rPr>
              <a:t>digestive tract of termites and ruminants.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685800"/>
            <a:ext cx="1915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Cellulose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449966-235F-4AD4-8538-753FF10E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F9A6-0A49-4178-9C90-433A172B65BC}" type="datetime1">
              <a:rPr lang="en-IN" smtClean="0"/>
              <a:t>26-01-2021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8BBFE1-3DB5-4607-B3A9-38933CE4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28600" y="1230154"/>
            <a:ext cx="8686800" cy="52937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sz="2400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irst prepared over 150 years ago by treating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cellulose with nitric acid, is the earliest synthetic polymer.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The fully nitrated compound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, --[C</a:t>
            </a:r>
            <a:r>
              <a:rPr kumimoji="0" lang="en-US" sz="2400" b="1" i="0" u="none" strike="noStrike" cap="none" normalizeH="0" baseline="-3000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H</a:t>
            </a:r>
            <a:r>
              <a:rPr kumimoji="0" lang="en-US" sz="2400" b="1" i="0" u="none" strike="noStrike" cap="none" normalizeH="0" baseline="-3000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7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O(ONO</a:t>
            </a:r>
            <a:r>
              <a:rPr kumimoji="0" lang="en-US" sz="2400" b="1" i="0" u="none" strike="noStrike" cap="none" normalizeH="0" baseline="-3000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2400" b="1" i="0" u="none" strike="noStrike" cap="none" normalizeH="0" baseline="-3000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]</a:t>
            </a:r>
            <a:r>
              <a:rPr kumimoji="0" lang="en-US" sz="2400" b="1" i="0" u="none" strike="noStrike" cap="none" normalizeH="0" baseline="-3000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--, called guncotton, is explosively flammable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and is a component of smokeless powder.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Partially nitrated cellulose is called 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pyroxylin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Pyroxylin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 is soluble in ether and at one time was used for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photographic film, </a:t>
            </a:r>
            <a:r>
              <a:rPr lang="en-US" sz="2800" b="1" dirty="0">
                <a:solidFill>
                  <a:srgbClr val="008000"/>
                </a:solidFill>
              </a:rPr>
              <a:t>nail polish </a:t>
            </a:r>
            <a:r>
              <a:rPr lang="en-US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and lacquers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The high flammability of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pyroxylin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 caused many tragic cinema fires during its period of use.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Furthermore, slow hydrolysis of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pyroxylin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 yields nitric acid, a process that contributes to the deterioration of early motion picture films in storage.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                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381000"/>
            <a:ext cx="586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Cellulose Nitrate </a:t>
            </a:r>
            <a:endParaRPr lang="en-US" sz="44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4CD38-553B-45A8-9F6B-1E44AC74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67E3-DB02-43FC-A871-CCB3F3C895B0}" type="datetime1">
              <a:rPr lang="en-IN" smtClean="0"/>
              <a:t>26-01-2021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9915D9-86ED-4309-B15B-556A3F3F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763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200" b="1" baseline="-30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200" b="1" baseline="-30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O(</a:t>
            </a:r>
            <a:r>
              <a:rPr lang="en-US" sz="2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OAc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200" b="1" baseline="-30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2200" b="1" baseline="-30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--, is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less flammable than </a:t>
            </a:r>
            <a:r>
              <a:rPr lang="en-US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pyroxyli</a:t>
            </a:r>
            <a:r>
              <a:rPr lang="en-US" sz="2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and has replaced it in most applications.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It is prepared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 reaction of cellulose with acetic anhydride 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and an acid catalyst.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properties of the product vary with the degree of </a:t>
            </a:r>
            <a:r>
              <a:rPr lang="en-US" sz="2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acetylation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 acetone solution of cellulose acetate may be forced through a spinneret to generate filaments, called 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acetate rayon, that can be woven into fabrics.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Viscose Rayon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is prepared by formation of an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alkali soluble </a:t>
            </a:r>
            <a:r>
              <a:rPr lang="en-US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xanthate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derivative</a:t>
            </a:r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that can be spun into a fiber that reforms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cellulose polymer by acid quenching. </a:t>
            </a:r>
          </a:p>
          <a:p>
            <a:pPr algn="just"/>
            <a:r>
              <a:rPr lang="en-US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product fiber is called viscose rayon.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68333"/>
            <a:ext cx="67055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Cellulose Acetate</a:t>
            </a:r>
            <a:endParaRPr lang="en-US" sz="4000" dirty="0">
              <a:solidFill>
                <a:srgbClr val="008000"/>
              </a:solidFill>
            </a:endParaRPr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876800"/>
            <a:ext cx="769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85805-3CDE-43FB-BFAE-12E6F973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E8D-F9D6-430E-944F-37B4DF96C62D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55B9D-2C6D-4181-B1E3-348A18E7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905000"/>
            <a:ext cx="632897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nch Script MT" pitchFamily="66" charset="0"/>
              </a:rPr>
              <a:t>Thank you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9B88EF-97AE-42ED-B0D4-4C64BE16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475-21D4-48F9-9502-6254B2BF9415}" type="datetime1">
              <a:rPr lang="en-IN" smtClean="0"/>
              <a:t>26-01-2021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B9810-463E-4044-BE86-D25AF009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13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7896" y="1371600"/>
            <a:ext cx="7722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/>
              <a:t>Unit – II </a:t>
            </a:r>
          </a:p>
          <a:p>
            <a:pPr algn="just"/>
            <a:r>
              <a:rPr lang="en-US" sz="4000" b="1" dirty="0"/>
              <a:t>Polysaccharides: structure of starch and cellulose- uses of cellulose. </a:t>
            </a: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E43BF-C08E-41E3-845F-F740AB72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7A52-5E31-4605-8528-06E31BACB5F4}" type="datetime1">
              <a:rPr lang="en-IN" smtClean="0"/>
              <a:t>26-01-2021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81028-D272-46FB-AD5F-5F0D1112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151" y="381000"/>
            <a:ext cx="8676249" cy="569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4400" b="1" dirty="0">
                <a:solidFill>
                  <a:srgbClr val="C00000"/>
                </a:solidFill>
              </a:rPr>
              <a:t>Polysaccharides </a:t>
            </a: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3200" b="1" dirty="0">
                <a:solidFill>
                  <a:srgbClr val="00B050"/>
                </a:solidFill>
              </a:rPr>
              <a:t>These carbohydrates give a large number of </a:t>
            </a:r>
            <a:r>
              <a:rPr lang="en-US" sz="3200" b="1" dirty="0">
                <a:solidFill>
                  <a:srgbClr val="C00000"/>
                </a:solidFill>
              </a:rPr>
              <a:t>monosaccharide units on hydro</a:t>
            </a:r>
            <a:r>
              <a:rPr lang="en-US" sz="3200" b="1" dirty="0">
                <a:solidFill>
                  <a:srgbClr val="00B050"/>
                </a:solidFill>
              </a:rPr>
              <a:t>lysis.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b="1" dirty="0">
                <a:solidFill>
                  <a:srgbClr val="00B050"/>
                </a:solidFill>
              </a:rPr>
              <a:t>These monosaccharide units are joined together by linkages are called </a:t>
            </a:r>
            <a:r>
              <a:rPr lang="en-US" sz="3200" b="1" dirty="0" err="1">
                <a:solidFill>
                  <a:srgbClr val="C00000"/>
                </a:solidFill>
              </a:rPr>
              <a:t>glycosidic</a:t>
            </a:r>
            <a:r>
              <a:rPr lang="en-US" sz="3200" b="1" dirty="0">
                <a:solidFill>
                  <a:srgbClr val="C00000"/>
                </a:solidFill>
              </a:rPr>
              <a:t> linkages</a:t>
            </a:r>
            <a:r>
              <a:rPr lang="en-US" sz="3200" b="1" dirty="0">
                <a:solidFill>
                  <a:srgbClr val="00B050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b="1" dirty="0">
                <a:solidFill>
                  <a:srgbClr val="00B050"/>
                </a:solidFill>
              </a:rPr>
              <a:t>The common and widely distributed polysaccharides - general formula </a:t>
            </a:r>
            <a:r>
              <a:rPr lang="en-US" sz="3200" b="1" dirty="0">
                <a:solidFill>
                  <a:srgbClr val="C00000"/>
                </a:solidFill>
              </a:rPr>
              <a:t>(C</a:t>
            </a:r>
            <a:r>
              <a:rPr lang="en-US" sz="3200" b="1" baseline="-25000" dirty="0">
                <a:solidFill>
                  <a:srgbClr val="C00000"/>
                </a:solidFill>
              </a:rPr>
              <a:t>6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10</a:t>
            </a:r>
            <a:r>
              <a:rPr lang="en-US" sz="3200" b="1" dirty="0">
                <a:solidFill>
                  <a:srgbClr val="C00000"/>
                </a:solidFill>
              </a:rPr>
              <a:t>O</a:t>
            </a:r>
            <a:r>
              <a:rPr lang="en-US" sz="3200" b="1" baseline="-25000" dirty="0">
                <a:solidFill>
                  <a:srgbClr val="C00000"/>
                </a:solidFill>
              </a:rPr>
              <a:t>5</a:t>
            </a:r>
            <a:r>
              <a:rPr lang="en-US" sz="3200" b="1" dirty="0">
                <a:solidFill>
                  <a:srgbClr val="C00000"/>
                </a:solidFill>
              </a:rPr>
              <a:t>)n</a:t>
            </a:r>
            <a:r>
              <a:rPr lang="en-US" sz="3200" b="1" dirty="0">
                <a:solidFill>
                  <a:srgbClr val="00B05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b="1" dirty="0">
                <a:solidFill>
                  <a:srgbClr val="00B050"/>
                </a:solidFill>
              </a:rPr>
              <a:t>Polysaccharides are not sweet in taste, so they are called </a:t>
            </a:r>
            <a:r>
              <a:rPr lang="en-US" sz="3200" b="1" dirty="0">
                <a:solidFill>
                  <a:srgbClr val="C00000"/>
                </a:solidFill>
              </a:rPr>
              <a:t>non-sugars</a:t>
            </a:r>
            <a:r>
              <a:rPr lang="en-US" sz="3200" b="1" dirty="0">
                <a:solidFill>
                  <a:srgbClr val="00B05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b="1" dirty="0">
                <a:solidFill>
                  <a:srgbClr val="00B050"/>
                </a:solidFill>
              </a:rPr>
              <a:t>Examples are </a:t>
            </a:r>
            <a:r>
              <a:rPr lang="en-US" sz="3200" b="1" dirty="0">
                <a:solidFill>
                  <a:srgbClr val="C00000"/>
                </a:solidFill>
              </a:rPr>
              <a:t>starch, cellulose</a:t>
            </a:r>
            <a:r>
              <a:rPr lang="en-US" sz="3200" b="1" dirty="0">
                <a:solidFill>
                  <a:srgbClr val="00B050"/>
                </a:solidFill>
              </a:rPr>
              <a:t>, glycogen, etc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B88B0-3E02-4988-8509-4ABDB1EEC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4874-3961-4336-80F2-F77EF9DB22E9}" type="datetime1">
              <a:rPr lang="en-IN" smtClean="0"/>
              <a:t>26-01-2021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F70F1-68EE-4D24-97B8-7386CADF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783134"/>
            <a:ext cx="8915400" cy="5693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/>
              <a:t>Starch is the </a:t>
            </a:r>
            <a:r>
              <a:rPr lang="en-US" sz="2800" b="1" dirty="0">
                <a:solidFill>
                  <a:srgbClr val="003399"/>
                </a:solidFill>
              </a:rPr>
              <a:t>major form of stored carbohydrate </a:t>
            </a:r>
            <a:r>
              <a:rPr lang="en-US" sz="2800" dirty="0"/>
              <a:t>in plants.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00B050"/>
                </a:solidFill>
              </a:rPr>
              <a:t>general formula - </a:t>
            </a:r>
            <a:r>
              <a:rPr lang="en-US" sz="2800" b="1" dirty="0">
                <a:solidFill>
                  <a:srgbClr val="C00000"/>
                </a:solidFill>
              </a:rPr>
              <a:t>(C</a:t>
            </a:r>
            <a:r>
              <a:rPr lang="en-US" sz="2800" b="1" baseline="-25000" dirty="0">
                <a:solidFill>
                  <a:srgbClr val="C00000"/>
                </a:solidFill>
              </a:rPr>
              <a:t>6</a:t>
            </a:r>
            <a:r>
              <a:rPr lang="en-US" sz="2800" b="1" dirty="0">
                <a:solidFill>
                  <a:srgbClr val="C00000"/>
                </a:solidFill>
              </a:rPr>
              <a:t>H</a:t>
            </a:r>
            <a:r>
              <a:rPr lang="en-US" sz="2800" b="1" baseline="-25000" dirty="0">
                <a:solidFill>
                  <a:srgbClr val="C00000"/>
                </a:solidFill>
              </a:rPr>
              <a:t>10</a:t>
            </a:r>
            <a:r>
              <a:rPr lang="en-US" sz="2800" b="1" dirty="0">
                <a:solidFill>
                  <a:srgbClr val="C00000"/>
                </a:solidFill>
              </a:rPr>
              <a:t>O</a:t>
            </a:r>
            <a:r>
              <a:rPr lang="en-US" sz="2800" b="1" baseline="-25000" dirty="0">
                <a:solidFill>
                  <a:srgbClr val="C00000"/>
                </a:solidFill>
              </a:rPr>
              <a:t>5</a:t>
            </a:r>
            <a:r>
              <a:rPr lang="en-US" sz="2800" b="1" dirty="0">
                <a:solidFill>
                  <a:srgbClr val="C00000"/>
                </a:solidFill>
              </a:rPr>
              <a:t>)n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CC0099"/>
                </a:solidFill>
              </a:rPr>
              <a:t>It is the most important source of carbohydrates in human diet.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Commercial sources of starch are wheat, rice, maize, potatoes, barley and arrowroot.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 The grains are soaked in water to soften the material and crushed to break the cell walls.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The pulp thus obtained is carried by a stream of water to a fine sieve.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The form of milky suspension is allowed to settle down and decanted.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It is finally dried in the air or in oven.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200" y="0"/>
            <a:ext cx="2819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C0099"/>
                </a:solidFill>
                <a:latin typeface="Arial Rounded MT Bold" pitchFamily="34" charset="0"/>
              </a:rPr>
              <a:t>Starch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5D470-E28B-4A90-B97A-B6046CCCA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6A9-0105-4EA8-ABB3-652250EFCC52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67CB6-4860-4CB1-ACDC-57C24F70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87708"/>
            <a:ext cx="8686800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/>
              <a:t>Starch is </a:t>
            </a:r>
            <a:r>
              <a:rPr lang="en-US" sz="2800" b="1" dirty="0">
                <a:solidFill>
                  <a:srgbClr val="C00000"/>
                </a:solidFill>
              </a:rPr>
              <a:t>not a pure compound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It is composed of a mixture of two </a:t>
            </a:r>
            <a:r>
              <a:rPr lang="en-US" sz="2800" b="1" dirty="0">
                <a:solidFill>
                  <a:srgbClr val="CC0099"/>
                </a:solidFill>
              </a:rPr>
              <a:t>polysaccharides</a:t>
            </a:r>
            <a:r>
              <a:rPr lang="en-US" sz="2800" dirty="0"/>
              <a:t>: </a:t>
            </a:r>
            <a:r>
              <a:rPr lang="en-US" sz="2800" b="1" dirty="0" err="1">
                <a:solidFill>
                  <a:srgbClr val="003399"/>
                </a:solidFill>
              </a:rPr>
              <a:t>amylose</a:t>
            </a:r>
            <a:r>
              <a:rPr lang="en-US" sz="2800" b="1" dirty="0">
                <a:solidFill>
                  <a:srgbClr val="003399"/>
                </a:solidFill>
              </a:rPr>
              <a:t>, an essentially </a:t>
            </a:r>
            <a:r>
              <a:rPr lang="en-US" sz="2800" b="1" dirty="0">
                <a:solidFill>
                  <a:srgbClr val="CC0099"/>
                </a:solidFill>
              </a:rPr>
              <a:t>linear polysaccharide</a:t>
            </a:r>
            <a:r>
              <a:rPr lang="en-US" sz="2800" b="1" dirty="0">
                <a:solidFill>
                  <a:srgbClr val="003399"/>
                </a:solidFill>
              </a:rPr>
              <a:t>, and </a:t>
            </a:r>
            <a:r>
              <a:rPr lang="en-US" sz="2800" b="1" dirty="0" err="1">
                <a:solidFill>
                  <a:srgbClr val="003399"/>
                </a:solidFill>
              </a:rPr>
              <a:t>amylopectin</a:t>
            </a:r>
            <a:r>
              <a:rPr lang="en-US" sz="2800" b="1" dirty="0">
                <a:solidFill>
                  <a:srgbClr val="003399"/>
                </a:solidFill>
              </a:rPr>
              <a:t>, </a:t>
            </a:r>
            <a:r>
              <a:rPr lang="en-US" sz="2800" b="1" dirty="0">
                <a:solidFill>
                  <a:srgbClr val="CC0099"/>
                </a:solidFill>
              </a:rPr>
              <a:t>a highly branched polysaccharide.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Both forms of starch are polymers of </a:t>
            </a:r>
            <a:r>
              <a:rPr lang="en-US" sz="2800" b="1" dirty="0">
                <a:solidFill>
                  <a:srgbClr val="CC0099"/>
                </a:solidFill>
              </a:rPr>
              <a:t>α-D-Glucose</a:t>
            </a:r>
            <a:r>
              <a:rPr lang="en-US" sz="2800" dirty="0"/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 err="1">
                <a:solidFill>
                  <a:srgbClr val="008000"/>
                </a:solidFill>
              </a:rPr>
              <a:t>Amylose</a:t>
            </a:r>
            <a:r>
              <a:rPr lang="en-US" sz="2800" dirty="0"/>
              <a:t> forms a </a:t>
            </a:r>
            <a:r>
              <a:rPr lang="en-US" sz="2800" b="1" dirty="0">
                <a:solidFill>
                  <a:srgbClr val="003399"/>
                </a:solidFill>
              </a:rPr>
              <a:t>colloidal dispersion </a:t>
            </a:r>
            <a:r>
              <a:rPr lang="en-US" sz="2800" dirty="0"/>
              <a:t>in hot water and gives blue </a:t>
            </a:r>
            <a:r>
              <a:rPr lang="en-US" sz="2800" dirty="0" err="1"/>
              <a:t>colour</a:t>
            </a:r>
            <a:r>
              <a:rPr lang="en-US" sz="2800" dirty="0"/>
              <a:t> with iodine.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 err="1">
                <a:solidFill>
                  <a:srgbClr val="003399"/>
                </a:solidFill>
              </a:rPr>
              <a:t>Amylopectin</a:t>
            </a:r>
            <a:r>
              <a:rPr lang="en-US" sz="2800" b="1" dirty="0">
                <a:solidFill>
                  <a:srgbClr val="003399"/>
                </a:solidFill>
              </a:rPr>
              <a:t> </a:t>
            </a:r>
            <a:r>
              <a:rPr lang="en-US" sz="2800" dirty="0"/>
              <a:t>is completely </a:t>
            </a:r>
            <a:r>
              <a:rPr lang="en-US" sz="2800" b="1" dirty="0">
                <a:solidFill>
                  <a:srgbClr val="003399"/>
                </a:solidFill>
              </a:rPr>
              <a:t>insoluble</a:t>
            </a:r>
            <a:r>
              <a:rPr lang="en-US" sz="2800" dirty="0"/>
              <a:t> in water and gives no </a:t>
            </a:r>
            <a:r>
              <a:rPr lang="en-US" sz="2800" dirty="0" err="1"/>
              <a:t>colour</a:t>
            </a:r>
            <a:r>
              <a:rPr lang="en-US" sz="2800" dirty="0"/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Natural starches contain </a:t>
            </a:r>
            <a:r>
              <a:rPr lang="en-US" sz="2800" b="1" dirty="0">
                <a:solidFill>
                  <a:srgbClr val="CC0099"/>
                </a:solidFill>
              </a:rPr>
              <a:t>10-20% </a:t>
            </a:r>
            <a:r>
              <a:rPr lang="en-US" sz="2800" b="1" dirty="0" err="1">
                <a:solidFill>
                  <a:srgbClr val="CC0099"/>
                </a:solidFill>
              </a:rPr>
              <a:t>amylose</a:t>
            </a:r>
            <a:r>
              <a:rPr lang="en-US" sz="2800" b="1" dirty="0">
                <a:solidFill>
                  <a:srgbClr val="CC0099"/>
                </a:solidFill>
              </a:rPr>
              <a:t> and 80- 90%  </a:t>
            </a:r>
            <a:r>
              <a:rPr lang="en-US" sz="2800" b="1" dirty="0" err="1">
                <a:solidFill>
                  <a:srgbClr val="CC0099"/>
                </a:solidFill>
              </a:rPr>
              <a:t>amylopectin</a:t>
            </a:r>
            <a:r>
              <a:rPr lang="en-US" sz="2800" b="1" dirty="0">
                <a:solidFill>
                  <a:srgbClr val="CC0099"/>
                </a:solidFill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752600" y="3048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  <a:latin typeface="Arial Rounded MT Bold" pitchFamily="34" charset="0"/>
              </a:rPr>
              <a:t>Structure of Starch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5F3A9-8F52-4804-A239-70274F4E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17FC-4899-42FE-A054-EEC7DE33EE7F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7292-EC8A-4615-8E0C-FFDD17EE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s://files.askiitians.com/cdn1/images/2017130-161410457-4116-7-carbohydra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305800" cy="5638800"/>
          </a:xfrm>
          <a:prstGeom prst="rect">
            <a:avLst/>
          </a:prstGeo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62E9ED-1C97-42BC-91BD-0F33CAD2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7D28-40CD-4977-AC0F-CBCBB1582904}" type="datetime1">
              <a:rPr lang="en-IN" smtClean="0"/>
              <a:t>26-01-2021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C7C11-A5A3-437C-AB2F-CF0E4BD9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182231"/>
            <a:ext cx="8763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err="1">
                <a:solidFill>
                  <a:srgbClr val="002060"/>
                </a:solidFill>
              </a:rPr>
              <a:t>Amylose</a:t>
            </a:r>
            <a:r>
              <a:rPr lang="en-US" sz="2800" dirty="0">
                <a:solidFill>
                  <a:srgbClr val="002060"/>
                </a:solidFill>
              </a:rPr>
              <a:t> molecules consist typically of </a:t>
            </a:r>
            <a:r>
              <a:rPr lang="en-US" sz="2800" b="1" dirty="0">
                <a:solidFill>
                  <a:srgbClr val="008000"/>
                </a:solidFill>
              </a:rPr>
              <a:t>200 to 20,000 glucose units</a:t>
            </a:r>
            <a:r>
              <a:rPr lang="en-US" sz="2800" dirty="0">
                <a:solidFill>
                  <a:srgbClr val="002060"/>
                </a:solidFill>
              </a:rPr>
              <a:t> which form a helix as a result of the bond angles between the glucose units.</a:t>
            </a:r>
          </a:p>
          <a:p>
            <a:pPr>
              <a:buFont typeface="Wingdings" pitchFamily="2" charset="2"/>
              <a:buChar char="ü"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b="1" dirty="0">
                <a:solidFill>
                  <a:srgbClr val="008000"/>
                </a:solidFill>
              </a:rPr>
              <a:t> α-1,4– </a:t>
            </a:r>
            <a:r>
              <a:rPr lang="en-US" sz="2800" b="1" dirty="0" err="1">
                <a:solidFill>
                  <a:srgbClr val="008000"/>
                </a:solidFill>
              </a:rPr>
              <a:t>glycosidic</a:t>
            </a:r>
            <a:r>
              <a:rPr lang="en-US" sz="2800" b="1" dirty="0">
                <a:solidFill>
                  <a:srgbClr val="008000"/>
                </a:solidFill>
              </a:rPr>
              <a:t> linkages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05200"/>
            <a:ext cx="8584406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352800" y="228600"/>
            <a:ext cx="2667000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Amylose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36DBCC-90E2-41F7-BEE8-61E7543E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C31C-219A-4DED-868C-FFA5C53936A5}" type="datetime1">
              <a:rPr lang="en-IN" smtClean="0"/>
              <a:t>26-01-2021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BEB80-8C8C-44F9-9C6C-C8A7A9C9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95485"/>
            <a:ext cx="86106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en-US" sz="3200" b="1" dirty="0" err="1">
                <a:solidFill>
                  <a:srgbClr val="CC0099"/>
                </a:solidFill>
              </a:rPr>
              <a:t>Amylopectin</a:t>
            </a:r>
            <a:r>
              <a:rPr lang="en-US" sz="3200" dirty="0"/>
              <a:t> differs from </a:t>
            </a:r>
            <a:r>
              <a:rPr lang="en-US" sz="3200" dirty="0" err="1"/>
              <a:t>amylose</a:t>
            </a:r>
            <a:r>
              <a:rPr lang="en-US" sz="3200" dirty="0"/>
              <a:t> in being </a:t>
            </a:r>
            <a:r>
              <a:rPr lang="en-US" sz="3200" b="1" dirty="0">
                <a:solidFill>
                  <a:srgbClr val="CC0099"/>
                </a:solidFill>
              </a:rPr>
              <a:t>highly branched. </a:t>
            </a:r>
          </a:p>
          <a:p>
            <a:pPr algn="just">
              <a:buBlip>
                <a:blip r:embed="rId2"/>
              </a:buBlip>
            </a:pPr>
            <a:r>
              <a:rPr lang="en-US" sz="3200" dirty="0"/>
              <a:t>Short side chains of about 30 glucose units are attached with </a:t>
            </a:r>
            <a:r>
              <a:rPr lang="en-US" sz="3200" b="1" dirty="0">
                <a:solidFill>
                  <a:srgbClr val="CC0099"/>
                </a:solidFill>
              </a:rPr>
              <a:t>1α→6 </a:t>
            </a:r>
            <a:r>
              <a:rPr lang="en-US" sz="3200" dirty="0"/>
              <a:t>linkages approximately every twenty to thirty glucose units along the chain.</a:t>
            </a:r>
          </a:p>
          <a:p>
            <a:pPr algn="just">
              <a:buBlip>
                <a:blip r:embed="rId2"/>
              </a:buBlip>
            </a:pPr>
            <a:r>
              <a:rPr lang="en-US" sz="3200" dirty="0" err="1"/>
              <a:t>Amylopectin</a:t>
            </a:r>
            <a:r>
              <a:rPr lang="en-US" sz="3200" dirty="0"/>
              <a:t> molecules may contain up to </a:t>
            </a:r>
            <a:r>
              <a:rPr lang="en-US" sz="3200" b="1" dirty="0">
                <a:solidFill>
                  <a:srgbClr val="CC0099"/>
                </a:solidFill>
              </a:rPr>
              <a:t>two million glucose units.</a:t>
            </a:r>
          </a:p>
          <a:p>
            <a:pPr algn="just">
              <a:buBlip>
                <a:blip r:embed="rId2"/>
              </a:buBlip>
            </a:pPr>
            <a:r>
              <a:rPr lang="en-US" sz="3200" dirty="0"/>
              <a:t>The side branching chains are clustered together within the </a:t>
            </a:r>
            <a:r>
              <a:rPr lang="en-US" sz="3200" dirty="0" err="1"/>
              <a:t>amylopectin</a:t>
            </a:r>
            <a:r>
              <a:rPr lang="en-US" sz="3200" dirty="0"/>
              <a:t> Molecule.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5600" y="373559"/>
            <a:ext cx="359322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Amylopectin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650CE-D569-4BAE-BF19-20D7B0FD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D7F3-13A8-4881-B171-BD51387D5CB4}" type="datetime1">
              <a:rPr lang="en-IN" smtClean="0"/>
              <a:t>26-01-2021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B6268-8014-444B-90DF-A196FEFA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4164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40FB1-42A3-4192-A7BE-841AFD6A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E9-24ED-4126-B46F-5C679298A9F2}" type="datetime1">
              <a:rPr lang="en-IN" smtClean="0"/>
              <a:t>26-01-2021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33D88-86CD-4455-B04A-4CCA841A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E85F-E312-4274-B655-9B9215A8683C}" type="slidenum">
              <a:rPr lang="en-IN" smtClean="0"/>
              <a:t>9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755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French Script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jannathul firdhouse</dc:creator>
  <cp:lastModifiedBy>jannathul firdhouse</cp:lastModifiedBy>
  <cp:revision>2</cp:revision>
  <dcterms:created xsi:type="dcterms:W3CDTF">2021-01-26T13:36:44Z</dcterms:created>
  <dcterms:modified xsi:type="dcterms:W3CDTF">2021-01-26T13:52:30Z</dcterms:modified>
</cp:coreProperties>
</file>