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0E5932-2437-4265-BE6A-0FEA28398FAF}"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399696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E5932-2437-4265-BE6A-0FEA28398FAF}"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1522669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E5932-2437-4265-BE6A-0FEA28398FAF}"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2785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0E5932-2437-4265-BE6A-0FEA28398FAF}"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131805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0E5932-2437-4265-BE6A-0FEA28398FAF}"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112917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0E5932-2437-4265-BE6A-0FEA28398FAF}"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373865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0E5932-2437-4265-BE6A-0FEA28398FAF}"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311838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0E5932-2437-4265-BE6A-0FEA28398FAF}"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25472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E5932-2437-4265-BE6A-0FEA28398FAF}"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340221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0E5932-2437-4265-BE6A-0FEA28398FAF}"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173811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0E5932-2437-4265-BE6A-0FEA28398FAF}"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B212DC-B9FA-4190-8482-06F30B08A51C}" type="slidenum">
              <a:rPr lang="en-GB" smtClean="0"/>
              <a:t>‹#›</a:t>
            </a:fld>
            <a:endParaRPr lang="en-GB"/>
          </a:p>
        </p:txBody>
      </p:sp>
    </p:spTree>
    <p:extLst>
      <p:ext uri="{BB962C8B-B14F-4D97-AF65-F5344CB8AC3E}">
        <p14:creationId xmlns:p14="http://schemas.microsoft.com/office/powerpoint/2010/main" val="1064760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E5932-2437-4265-BE6A-0FEA28398FAF}" type="datetimeFigureOut">
              <a:rPr lang="en-GB" smtClean="0"/>
              <a:t>28/01/2021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212DC-B9FA-4190-8482-06F30B08A51C}" type="slidenum">
              <a:rPr lang="en-GB" smtClean="0"/>
              <a:t>‹#›</a:t>
            </a:fld>
            <a:endParaRPr lang="en-GB"/>
          </a:p>
        </p:txBody>
      </p:sp>
    </p:spTree>
    <p:extLst>
      <p:ext uri="{BB962C8B-B14F-4D97-AF65-F5344CB8AC3E}">
        <p14:creationId xmlns:p14="http://schemas.microsoft.com/office/powerpoint/2010/main" val="278023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07948"/>
          </a:xfrm>
        </p:spPr>
        <p:txBody>
          <a:bodyPr>
            <a:normAutofit/>
          </a:bodyPr>
          <a:lstStyle/>
          <a:p>
            <a:r>
              <a:rPr lang="en-US" sz="2400" b="1" dirty="0" smtClean="0"/>
              <a:t>Trend and Growth of Population  in India</a:t>
            </a:r>
            <a:br>
              <a:rPr lang="en-US" sz="2400" b="1" dirty="0" smtClean="0"/>
            </a:br>
            <a:r>
              <a:rPr lang="en-US" sz="2400" b="1" dirty="0" err="1" smtClean="0"/>
              <a:t>Dr.Paramasivan.V</a:t>
            </a:r>
            <a:r>
              <a:rPr lang="en-US" sz="2400" b="1" dirty="0" smtClean="0"/>
              <a:t/>
            </a:r>
            <a:br>
              <a:rPr lang="en-US" sz="2400" b="1" dirty="0" smtClean="0"/>
            </a:br>
            <a:r>
              <a:rPr lang="en-US" sz="2400" b="1" dirty="0" smtClean="0"/>
              <a:t>Dept. of Economics</a:t>
            </a:r>
            <a:endParaRPr lang="en-GB" sz="2400" b="1" dirty="0"/>
          </a:p>
        </p:txBody>
      </p:sp>
      <p:sp>
        <p:nvSpPr>
          <p:cNvPr id="3" name="Subtitle 2"/>
          <p:cNvSpPr>
            <a:spLocks noGrp="1"/>
          </p:cNvSpPr>
          <p:nvPr>
            <p:ph type="subTitle" idx="1"/>
          </p:nvPr>
        </p:nvSpPr>
        <p:spPr>
          <a:xfrm>
            <a:off x="1524000" y="3025422"/>
            <a:ext cx="9144000" cy="3657600"/>
          </a:xfrm>
        </p:spPr>
        <p:txBody>
          <a:bodyPr>
            <a:normAutofit/>
          </a:bodyPr>
          <a:lstStyle/>
          <a:p>
            <a:endParaRPr lang="en-GB" dirty="0" smtClean="0"/>
          </a:p>
          <a:p>
            <a:r>
              <a:rPr lang="en-US" dirty="0" smtClean="0"/>
              <a:t>INTRODUCTION</a:t>
            </a:r>
            <a:endParaRPr lang="en-GB" dirty="0" smtClean="0"/>
          </a:p>
          <a:p>
            <a:pPr algn="just"/>
            <a:r>
              <a:rPr lang="en-GB" sz="2000" dirty="0" smtClean="0"/>
              <a:t>India </a:t>
            </a:r>
            <a:r>
              <a:rPr lang="en-GB" sz="2000" dirty="0"/>
              <a:t>is second most populous country in the world, next to China. According to 2001 Census, Indian population was 1027 million while according to 2011 census; India’s population was 1210.2 million. India has 17.2% of the total world population (so one in every six people in the world is an Indian), but in terms of land area, India stands at the seventh place and has only 2.42% of total land area of the world, while land area of U.S.A. is about 4.8%. India’s population is about three times than that of U.S.A., twenty-one times than that of Canada and about six times than that of Japan.</a:t>
            </a:r>
          </a:p>
        </p:txBody>
      </p:sp>
    </p:spTree>
    <p:extLst>
      <p:ext uri="{BB962C8B-B14F-4D97-AF65-F5344CB8AC3E}">
        <p14:creationId xmlns:p14="http://schemas.microsoft.com/office/powerpoint/2010/main" val="358190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Trend of Growth of Population in India.</a:t>
            </a:r>
            <a:br>
              <a:rPr lang="en-GB" sz="2800" dirty="0" smtClean="0"/>
            </a:br>
            <a:endParaRPr lang="en-GB" sz="2800" dirty="0"/>
          </a:p>
        </p:txBody>
      </p:sp>
      <p:sp>
        <p:nvSpPr>
          <p:cNvPr id="3" name="Content Placeholder 2"/>
          <p:cNvSpPr>
            <a:spLocks noGrp="1"/>
          </p:cNvSpPr>
          <p:nvPr>
            <p:ph idx="1"/>
          </p:nvPr>
        </p:nvSpPr>
        <p:spPr>
          <a:xfrm>
            <a:off x="838200" y="1825625"/>
            <a:ext cx="10515600" cy="4767086"/>
          </a:xfrm>
        </p:spPr>
        <p:txBody>
          <a:bodyPr>
            <a:noAutofit/>
          </a:bodyPr>
          <a:lstStyle/>
          <a:p>
            <a:r>
              <a:rPr lang="en-GB" sz="2000" dirty="0" smtClean="0"/>
              <a:t>Census year 	Population (in millions)	Status </a:t>
            </a:r>
          </a:p>
          <a:p>
            <a:r>
              <a:rPr lang="en-GB" sz="2000" dirty="0" smtClean="0"/>
              <a:t>1901	  	236.2			Stagnant</a:t>
            </a:r>
          </a:p>
          <a:p>
            <a:r>
              <a:rPr lang="en-GB" sz="2000" dirty="0" smtClean="0"/>
              <a:t>1911		252.2			population</a:t>
            </a:r>
          </a:p>
          <a:p>
            <a:r>
              <a:rPr lang="en-GB" sz="2000" dirty="0" smtClean="0"/>
              <a:t>1921		251.3	 </a:t>
            </a:r>
          </a:p>
          <a:p>
            <a:r>
              <a:rPr lang="en-GB" sz="2000" dirty="0" smtClean="0"/>
              <a:t>1931		279.0			Steady growth</a:t>
            </a:r>
          </a:p>
          <a:p>
            <a:r>
              <a:rPr lang="en-GB" sz="2000" dirty="0" smtClean="0"/>
              <a:t>1941		318.7	 </a:t>
            </a:r>
          </a:p>
          <a:p>
            <a:r>
              <a:rPr lang="en-GB" sz="2000" dirty="0" smtClean="0"/>
              <a:t>1951		361.4	 </a:t>
            </a:r>
          </a:p>
          <a:p>
            <a:r>
              <a:rPr lang="en-GB" sz="2000" dirty="0" smtClean="0"/>
              <a:t>1961		439.2			Rapid high</a:t>
            </a:r>
          </a:p>
          <a:p>
            <a:r>
              <a:rPr lang="en-GB" sz="2000" dirty="0" smtClean="0"/>
              <a:t>1971		546.9			growth</a:t>
            </a:r>
          </a:p>
          <a:p>
            <a:r>
              <a:rPr lang="en-GB" sz="2000" dirty="0" smtClean="0"/>
              <a:t>1981		683.81			(684 million)</a:t>
            </a:r>
          </a:p>
          <a:p>
            <a:r>
              <a:rPr lang="en-GB" sz="2000" dirty="0" smtClean="0"/>
              <a:t>1991		843.9			High growth with</a:t>
            </a:r>
          </a:p>
          <a:p>
            <a:r>
              <a:rPr lang="en-GB" sz="2000" dirty="0" smtClean="0"/>
              <a:t>2001		1027			Signs of slowing down.</a:t>
            </a:r>
          </a:p>
        </p:txBody>
      </p:sp>
    </p:spTree>
    <p:extLst>
      <p:ext uri="{BB962C8B-B14F-4D97-AF65-F5344CB8AC3E}">
        <p14:creationId xmlns:p14="http://schemas.microsoft.com/office/powerpoint/2010/main" val="39135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endParaRPr lang="en-GB" dirty="0"/>
          </a:p>
          <a:p>
            <a:pPr algn="just"/>
            <a:r>
              <a:rPr lang="en-GB" sz="2000" dirty="0"/>
              <a:t>Table shows that during 1921 to 1951 A.D., there was an increase in population by 12% and from 1951 to 1981, the growth showed an increase by 24.75%. Indian population was about 350 million at the time of independence but it zoomed to 1 billion (1000 million) on 11 May, 2000. Among the Indian states, U.P. has the largest population with nearly 199.6 million people while Sikkim has the smallest population. With reference to population size, Calcutta, with a population of 15.1 million people, is 5th largest city in the world. Other major cities of the world with population size more than Calcutta are: Mexico City (Mexico)-24.4. Million. San Paulo (Brazil)-23.6 million; Tokyo (Japan)-21.3 million and New York (USA)-16.1 million. </a:t>
            </a:r>
          </a:p>
          <a:p>
            <a:pPr marL="0" indent="0">
              <a:buNone/>
            </a:pPr>
            <a:endParaRPr lang="en-GB" dirty="0"/>
          </a:p>
        </p:txBody>
      </p:sp>
    </p:spTree>
    <p:extLst>
      <p:ext uri="{BB962C8B-B14F-4D97-AF65-F5344CB8AC3E}">
        <p14:creationId xmlns:p14="http://schemas.microsoft.com/office/powerpoint/2010/main" val="107561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t>First official census was done in 1891-1901</a:t>
            </a:r>
            <a:endParaRPr lang="en-GB" sz="2800" dirty="0"/>
          </a:p>
        </p:txBody>
      </p:sp>
      <p:sp>
        <p:nvSpPr>
          <p:cNvPr id="3" name="Content Placeholder 2"/>
          <p:cNvSpPr>
            <a:spLocks noGrp="1"/>
          </p:cNvSpPr>
          <p:nvPr>
            <p:ph idx="1"/>
          </p:nvPr>
        </p:nvSpPr>
        <p:spPr/>
        <p:txBody>
          <a:bodyPr>
            <a:normAutofit/>
          </a:bodyPr>
          <a:lstStyle/>
          <a:p>
            <a:r>
              <a:rPr lang="en-GB" sz="2000" dirty="0" smtClean="0"/>
              <a:t>India’s population is currently growing at the rate of 1.2 million per month and there is a net annual increase of 16 million, which is even higher than the population of Australia (14.8 million) while in respect of area Australia is about 2.5 times larger in size. </a:t>
            </a:r>
          </a:p>
          <a:p>
            <a:endParaRPr lang="en-US" sz="2000" dirty="0"/>
          </a:p>
          <a:p>
            <a:pPr marL="0" indent="0">
              <a:buNone/>
            </a:pPr>
            <a:endParaRPr lang="en-GB" sz="2000" dirty="0" smtClean="0"/>
          </a:p>
          <a:p>
            <a:r>
              <a:rPr lang="en-GB" sz="2000" dirty="0" smtClean="0"/>
              <a:t>From 683.9 million in 1981, Indian population has grown to 843.9 million in 1991, showing a 23.50% increase. The decennial population growth (1981-91) in absolute terms is 160 million. It is actually a little below than in the decade 1971-81 (24.66%). </a:t>
            </a:r>
          </a:p>
          <a:p>
            <a:endParaRPr lang="en-GB" sz="2000" dirty="0"/>
          </a:p>
        </p:txBody>
      </p:sp>
    </p:spTree>
    <p:extLst>
      <p:ext uri="{BB962C8B-B14F-4D97-AF65-F5344CB8AC3E}">
        <p14:creationId xmlns:p14="http://schemas.microsoft.com/office/powerpoint/2010/main" val="262748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just"/>
            <a:r>
              <a:rPr lang="en-GB" sz="2000" dirty="0" smtClean="0"/>
              <a:t>The average annual exponential growth in population declined from 2.22% in 1971-81 to 2.11% in 1981-91, 1.8% in 1991-2001 and only 1.58% in 2001-2011 period. Minimal decennial growth is reported from Kerala (13.98%) while maximal decennial growth is reported from Nagaland (58.86%). </a:t>
            </a:r>
          </a:p>
          <a:p>
            <a:pPr algn="just"/>
            <a:r>
              <a:rPr lang="en-GB" sz="2000" dirty="0" smtClean="0"/>
              <a:t>In Kerala, total fertility rate is 1.7 per cent as against the country’s average of 2.7 per cent. Decennial population growth was 21.34% during 1991-2001. Kerala still has lowest decadal growth percentage of 9.42%. For long period, the human population remained in lag phase characterized by very slow growth. But the exponential phase of growth of human population started in about 1750 A.D. It is still in exponential phase. </a:t>
            </a:r>
          </a:p>
          <a:p>
            <a:pPr algn="just"/>
            <a:r>
              <a:rPr lang="en-GB" sz="2000" dirty="0" smtClean="0"/>
              <a:t>The future of human population growth curve is difficult to predict. It may stabilize and become sigmoid when birth rate and death rates are balanced; or may decline rapidly to form J-shaped growth curve. </a:t>
            </a:r>
          </a:p>
          <a:p>
            <a:pPr algn="just"/>
            <a:endParaRPr lang="en-GB" sz="2000" dirty="0"/>
          </a:p>
        </p:txBody>
      </p:sp>
    </p:spTree>
    <p:extLst>
      <p:ext uri="{BB962C8B-B14F-4D97-AF65-F5344CB8AC3E}">
        <p14:creationId xmlns:p14="http://schemas.microsoft.com/office/powerpoint/2010/main" val="3615286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566</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Trend and Growth of Population  in India Dr.Paramasivan.V Dept. of Economics</vt:lpstr>
      <vt:lpstr>Trend of Growth of Population in India. </vt:lpstr>
      <vt:lpstr>PowerPoint Presentation</vt:lpstr>
      <vt:lpstr>First official census was done in 1891-1901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 and Growth of Population Growth in India Dr.Paramasivan.V Dept. of economics</dc:title>
  <dc:creator>PARAMASIVAM</dc:creator>
  <cp:lastModifiedBy>PARAMASIVAM</cp:lastModifiedBy>
  <cp:revision>14</cp:revision>
  <dcterms:created xsi:type="dcterms:W3CDTF">2021-01-28T09:02:00Z</dcterms:created>
  <dcterms:modified xsi:type="dcterms:W3CDTF">2021-01-28T09:48:51Z</dcterms:modified>
</cp:coreProperties>
</file>