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02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31ED691-E871-4F86-9F55-A784DF929392}"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31ED691-E871-4F86-9F55-A784DF929392}"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31ED691-E871-4F86-9F55-A784DF929392}"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31ED691-E871-4F86-9F55-A784DF929392}"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ED691-E871-4F86-9F55-A784DF929392}"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31ED691-E871-4F86-9F55-A784DF929392}" type="datetimeFigureOut">
              <a:rPr lang="en-US" smtClean="0"/>
              <a:t>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31ED691-E871-4F86-9F55-A784DF929392}" type="datetimeFigureOut">
              <a:rPr lang="en-US" smtClean="0"/>
              <a:t>1/1/2009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31ED691-E871-4F86-9F55-A784DF929392}" type="datetimeFigureOut">
              <a:rPr lang="en-US" smtClean="0"/>
              <a:t>1/1/2009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ED691-E871-4F86-9F55-A784DF929392}" type="datetimeFigureOut">
              <a:rPr lang="en-US" smtClean="0"/>
              <a:t>1/1/2009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ED691-E871-4F86-9F55-A784DF929392}" type="datetimeFigureOut">
              <a:rPr lang="en-US" smtClean="0"/>
              <a:t>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ED691-E871-4F86-9F55-A784DF929392}" type="datetimeFigureOut">
              <a:rPr lang="en-US" smtClean="0"/>
              <a:t>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3EE640-D5B6-4D2E-9738-AE716FBBF745}"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ED691-E871-4F86-9F55-A784DF929392}" type="datetimeFigureOut">
              <a:rPr lang="en-US" smtClean="0"/>
              <a:t>1/1/2009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EE640-D5B6-4D2E-9738-AE716FBBF745}"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conomicsdiscussion.net/wp-content/uploads/2016/02/clip_image012-3.jp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85D8B5-A166-415F-86D0-876670C10668}"/>
              </a:ext>
            </a:extLst>
          </p:cNvPr>
          <p:cNvSpPr>
            <a:spLocks noGrp="1"/>
          </p:cNvSpPr>
          <p:nvPr>
            <p:ph type="title"/>
          </p:nvPr>
        </p:nvSpPr>
        <p:spPr/>
        <p:txBody>
          <a:bodyPr/>
          <a:lstStyle/>
          <a:p>
            <a:r>
              <a:rPr lang="en-US" dirty="0"/>
              <a:t>POPULATION STUDIES</a:t>
            </a:r>
            <a:endParaRPr lang="en-IN" dirty="0"/>
          </a:p>
        </p:txBody>
      </p:sp>
      <p:pic>
        <p:nvPicPr>
          <p:cNvPr id="11" name="Content Placeholder 10">
            <a:extLst>
              <a:ext uri="{FF2B5EF4-FFF2-40B4-BE49-F238E27FC236}">
                <a16:creationId xmlns="" xmlns:a16="http://schemas.microsoft.com/office/drawing/2014/main" id="{60E5FF9A-A37F-4D38-880A-474AF0898EDA}"/>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83272" y="2460404"/>
            <a:ext cx="3542815" cy="3143443"/>
          </a:xfrm>
        </p:spPr>
      </p:pic>
      <p:pic>
        <p:nvPicPr>
          <p:cNvPr id="13" name="Picture 12">
            <a:extLst>
              <a:ext uri="{FF2B5EF4-FFF2-40B4-BE49-F238E27FC236}">
                <a16:creationId xmlns="" xmlns:a16="http://schemas.microsoft.com/office/drawing/2014/main" id="{E89357E3-256F-4D86-B9D7-054D09B5CA55}"/>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661362" y="3112316"/>
            <a:ext cx="4042740" cy="3359460"/>
          </a:xfrm>
          <a:prstGeom prst="rect">
            <a:avLst/>
          </a:prstGeom>
        </p:spPr>
      </p:pic>
    </p:spTree>
    <p:extLst>
      <p:ext uri="{BB962C8B-B14F-4D97-AF65-F5344CB8AC3E}">
        <p14:creationId xmlns:p14="http://schemas.microsoft.com/office/powerpoint/2010/main" xmlns="" val="3584010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C9A4A3-ABE3-475E-B03B-97B3E09D9748}"/>
              </a:ext>
            </a:extLst>
          </p:cNvPr>
          <p:cNvSpPr>
            <a:spLocks noGrp="1"/>
          </p:cNvSpPr>
          <p:nvPr>
            <p:ph type="title"/>
          </p:nvPr>
        </p:nvSpPr>
        <p:spPr>
          <a:xfrm>
            <a:off x="673216" y="1023457"/>
            <a:ext cx="7842134" cy="667231"/>
          </a:xfrm>
        </p:spPr>
        <p:txBody>
          <a:bodyPr>
            <a:normAutofit fontScale="90000"/>
          </a:bodyPr>
          <a:lstStyle/>
          <a:p>
            <a:r>
              <a:rPr lang="en-US" b="1" dirty="0">
                <a:solidFill>
                  <a:schemeClr val="bg1"/>
                </a:solidFill>
                <a:effectLst/>
                <a:latin typeface="Georgia" panose="02040502050405020303" pitchFamily="18" charset="0"/>
              </a:rPr>
              <a:t>Population: Theory # 3. The Theory of Demographic Transition</a:t>
            </a:r>
            <a:r>
              <a:rPr lang="en-US" b="1" dirty="0">
                <a:solidFill>
                  <a:srgbClr val="000000"/>
                </a:solidFill>
                <a:effectLst/>
                <a:latin typeface="Georgia" panose="02040502050405020303" pitchFamily="18" charset="0"/>
              </a:rPr>
              <a:t/>
            </a:r>
            <a:br>
              <a:rPr lang="en-US" b="1" dirty="0">
                <a:solidFill>
                  <a:srgbClr val="000000"/>
                </a:solidFill>
                <a:effectLst/>
                <a:latin typeface="Georgia" panose="02040502050405020303" pitchFamily="18" charset="0"/>
              </a:rPr>
            </a:br>
            <a:endParaRPr lang="en-IN" dirty="0"/>
          </a:p>
        </p:txBody>
      </p:sp>
      <p:sp>
        <p:nvSpPr>
          <p:cNvPr id="3" name="Content Placeholder 2">
            <a:extLst>
              <a:ext uri="{FF2B5EF4-FFF2-40B4-BE49-F238E27FC236}">
                <a16:creationId xmlns="" xmlns:a16="http://schemas.microsoft.com/office/drawing/2014/main" id="{059F8ADE-3C31-4203-8D0B-D3F495F01281}"/>
              </a:ext>
            </a:extLst>
          </p:cNvPr>
          <p:cNvSpPr>
            <a:spLocks noGrp="1"/>
          </p:cNvSpPr>
          <p:nvPr>
            <p:ph idx="1"/>
          </p:nvPr>
        </p:nvSpPr>
        <p:spPr>
          <a:xfrm>
            <a:off x="559965" y="2575421"/>
            <a:ext cx="7955385" cy="4093827"/>
          </a:xfrm>
        </p:spPr>
        <p:txBody>
          <a:bodyPr>
            <a:normAutofit fontScale="77500" lnSpcReduction="20000"/>
          </a:bodyPr>
          <a:lstStyle/>
          <a:p>
            <a:pPr algn="l" fontAlgn="base"/>
            <a:r>
              <a:rPr lang="en-US" b="0" dirty="0">
                <a:solidFill>
                  <a:srgbClr val="424142"/>
                </a:solidFill>
                <a:effectLst/>
                <a:latin typeface="Georgia" panose="02040502050405020303" pitchFamily="18" charset="0"/>
              </a:rPr>
              <a:t>The theory of demographic transition is based on the actual population trends of advanced countries of the world. According to this theory, every country passes through three different stages of population growth. In the first stage, the birth rate and the death rate are high and the growth rate of population is low. In the second stage, the birth rate remains stable but the death rate falls rapidly.</a:t>
            </a:r>
          </a:p>
          <a:p>
            <a:pPr algn="l" fontAlgn="base"/>
            <a:r>
              <a:rPr lang="en-US" b="0" dirty="0">
                <a:solidFill>
                  <a:srgbClr val="424142"/>
                </a:solidFill>
                <a:effectLst/>
                <a:latin typeface="Georgia" panose="02040502050405020303" pitchFamily="18" charset="0"/>
              </a:rPr>
              <a:t>As a result, the growth rate of population increases very swiftly. In the last stage, the birth rate starts falling and tends to equal the death rate. The growth rate of population is very slow.</a:t>
            </a:r>
          </a:p>
          <a:p>
            <a:endParaRPr lang="en-IN" dirty="0"/>
          </a:p>
        </p:txBody>
      </p:sp>
    </p:spTree>
    <p:extLst>
      <p:ext uri="{BB962C8B-B14F-4D97-AF65-F5344CB8AC3E}">
        <p14:creationId xmlns:p14="http://schemas.microsoft.com/office/powerpoint/2010/main" xmlns="" val="788212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182F1E-7B94-46E2-8A03-445D90F33715}"/>
              </a:ext>
            </a:extLst>
          </p:cNvPr>
          <p:cNvSpPr>
            <a:spLocks noGrp="1"/>
          </p:cNvSpPr>
          <p:nvPr>
            <p:ph type="title"/>
          </p:nvPr>
        </p:nvSpPr>
        <p:spPr/>
        <p:txBody>
          <a:bodyPr/>
          <a:lstStyle/>
          <a:p>
            <a:endParaRPr lang="en-IN"/>
          </a:p>
        </p:txBody>
      </p:sp>
      <p:pic>
        <p:nvPicPr>
          <p:cNvPr id="5" name="Content Placeholder 4">
            <a:extLst>
              <a:ext uri="{FF2B5EF4-FFF2-40B4-BE49-F238E27FC236}">
                <a16:creationId xmlns="" xmlns:a16="http://schemas.microsoft.com/office/drawing/2014/main" id="{54FB454E-0929-44ED-9FE2-F947C66F8604}"/>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76980" y="2417043"/>
            <a:ext cx="2400300" cy="2581275"/>
          </a:xfrm>
        </p:spPr>
      </p:pic>
      <p:sp>
        <p:nvSpPr>
          <p:cNvPr id="7" name="TextBox 6">
            <a:extLst>
              <a:ext uri="{FF2B5EF4-FFF2-40B4-BE49-F238E27FC236}">
                <a16:creationId xmlns="" xmlns:a16="http://schemas.microsoft.com/office/drawing/2014/main" id="{7052D60B-E921-4815-8D89-2E4A7CEDF4FD}"/>
              </a:ext>
            </a:extLst>
          </p:cNvPr>
          <p:cNvSpPr txBox="1"/>
          <p:nvPr/>
        </p:nvSpPr>
        <p:spPr>
          <a:xfrm>
            <a:off x="3089246" y="2417043"/>
            <a:ext cx="5551939" cy="5078313"/>
          </a:xfrm>
          <a:prstGeom prst="rect">
            <a:avLst/>
          </a:prstGeom>
          <a:noFill/>
        </p:spPr>
        <p:txBody>
          <a:bodyPr wrap="square">
            <a:spAutoFit/>
          </a:bodyPr>
          <a:lstStyle/>
          <a:p>
            <a:pPr algn="l" fontAlgn="base"/>
            <a:r>
              <a:rPr lang="en-US" b="0" dirty="0">
                <a:solidFill>
                  <a:srgbClr val="424142"/>
                </a:solidFill>
                <a:effectLst/>
                <a:latin typeface="Georgia" panose="02040502050405020303" pitchFamily="18" charset="0"/>
              </a:rPr>
              <a:t>In the figure, the time for different stages is taken on the horizontal axis and annual birth and death rates per thousand on the vertical axis. In the first stage, before the 19th century, birth rates in Western Europe were 35 per thousand and death rates fluctuated around 30 per thousand. Thus the growth rate of population was about 5 per thousand.</a:t>
            </a:r>
          </a:p>
          <a:p>
            <a:pPr algn="l" fontAlgn="base"/>
            <a:r>
              <a:rPr lang="en-US" b="0" dirty="0">
                <a:solidFill>
                  <a:srgbClr val="424142"/>
                </a:solidFill>
                <a:effectLst/>
                <a:latin typeface="Georgia" panose="02040502050405020303" pitchFamily="18" charset="0"/>
              </a:rPr>
              <a:t>In the second stage, death rates began to decline gradually from 30 per thousand to 20 per thousand from the middle of the 19th century to the end of the century. In the third stage beginning with the 20th century, birth rates began to decline from 20 per thousand and have continued for about a century now, nearing 15 per thousand. Death rates also continued to decline but seem to have stabilized between 10 to 55 per thousand in Western Europe.</a:t>
            </a:r>
          </a:p>
          <a:p>
            <a:r>
              <a:rPr lang="en-US" b="0" u="none" strike="noStrike" dirty="0">
                <a:solidFill>
                  <a:srgbClr val="1996E6"/>
                </a:solidFill>
                <a:effectLst/>
                <a:latin typeface="Georgia" panose="02040502050405020303" pitchFamily="18" charset="0"/>
                <a:hlinkClick r:id="rId3"/>
              </a:rPr>
              <a:t/>
            </a:r>
            <a:br>
              <a:rPr lang="en-US" b="0" u="none" strike="noStrike" dirty="0">
                <a:solidFill>
                  <a:srgbClr val="1996E6"/>
                </a:solidFill>
                <a:effectLst/>
                <a:latin typeface="Georgia" panose="02040502050405020303" pitchFamily="18" charset="0"/>
                <a:hlinkClick r:id="rId3"/>
              </a:rPr>
            </a:br>
            <a:endParaRPr lang="en-IN" dirty="0"/>
          </a:p>
        </p:txBody>
      </p:sp>
    </p:spTree>
    <p:extLst>
      <p:ext uri="{BB962C8B-B14F-4D97-AF65-F5344CB8AC3E}">
        <p14:creationId xmlns:p14="http://schemas.microsoft.com/office/powerpoint/2010/main" xmlns="" val="3617430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814510-09D7-4745-8BF9-015CC32F0CCC}"/>
              </a:ext>
            </a:extLst>
          </p:cNvPr>
          <p:cNvSpPr>
            <a:spLocks noGrp="1"/>
          </p:cNvSpPr>
          <p:nvPr>
            <p:ph type="title"/>
          </p:nvPr>
        </p:nvSpPr>
        <p:spPr/>
        <p:txBody>
          <a:bodyPr/>
          <a:lstStyle/>
          <a:p>
            <a:r>
              <a:rPr lang="en-IN" b="1" i="0" dirty="0">
                <a:solidFill>
                  <a:schemeClr val="bg1"/>
                </a:solidFill>
                <a:effectLst/>
                <a:latin typeface="Georgia" panose="02040502050405020303" pitchFamily="18" charset="0"/>
              </a:rPr>
              <a:t>Conclusion:</a:t>
            </a:r>
            <a:endParaRPr lang="en-IN" dirty="0">
              <a:solidFill>
                <a:schemeClr val="bg1"/>
              </a:solidFill>
            </a:endParaRPr>
          </a:p>
        </p:txBody>
      </p:sp>
      <p:sp>
        <p:nvSpPr>
          <p:cNvPr id="3" name="Content Placeholder 2">
            <a:extLst>
              <a:ext uri="{FF2B5EF4-FFF2-40B4-BE49-F238E27FC236}">
                <a16:creationId xmlns="" xmlns:a16="http://schemas.microsoft.com/office/drawing/2014/main" id="{60B2B220-EE6F-4B46-BA35-FAEB54967F06}"/>
              </a:ext>
            </a:extLst>
          </p:cNvPr>
          <p:cNvSpPr>
            <a:spLocks noGrp="1"/>
          </p:cNvSpPr>
          <p:nvPr>
            <p:ph idx="1"/>
          </p:nvPr>
        </p:nvSpPr>
        <p:spPr/>
        <p:txBody>
          <a:bodyPr>
            <a:normAutofit fontScale="85000" lnSpcReduction="20000"/>
          </a:bodyPr>
          <a:lstStyle/>
          <a:p>
            <a:pPr algn="l" fontAlgn="base"/>
            <a:r>
              <a:rPr lang="en-US" b="0" dirty="0">
                <a:solidFill>
                  <a:srgbClr val="424142"/>
                </a:solidFill>
                <a:effectLst/>
                <a:latin typeface="Georgia" panose="02040502050405020303" pitchFamily="18" charset="0"/>
              </a:rPr>
              <a:t>The theory of demographic transition is the most acceptable theory of population growth. It neither lays emphasis on food supply like the Malthusian theory, nor does it develop a pessimistic outlook towards population growth.</a:t>
            </a:r>
          </a:p>
          <a:p>
            <a:pPr algn="l" fontAlgn="base"/>
            <a:r>
              <a:rPr lang="en-US" b="0" dirty="0">
                <a:solidFill>
                  <a:srgbClr val="424142"/>
                </a:solidFill>
                <a:effectLst/>
                <a:latin typeface="Georgia" panose="02040502050405020303" pitchFamily="18" charset="0"/>
              </a:rPr>
              <a:t>It is also superior to the optimum theory which lays an exclusive emphasis on the increase in per capita income for the growth of population and neglects the other factors which influence it. The demographic transition theory is superior to all the theories of population because it is based on the actual population growth trends of the developed countries of Europe</a:t>
            </a:r>
          </a:p>
          <a:p>
            <a:endParaRPr lang="en-IN" dirty="0"/>
          </a:p>
        </p:txBody>
      </p:sp>
    </p:spTree>
    <p:extLst>
      <p:ext uri="{BB962C8B-B14F-4D97-AF65-F5344CB8AC3E}">
        <p14:creationId xmlns:p14="http://schemas.microsoft.com/office/powerpoint/2010/main" xmlns="" val="331218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BCBFA7-F821-411C-A2F1-9925AF13B006}"/>
              </a:ext>
            </a:extLst>
          </p:cNvPr>
          <p:cNvSpPr>
            <a:spLocks noGrp="1"/>
          </p:cNvSpPr>
          <p:nvPr>
            <p:ph type="title"/>
          </p:nvPr>
        </p:nvSpPr>
        <p:spPr/>
        <p:txBody>
          <a:bodyPr/>
          <a:lstStyle/>
          <a:p>
            <a:r>
              <a:rPr lang="en-US" dirty="0"/>
              <a:t>Theories of population </a:t>
            </a:r>
            <a:endParaRPr lang="en-IN" dirty="0"/>
          </a:p>
        </p:txBody>
      </p:sp>
      <p:sp>
        <p:nvSpPr>
          <p:cNvPr id="3" name="Content Placeholder 2">
            <a:extLst>
              <a:ext uri="{FF2B5EF4-FFF2-40B4-BE49-F238E27FC236}">
                <a16:creationId xmlns="" xmlns:a16="http://schemas.microsoft.com/office/drawing/2014/main" id="{DE503B15-6175-455E-BF9C-324D839051D4}"/>
              </a:ext>
            </a:extLst>
          </p:cNvPr>
          <p:cNvSpPr>
            <a:spLocks noGrp="1"/>
          </p:cNvSpPr>
          <p:nvPr>
            <p:ph idx="1"/>
          </p:nvPr>
        </p:nvSpPr>
        <p:spPr/>
        <p:txBody>
          <a:bodyPr>
            <a:normAutofit/>
          </a:bodyPr>
          <a:lstStyle/>
          <a:p>
            <a:r>
              <a:rPr lang="en-US" sz="2400" b="1" dirty="0">
                <a:solidFill>
                  <a:srgbClr val="000000"/>
                </a:solidFill>
                <a:effectLst/>
                <a:latin typeface="Georgia" panose="02040502050405020303" pitchFamily="18" charset="0"/>
              </a:rPr>
              <a:t>Population: Theory # 1. The Malthusian Theory of Population</a:t>
            </a:r>
          </a:p>
          <a:p>
            <a:endParaRPr lang="en-US" sz="2400" b="1" dirty="0">
              <a:solidFill>
                <a:srgbClr val="000000"/>
              </a:solidFill>
              <a:effectLst/>
              <a:latin typeface="Georgia" panose="02040502050405020303" pitchFamily="18" charset="0"/>
            </a:endParaRPr>
          </a:p>
          <a:p>
            <a:r>
              <a:rPr lang="en-US" sz="2400" b="1" dirty="0">
                <a:solidFill>
                  <a:srgbClr val="000000"/>
                </a:solidFill>
                <a:effectLst/>
                <a:latin typeface="Georgia" panose="02040502050405020303" pitchFamily="18" charset="0"/>
              </a:rPr>
              <a:t>Population: Theory # 2. The Optimum Theory of Population</a:t>
            </a:r>
          </a:p>
          <a:p>
            <a:endParaRPr lang="en-US" sz="2400" b="1" dirty="0">
              <a:solidFill>
                <a:srgbClr val="000000"/>
              </a:solidFill>
              <a:effectLst/>
              <a:latin typeface="Georgia" panose="02040502050405020303" pitchFamily="18" charset="0"/>
            </a:endParaRPr>
          </a:p>
          <a:p>
            <a:r>
              <a:rPr lang="en-US" sz="2400" b="1" dirty="0">
                <a:solidFill>
                  <a:srgbClr val="000000"/>
                </a:solidFill>
                <a:effectLst/>
                <a:latin typeface="Georgia" panose="02040502050405020303" pitchFamily="18" charset="0"/>
              </a:rPr>
              <a:t>Population: Theory # 3. The Theory of Demographic Transition</a:t>
            </a:r>
          </a:p>
          <a:p>
            <a:endParaRPr lang="en-US" b="1"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xmlns="" val="277333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33B2BE-E7CA-40D0-9CE9-EFEBAB80C6C5}"/>
              </a:ext>
            </a:extLst>
          </p:cNvPr>
          <p:cNvSpPr>
            <a:spLocks noGrp="1"/>
          </p:cNvSpPr>
          <p:nvPr>
            <p:ph type="title"/>
          </p:nvPr>
        </p:nvSpPr>
        <p:spPr>
          <a:xfrm>
            <a:off x="597715" y="964735"/>
            <a:ext cx="7917635" cy="725953"/>
          </a:xfrm>
        </p:spPr>
        <p:txBody>
          <a:bodyPr>
            <a:normAutofit fontScale="90000"/>
          </a:bodyPr>
          <a:lstStyle/>
          <a:p>
            <a:r>
              <a:rPr lang="en-US" b="1" dirty="0">
                <a:solidFill>
                  <a:schemeClr val="bg1"/>
                </a:solidFill>
                <a:effectLst/>
                <a:latin typeface="Georgia" panose="02040502050405020303" pitchFamily="18" charset="0"/>
              </a:rPr>
              <a:t>Population: Theory # 1. The Malthusian Theory of Population</a:t>
            </a:r>
            <a:r>
              <a:rPr lang="en-US" b="1" dirty="0">
                <a:solidFill>
                  <a:srgbClr val="000000"/>
                </a:solidFill>
                <a:effectLst/>
                <a:latin typeface="Georgia" panose="02040502050405020303" pitchFamily="18" charset="0"/>
              </a:rPr>
              <a:t/>
            </a:r>
            <a:br>
              <a:rPr lang="en-US" b="1" dirty="0">
                <a:solidFill>
                  <a:srgbClr val="000000"/>
                </a:solidFill>
                <a:effectLst/>
                <a:latin typeface="Georgia" panose="02040502050405020303" pitchFamily="18" charset="0"/>
              </a:rPr>
            </a:br>
            <a:endParaRPr lang="en-IN" dirty="0"/>
          </a:p>
        </p:txBody>
      </p:sp>
      <p:sp>
        <p:nvSpPr>
          <p:cNvPr id="3" name="Content Placeholder 2">
            <a:extLst>
              <a:ext uri="{FF2B5EF4-FFF2-40B4-BE49-F238E27FC236}">
                <a16:creationId xmlns="" xmlns:a16="http://schemas.microsoft.com/office/drawing/2014/main" id="{5C0291B5-60C1-4F7F-B1D4-479808F2D601}"/>
              </a:ext>
            </a:extLst>
          </p:cNvPr>
          <p:cNvSpPr>
            <a:spLocks noGrp="1"/>
          </p:cNvSpPr>
          <p:nvPr>
            <p:ph idx="1"/>
          </p:nvPr>
        </p:nvSpPr>
        <p:spPr>
          <a:xfrm>
            <a:off x="553674" y="2399251"/>
            <a:ext cx="7961677" cy="4127384"/>
          </a:xfrm>
        </p:spPr>
        <p:txBody>
          <a:bodyPr>
            <a:normAutofit fontScale="70000" lnSpcReduction="20000"/>
          </a:bodyPr>
          <a:lstStyle/>
          <a:p>
            <a:pPr marL="0" indent="0" algn="l" fontAlgn="base">
              <a:buNone/>
            </a:pPr>
            <a:r>
              <a:rPr lang="en-US" b="1" dirty="0">
                <a:solidFill>
                  <a:srgbClr val="424142"/>
                </a:solidFill>
                <a:effectLst/>
                <a:latin typeface="Georgia" panose="02040502050405020303" pitchFamily="18" charset="0"/>
              </a:rPr>
              <a:t>The Malthusian doctrine is stated as follows:</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(1) There is a natural sex instinct in human beings to increase at a fast rate. As a result, population increases in geometrical progression and if unchecked doubles itself every 25 years. Thus starting from 1, population in successive periods of 25 years will be 1, 2, 4, 8, 16, 32, 64, 128, 256 (after 200 years).</a:t>
            </a:r>
          </a:p>
          <a:p>
            <a:pPr algn="l" fontAlgn="base"/>
            <a:r>
              <a:rPr lang="en-US" b="0" dirty="0">
                <a:solidFill>
                  <a:srgbClr val="424142"/>
                </a:solidFill>
                <a:effectLst/>
                <a:latin typeface="Georgia" panose="02040502050405020303" pitchFamily="18" charset="0"/>
              </a:rPr>
              <a:t>(2) On the other hand, the food supply increases in a slow arithmetical progression due to the operation of the law of diminishing returns based on the supposition that the supply of land is constant. Thus the food supply in successive similar periods will be 1, 2, 3, 4, 5, 6, 7, 8, and 9 (after 200 years).</a:t>
            </a:r>
          </a:p>
          <a:p>
            <a:endParaRPr lang="en-IN" dirty="0"/>
          </a:p>
        </p:txBody>
      </p:sp>
    </p:spTree>
    <p:extLst>
      <p:ext uri="{BB962C8B-B14F-4D97-AF65-F5344CB8AC3E}">
        <p14:creationId xmlns:p14="http://schemas.microsoft.com/office/powerpoint/2010/main" xmlns="" val="148023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D3EFA3-6FAC-462A-A22C-4D6E89E0F513}"/>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4D76B6CA-B976-4974-AE37-A593BB878B95}"/>
              </a:ext>
            </a:extLst>
          </p:cNvPr>
          <p:cNvSpPr>
            <a:spLocks noGrp="1"/>
          </p:cNvSpPr>
          <p:nvPr>
            <p:ph idx="1"/>
          </p:nvPr>
        </p:nvSpPr>
        <p:spPr/>
        <p:txBody>
          <a:bodyPr/>
          <a:lstStyle/>
          <a:p>
            <a:r>
              <a:rPr lang="en-US" b="0" i="0" dirty="0">
                <a:solidFill>
                  <a:srgbClr val="424142"/>
                </a:solidFill>
                <a:effectLst/>
                <a:latin typeface="Georgia" panose="02040502050405020303" pitchFamily="18" charset="0"/>
              </a:rPr>
              <a:t>(3) Since population increases in geometrical progression and the food supply in arithmetical progression, population tends to outrun food supply. Thus an imbalance is created which leads to over-population. This is depicted in Figure 1.</a:t>
            </a:r>
          </a:p>
          <a:p>
            <a:endParaRPr lang="en-IN" dirty="0"/>
          </a:p>
        </p:txBody>
      </p:sp>
      <p:pic>
        <p:nvPicPr>
          <p:cNvPr id="5" name="Picture 4">
            <a:extLst>
              <a:ext uri="{FF2B5EF4-FFF2-40B4-BE49-F238E27FC236}">
                <a16:creationId xmlns="" xmlns:a16="http://schemas.microsoft.com/office/drawing/2014/main" id="{A94AC271-E28C-48C0-83F4-1B2172F3E66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46770" y="3710251"/>
            <a:ext cx="3646589" cy="3005137"/>
          </a:xfrm>
          <a:prstGeom prst="rect">
            <a:avLst/>
          </a:prstGeom>
        </p:spPr>
      </p:pic>
    </p:spTree>
    <p:extLst>
      <p:ext uri="{BB962C8B-B14F-4D97-AF65-F5344CB8AC3E}">
        <p14:creationId xmlns:p14="http://schemas.microsoft.com/office/powerpoint/2010/main" xmlns="" val="3500806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0D17C2-7739-40F9-BDD1-9361FF13C9B3}"/>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13085438-A36E-4C0F-8A67-009ADAA571FA}"/>
              </a:ext>
            </a:extLst>
          </p:cNvPr>
          <p:cNvSpPr>
            <a:spLocks noGrp="1"/>
          </p:cNvSpPr>
          <p:nvPr>
            <p:ph idx="1"/>
          </p:nvPr>
        </p:nvSpPr>
        <p:spPr>
          <a:xfrm>
            <a:off x="371213" y="2390862"/>
            <a:ext cx="7114247" cy="3628938"/>
          </a:xfrm>
        </p:spPr>
        <p:txBody>
          <a:bodyPr>
            <a:normAutofit fontScale="85000" lnSpcReduction="10000"/>
          </a:bodyPr>
          <a:lstStyle/>
          <a:p>
            <a:r>
              <a:rPr lang="en-US" b="0" i="0" dirty="0">
                <a:solidFill>
                  <a:srgbClr val="424142"/>
                </a:solidFill>
                <a:effectLst/>
                <a:latin typeface="Georgia" panose="02040502050405020303" pitchFamily="18" charset="0"/>
              </a:rPr>
              <a:t>(4) To control over-population resulting from the imbalance between population and food supply, Malthus suggested preventive checks and positive checks. The preventive checks are applied by a man to control the birth rate. They are foresight, late marriage, celibacy, moral restraint, </a:t>
            </a:r>
            <a:r>
              <a:rPr lang="en-US" b="0" i="0" dirty="0" err="1">
                <a:solidFill>
                  <a:srgbClr val="424142"/>
                </a:solidFill>
                <a:effectLst/>
                <a:latin typeface="Georgia" panose="02040502050405020303" pitchFamily="18" charset="0"/>
              </a:rPr>
              <a:t>etc</a:t>
            </a:r>
            <a:endParaRPr lang="en-US" b="0" i="0" dirty="0">
              <a:solidFill>
                <a:srgbClr val="424142"/>
              </a:solidFill>
              <a:effectLst/>
              <a:latin typeface="Georgia" panose="02040502050405020303" pitchFamily="18" charset="0"/>
            </a:endParaRPr>
          </a:p>
          <a:p>
            <a:pPr algn="l" fontAlgn="base"/>
            <a:r>
              <a:rPr lang="en-US" b="1" dirty="0">
                <a:solidFill>
                  <a:srgbClr val="424142"/>
                </a:solidFill>
                <a:effectLst/>
                <a:latin typeface="Georgia" panose="02040502050405020303" pitchFamily="18" charset="0"/>
              </a:rPr>
              <a:t>Malthus doctrine is illustrated below.</a:t>
            </a:r>
            <a:endParaRPr lang="en-US" b="0" dirty="0">
              <a:solidFill>
                <a:srgbClr val="424142"/>
              </a:solidFill>
              <a:effectLst/>
              <a:latin typeface="Georgia" panose="02040502050405020303" pitchFamily="18" charset="0"/>
            </a:endParaRPr>
          </a:p>
          <a:p>
            <a:pPr marL="0" indent="0">
              <a:buNone/>
            </a:pPr>
            <a:endParaRPr lang="en-IN" dirty="0"/>
          </a:p>
        </p:txBody>
      </p:sp>
      <p:pic>
        <p:nvPicPr>
          <p:cNvPr id="5" name="Picture 4">
            <a:extLst>
              <a:ext uri="{FF2B5EF4-FFF2-40B4-BE49-F238E27FC236}">
                <a16:creationId xmlns="" xmlns:a16="http://schemas.microsoft.com/office/drawing/2014/main" id="{307BE3CB-2BBA-4F2F-B1F1-5E91600176AA}"/>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57106" y="4168921"/>
            <a:ext cx="5868099" cy="2387076"/>
          </a:xfrm>
          <a:prstGeom prst="rect">
            <a:avLst/>
          </a:prstGeom>
        </p:spPr>
      </p:pic>
    </p:spTree>
    <p:extLst>
      <p:ext uri="{BB962C8B-B14F-4D97-AF65-F5344CB8AC3E}">
        <p14:creationId xmlns:p14="http://schemas.microsoft.com/office/powerpoint/2010/main" xmlns="" val="163423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194902-1164-4005-AC3E-7ECADC35FA23}"/>
              </a:ext>
            </a:extLst>
          </p:cNvPr>
          <p:cNvSpPr>
            <a:spLocks noGrp="1"/>
          </p:cNvSpPr>
          <p:nvPr>
            <p:ph type="title"/>
          </p:nvPr>
        </p:nvSpPr>
        <p:spPr>
          <a:xfrm>
            <a:off x="553673" y="838200"/>
            <a:ext cx="7961678" cy="873154"/>
          </a:xfrm>
        </p:spPr>
        <p:txBody>
          <a:bodyPr>
            <a:normAutofit fontScale="90000"/>
          </a:bodyPr>
          <a:lstStyle/>
          <a:p>
            <a:r>
              <a:rPr lang="en-US" b="1" dirty="0">
                <a:solidFill>
                  <a:schemeClr val="bg1"/>
                </a:solidFill>
                <a:effectLst/>
                <a:latin typeface="Georgia" panose="02040502050405020303" pitchFamily="18" charset="0"/>
              </a:rPr>
              <a:t>Population: Theory # 2. The Optimum Theory of Population</a:t>
            </a:r>
            <a:r>
              <a:rPr lang="en-US" b="1" dirty="0">
                <a:solidFill>
                  <a:srgbClr val="000000"/>
                </a:solidFill>
                <a:effectLst/>
                <a:latin typeface="Georgia" panose="02040502050405020303" pitchFamily="18" charset="0"/>
              </a:rPr>
              <a:t/>
            </a:r>
            <a:br>
              <a:rPr lang="en-US" b="1" dirty="0">
                <a:solidFill>
                  <a:srgbClr val="000000"/>
                </a:solidFill>
                <a:effectLst/>
                <a:latin typeface="Georgia" panose="02040502050405020303" pitchFamily="18" charset="0"/>
              </a:rPr>
            </a:br>
            <a:endParaRPr lang="en-IN" dirty="0"/>
          </a:p>
        </p:txBody>
      </p:sp>
      <p:sp>
        <p:nvSpPr>
          <p:cNvPr id="3" name="Content Placeholder 2">
            <a:extLst>
              <a:ext uri="{FF2B5EF4-FFF2-40B4-BE49-F238E27FC236}">
                <a16:creationId xmlns="" xmlns:a16="http://schemas.microsoft.com/office/drawing/2014/main" id="{98ABE05B-CC24-43BC-98FF-C9B2FDE91837}"/>
              </a:ext>
            </a:extLst>
          </p:cNvPr>
          <p:cNvSpPr>
            <a:spLocks noGrp="1"/>
          </p:cNvSpPr>
          <p:nvPr>
            <p:ph idx="1"/>
          </p:nvPr>
        </p:nvSpPr>
        <p:spPr/>
        <p:txBody>
          <a:bodyPr>
            <a:normAutofit fontScale="77500" lnSpcReduction="20000"/>
          </a:bodyPr>
          <a:lstStyle/>
          <a:p>
            <a:pPr algn="l" fontAlgn="base"/>
            <a:r>
              <a:rPr lang="en-US" b="0" dirty="0">
                <a:solidFill>
                  <a:srgbClr val="424142"/>
                </a:solidFill>
                <a:effectLst/>
                <a:latin typeface="Georgia" panose="02040502050405020303" pitchFamily="18" charset="0"/>
              </a:rPr>
              <a:t>The optimum theory of population was propounded by Edwin </a:t>
            </a:r>
            <a:r>
              <a:rPr lang="en-US" b="0" dirty="0" err="1">
                <a:solidFill>
                  <a:srgbClr val="424142"/>
                </a:solidFill>
                <a:effectLst/>
                <a:latin typeface="Georgia" panose="02040502050405020303" pitchFamily="18" charset="0"/>
              </a:rPr>
              <a:t>Cannan</a:t>
            </a:r>
            <a:r>
              <a:rPr lang="en-US" b="0" dirty="0">
                <a:solidFill>
                  <a:srgbClr val="424142"/>
                </a:solidFill>
                <a:effectLst/>
                <a:latin typeface="Georgia" panose="02040502050405020303" pitchFamily="18" charset="0"/>
              </a:rPr>
              <a:t> in his book Wealth published in 1924 and popularized by Robbins, Dalton and </a:t>
            </a:r>
            <a:r>
              <a:rPr lang="en-US" b="0" dirty="0" err="1">
                <a:solidFill>
                  <a:srgbClr val="424142"/>
                </a:solidFill>
                <a:effectLst/>
                <a:latin typeface="Georgia" panose="02040502050405020303" pitchFamily="18" charset="0"/>
              </a:rPr>
              <a:t>Carr</a:t>
            </a:r>
            <a:r>
              <a:rPr lang="en-US" b="0" dirty="0">
                <a:solidFill>
                  <a:srgbClr val="424142"/>
                </a:solidFill>
                <a:effectLst/>
                <a:latin typeface="Georgia" panose="02040502050405020303" pitchFamily="18" charset="0"/>
              </a:rPr>
              <a:t>-Saunders. Unlike the Malthusian theory, the optimum theory does not establish relationship between population growth and food supply. Rather, it is concerned with the relation between the size of population and production of wealth.</a:t>
            </a:r>
          </a:p>
          <a:p>
            <a:pPr algn="l" fontAlgn="base"/>
            <a:r>
              <a:rPr lang="en-US" b="0" dirty="0">
                <a:solidFill>
                  <a:srgbClr val="424142"/>
                </a:solidFill>
                <a:effectLst/>
                <a:latin typeface="Georgia" panose="02040502050405020303" pitchFamily="18" charset="0"/>
              </a:rPr>
              <a:t>The Malthusian theory is a general theory which studies the population problem of a country in keeping with its economic conditions. Thus the optimum theory is more realistic than the Malthusian theory of population.</a:t>
            </a:r>
          </a:p>
          <a:p>
            <a:endParaRPr lang="en-IN" dirty="0"/>
          </a:p>
        </p:txBody>
      </p:sp>
    </p:spTree>
    <p:extLst>
      <p:ext uri="{BB962C8B-B14F-4D97-AF65-F5344CB8AC3E}">
        <p14:creationId xmlns:p14="http://schemas.microsoft.com/office/powerpoint/2010/main" xmlns="" val="259109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EC213E-48CF-4F0E-9477-BB62C05087F3}"/>
              </a:ext>
            </a:extLst>
          </p:cNvPr>
          <p:cNvSpPr>
            <a:spLocks noGrp="1"/>
          </p:cNvSpPr>
          <p:nvPr>
            <p:ph type="title"/>
          </p:nvPr>
        </p:nvSpPr>
        <p:spPr/>
        <p:txBody>
          <a:bodyPr>
            <a:normAutofit fontScale="90000"/>
          </a:bodyPr>
          <a:lstStyle/>
          <a:p>
            <a:r>
              <a:rPr lang="en-US" b="1" dirty="0">
                <a:solidFill>
                  <a:schemeClr val="bg1"/>
                </a:solidFill>
                <a:effectLst/>
                <a:latin typeface="Georgia" panose="02040502050405020303" pitchFamily="18" charset="0"/>
              </a:rPr>
              <a:t>Definitions:</a:t>
            </a:r>
            <a:r>
              <a:rPr lang="en-US" b="1" dirty="0">
                <a:solidFill>
                  <a:srgbClr val="000000"/>
                </a:solidFill>
                <a:effectLst/>
                <a:latin typeface="Georgia" panose="02040502050405020303" pitchFamily="18" charset="0"/>
              </a:rPr>
              <a:t/>
            </a:r>
            <a:br>
              <a:rPr lang="en-US" b="1" dirty="0">
                <a:solidFill>
                  <a:srgbClr val="000000"/>
                </a:solidFill>
                <a:effectLst/>
                <a:latin typeface="Georgia" panose="02040502050405020303" pitchFamily="18" charset="0"/>
              </a:rPr>
            </a:br>
            <a:endParaRPr lang="en-IN" dirty="0"/>
          </a:p>
        </p:txBody>
      </p:sp>
      <p:sp>
        <p:nvSpPr>
          <p:cNvPr id="3" name="Content Placeholder 2">
            <a:extLst>
              <a:ext uri="{FF2B5EF4-FFF2-40B4-BE49-F238E27FC236}">
                <a16:creationId xmlns="" xmlns:a16="http://schemas.microsoft.com/office/drawing/2014/main" id="{29850485-8A90-469D-873D-08BF956C46D2}"/>
              </a:ext>
            </a:extLst>
          </p:cNvPr>
          <p:cNvSpPr>
            <a:spLocks noGrp="1"/>
          </p:cNvSpPr>
          <p:nvPr>
            <p:ph idx="1"/>
          </p:nvPr>
        </p:nvSpPr>
        <p:spPr>
          <a:xfrm>
            <a:off x="289420" y="2223083"/>
            <a:ext cx="8225930" cy="4634916"/>
          </a:xfrm>
        </p:spPr>
        <p:txBody>
          <a:bodyPr>
            <a:normAutofit fontScale="70000" lnSpcReduction="20000"/>
          </a:bodyPr>
          <a:lstStyle/>
          <a:p>
            <a:pPr marL="0" indent="0" algn="l" fontAlgn="base">
              <a:buNone/>
            </a:pPr>
            <a:r>
              <a:rPr lang="en-US" b="0" dirty="0">
                <a:solidFill>
                  <a:srgbClr val="424142"/>
                </a:solidFill>
                <a:effectLst/>
                <a:latin typeface="Georgia" panose="02040502050405020303" pitchFamily="18" charset="0"/>
              </a:rPr>
              <a:t>But what is optimum population? The optimum population is the ideal population which combined with the other available resources or means of production of the country will yield the maximum returns or income per head.</a:t>
            </a:r>
          </a:p>
          <a:p>
            <a:pPr marL="0" indent="0" algn="l" fontAlgn="base">
              <a:buNone/>
            </a:pPr>
            <a:r>
              <a:rPr lang="en-US" b="0" dirty="0">
                <a:solidFill>
                  <a:srgbClr val="424142"/>
                </a:solidFill>
                <a:effectLst/>
                <a:latin typeface="Georgia" panose="02040502050405020303" pitchFamily="18" charset="0"/>
              </a:rPr>
              <a:t>ASSUMPTIONS:</a:t>
            </a:r>
          </a:p>
          <a:p>
            <a:pPr algn="l" fontAlgn="base"/>
            <a:r>
              <a:rPr lang="en-US" b="0" dirty="0">
                <a:solidFill>
                  <a:srgbClr val="424142"/>
                </a:solidFill>
                <a:effectLst/>
                <a:latin typeface="Georgia" panose="02040502050405020303" pitchFamily="18" charset="0"/>
              </a:rPr>
              <a:t>1. The natural resources of a country are given at a point of time but they change over time.</a:t>
            </a:r>
          </a:p>
          <a:p>
            <a:pPr algn="l" fontAlgn="base"/>
            <a:r>
              <a:rPr lang="en-US" b="0" dirty="0">
                <a:solidFill>
                  <a:srgbClr val="424142"/>
                </a:solidFill>
                <a:effectLst/>
                <a:latin typeface="Georgia" panose="02040502050405020303" pitchFamily="18" charset="0"/>
              </a:rPr>
              <a:t>2. There is no change in techniques of production.</a:t>
            </a:r>
          </a:p>
          <a:p>
            <a:pPr algn="l" fontAlgn="base"/>
            <a:r>
              <a:rPr lang="en-US" b="0" dirty="0">
                <a:solidFill>
                  <a:srgbClr val="424142"/>
                </a:solidFill>
                <a:effectLst/>
                <a:latin typeface="Georgia" panose="02040502050405020303" pitchFamily="18" charset="0"/>
              </a:rPr>
              <a:t>3. The stock of capital remains constant.</a:t>
            </a:r>
          </a:p>
          <a:p>
            <a:pPr algn="l" fontAlgn="base"/>
            <a:r>
              <a:rPr lang="en-US" b="0" dirty="0">
                <a:solidFill>
                  <a:srgbClr val="424142"/>
                </a:solidFill>
                <a:effectLst/>
                <a:latin typeface="Georgia" panose="02040502050405020303" pitchFamily="18" charset="0"/>
              </a:rPr>
              <a:t>4. The habits and tastes of the people do not change.</a:t>
            </a:r>
          </a:p>
          <a:p>
            <a:pPr algn="l" fontAlgn="base"/>
            <a:r>
              <a:rPr lang="en-US" b="0" dirty="0">
                <a:solidFill>
                  <a:srgbClr val="424142"/>
                </a:solidFill>
                <a:effectLst/>
                <a:latin typeface="Georgia" panose="02040502050405020303" pitchFamily="18" charset="0"/>
              </a:rPr>
              <a:t>5. The ratio of working population to total population remains constant even with the growth of population.</a:t>
            </a:r>
          </a:p>
          <a:p>
            <a:pPr algn="l" fontAlgn="base"/>
            <a:r>
              <a:rPr lang="en-US" b="0" dirty="0">
                <a:solidFill>
                  <a:srgbClr val="424142"/>
                </a:solidFill>
                <a:effectLst/>
                <a:latin typeface="Georgia" panose="02040502050405020303" pitchFamily="18" charset="0"/>
              </a:rPr>
              <a:t>6. Working hours of </a:t>
            </a:r>
            <a:r>
              <a:rPr lang="en-US" b="0" dirty="0" err="1">
                <a:solidFill>
                  <a:srgbClr val="424142"/>
                </a:solidFill>
                <a:effectLst/>
                <a:latin typeface="Georgia" panose="02040502050405020303" pitchFamily="18" charset="0"/>
              </a:rPr>
              <a:t>labour</a:t>
            </a:r>
            <a:r>
              <a:rPr lang="en-US" b="0" dirty="0">
                <a:solidFill>
                  <a:srgbClr val="424142"/>
                </a:solidFill>
                <a:effectLst/>
                <a:latin typeface="Georgia" panose="02040502050405020303" pitchFamily="18" charset="0"/>
              </a:rPr>
              <a:t> do not change.</a:t>
            </a:r>
          </a:p>
          <a:p>
            <a:pPr algn="l" fontAlgn="base"/>
            <a:r>
              <a:rPr lang="en-US" b="0" dirty="0">
                <a:solidFill>
                  <a:srgbClr val="424142"/>
                </a:solidFill>
                <a:effectLst/>
                <a:latin typeface="Georgia" panose="02040502050405020303" pitchFamily="18" charset="0"/>
              </a:rPr>
              <a:t>7. Modes of business </a:t>
            </a:r>
            <a:r>
              <a:rPr lang="en-US" b="0" dirty="0" err="1">
                <a:solidFill>
                  <a:srgbClr val="424142"/>
                </a:solidFill>
                <a:effectLst/>
                <a:latin typeface="Georgia" panose="02040502050405020303" pitchFamily="18" charset="0"/>
              </a:rPr>
              <a:t>organisation</a:t>
            </a:r>
            <a:r>
              <a:rPr lang="en-US" b="0" dirty="0">
                <a:solidFill>
                  <a:srgbClr val="424142"/>
                </a:solidFill>
                <a:effectLst/>
                <a:latin typeface="Georgia" panose="02040502050405020303" pitchFamily="18" charset="0"/>
              </a:rPr>
              <a:t> are constant.</a:t>
            </a:r>
          </a:p>
          <a:p>
            <a:endParaRPr lang="en-IN" dirty="0"/>
          </a:p>
        </p:txBody>
      </p:sp>
    </p:spTree>
    <p:extLst>
      <p:ext uri="{BB962C8B-B14F-4D97-AF65-F5344CB8AC3E}">
        <p14:creationId xmlns:p14="http://schemas.microsoft.com/office/powerpoint/2010/main" xmlns="" val="3390766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51AF67-267B-4863-BC50-B709B5E9654B}"/>
              </a:ext>
            </a:extLst>
          </p:cNvPr>
          <p:cNvSpPr>
            <a:spLocks noGrp="1"/>
          </p:cNvSpPr>
          <p:nvPr>
            <p:ph type="title"/>
          </p:nvPr>
        </p:nvSpPr>
        <p:spPr/>
        <p:txBody>
          <a:bodyPr/>
          <a:lstStyle/>
          <a:p>
            <a:r>
              <a:rPr lang="en-US" dirty="0"/>
              <a:t>THE THEORY</a:t>
            </a:r>
            <a:endParaRPr lang="en-IN" dirty="0"/>
          </a:p>
        </p:txBody>
      </p:sp>
      <p:sp>
        <p:nvSpPr>
          <p:cNvPr id="3" name="Content Placeholder 2">
            <a:extLst>
              <a:ext uri="{FF2B5EF4-FFF2-40B4-BE49-F238E27FC236}">
                <a16:creationId xmlns="" xmlns:a16="http://schemas.microsoft.com/office/drawing/2014/main" id="{E29521DC-551B-42FF-9F82-F8EF1E1198BE}"/>
              </a:ext>
            </a:extLst>
          </p:cNvPr>
          <p:cNvSpPr>
            <a:spLocks noGrp="1"/>
          </p:cNvSpPr>
          <p:nvPr>
            <p:ph idx="1"/>
          </p:nvPr>
        </p:nvSpPr>
        <p:spPr>
          <a:xfrm>
            <a:off x="138418" y="2416029"/>
            <a:ext cx="9005582" cy="3372375"/>
          </a:xfrm>
        </p:spPr>
        <p:txBody>
          <a:bodyPr>
            <a:normAutofit fontScale="55000" lnSpcReduction="20000"/>
          </a:bodyPr>
          <a:lstStyle/>
          <a:p>
            <a:pPr algn="l" fontAlgn="base"/>
            <a:r>
              <a:rPr lang="en-US" b="0" dirty="0">
                <a:solidFill>
                  <a:srgbClr val="424142"/>
                </a:solidFill>
                <a:effectLst/>
                <a:latin typeface="Georgia" panose="02040502050405020303" pitchFamily="18" charset="0"/>
              </a:rPr>
              <a:t>Given these assumptions, the optimum population is that ideal size of population which provides the maximum income per head. Any rise or diminution in the size of the population above or below the optimum level will diminish income per head.</a:t>
            </a:r>
          </a:p>
          <a:p>
            <a:pPr algn="l" fontAlgn="base"/>
            <a:r>
              <a:rPr lang="en-US" b="0" dirty="0">
                <a:solidFill>
                  <a:srgbClr val="424142"/>
                </a:solidFill>
                <a:effectLst/>
                <a:latin typeface="Georgia" panose="02040502050405020303" pitchFamily="18" charset="0"/>
              </a:rPr>
              <a:t>Given the stock of natural resources, the technique of production and the stock of capital in a country, there is a definite size of population corresponding to the highest per capita income. Other things being equal, any deviation from this optimum-sized population will lead to a reduction in the per capita income.</a:t>
            </a:r>
          </a:p>
          <a:p>
            <a:pPr algn="l" fontAlgn="base"/>
            <a:r>
              <a:rPr lang="en-US" b="0" dirty="0">
                <a:solidFill>
                  <a:srgbClr val="424142"/>
                </a:solidFill>
                <a:effectLst/>
                <a:latin typeface="Georgia" panose="02040502050405020303" pitchFamily="18" charset="0"/>
              </a:rPr>
              <a:t>If the increase in population is followed by the increase in per capita income, the country is under-populated and it can afford to increase its population till it reaches the optimum level. On the contrary, if the increase in population leads to diminution in per capita income, the country is over- populated and needs a decline in population till the per capita income is </a:t>
            </a:r>
            <a:r>
              <a:rPr lang="en-US" b="0" dirty="0" err="1">
                <a:solidFill>
                  <a:srgbClr val="424142"/>
                </a:solidFill>
                <a:effectLst/>
                <a:latin typeface="Georgia" panose="02040502050405020303" pitchFamily="18" charset="0"/>
              </a:rPr>
              <a:t>maximised</a:t>
            </a:r>
            <a:r>
              <a:rPr lang="en-US" b="0" dirty="0">
                <a:solidFill>
                  <a:srgbClr val="424142"/>
                </a:solidFill>
                <a:effectLst/>
                <a:latin typeface="Georgia" panose="02040502050405020303" pitchFamily="18" charset="0"/>
              </a:rPr>
              <a:t>. This is illustrated in Figure 2.</a:t>
            </a:r>
          </a:p>
          <a:p>
            <a:endParaRPr lang="en-IN" dirty="0"/>
          </a:p>
        </p:txBody>
      </p:sp>
    </p:spTree>
    <p:extLst>
      <p:ext uri="{BB962C8B-B14F-4D97-AF65-F5344CB8AC3E}">
        <p14:creationId xmlns:p14="http://schemas.microsoft.com/office/powerpoint/2010/main" xmlns="" val="2429180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8813F9-7E45-4402-AD66-22ADD3812B40}"/>
              </a:ext>
            </a:extLst>
          </p:cNvPr>
          <p:cNvSpPr>
            <a:spLocks noGrp="1"/>
          </p:cNvSpPr>
          <p:nvPr>
            <p:ph type="title"/>
          </p:nvPr>
        </p:nvSpPr>
        <p:spPr/>
        <p:txBody>
          <a:bodyPr/>
          <a:lstStyle/>
          <a:p>
            <a:endParaRPr lang="en-IN" dirty="0"/>
          </a:p>
        </p:txBody>
      </p:sp>
      <p:pic>
        <p:nvPicPr>
          <p:cNvPr id="5" name="Content Placeholder 4">
            <a:extLst>
              <a:ext uri="{FF2B5EF4-FFF2-40B4-BE49-F238E27FC236}">
                <a16:creationId xmlns="" xmlns:a16="http://schemas.microsoft.com/office/drawing/2014/main" id="{EEFD03A8-1BC7-4D65-B18B-2DF4E7883B6C}"/>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06772" y="2386974"/>
            <a:ext cx="2057400" cy="2790825"/>
          </a:xfrm>
        </p:spPr>
      </p:pic>
      <p:sp>
        <p:nvSpPr>
          <p:cNvPr id="7" name="TextBox 6">
            <a:extLst>
              <a:ext uri="{FF2B5EF4-FFF2-40B4-BE49-F238E27FC236}">
                <a16:creationId xmlns="" xmlns:a16="http://schemas.microsoft.com/office/drawing/2014/main" id="{76020991-54A0-4A7F-8898-1C946F7E3460}"/>
              </a:ext>
            </a:extLst>
          </p:cNvPr>
          <p:cNvSpPr txBox="1"/>
          <p:nvPr/>
        </p:nvSpPr>
        <p:spPr>
          <a:xfrm>
            <a:off x="2994870" y="2189528"/>
            <a:ext cx="5442358" cy="4801314"/>
          </a:xfrm>
          <a:prstGeom prst="rect">
            <a:avLst/>
          </a:prstGeom>
          <a:noFill/>
        </p:spPr>
        <p:txBody>
          <a:bodyPr wrap="square">
            <a:spAutoFit/>
          </a:bodyPr>
          <a:lstStyle/>
          <a:p>
            <a:pPr algn="l" fontAlgn="base"/>
            <a:r>
              <a:rPr lang="en-US" b="0" dirty="0">
                <a:solidFill>
                  <a:srgbClr val="424142"/>
                </a:solidFill>
                <a:effectLst/>
                <a:latin typeface="Georgia" panose="02040502050405020303" pitchFamily="18" charset="0"/>
              </a:rPr>
              <a:t>In the figure, OB population is measured along the horizontal axis and per capita income on the vertical axis. In the beginning, there is under-population and per capita income increases with population growth. The per capita income is BA population which is less than the maximum per capita income level NM. The ON size of population represents the optimum level where per capita income NM is the maximum.</a:t>
            </a:r>
          </a:p>
          <a:p>
            <a:pPr algn="l" fontAlgn="base"/>
            <a:r>
              <a:rPr lang="en-US" b="0" dirty="0">
                <a:solidFill>
                  <a:srgbClr val="424142"/>
                </a:solidFill>
                <a:effectLst/>
                <a:latin typeface="Georgia" panose="02040502050405020303" pitchFamily="18" charset="0"/>
              </a:rPr>
              <a:t>If there is a continuous increase in population from ON to OD then the law of diminishing returns applies to production. As a result, the per capita production is lowered and the per capita income also declines to DC due to increase in population. Thus ND represents over-population. This is the static version of the theory. But the optimum level is not a fixed point.</a:t>
            </a:r>
          </a:p>
        </p:txBody>
      </p:sp>
    </p:spTree>
    <p:extLst>
      <p:ext uri="{BB962C8B-B14F-4D97-AF65-F5344CB8AC3E}">
        <p14:creationId xmlns:p14="http://schemas.microsoft.com/office/powerpoint/2010/main" xmlns="" val="3867831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1217</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POPULATION STUDIES</vt:lpstr>
      <vt:lpstr>Theories of population </vt:lpstr>
      <vt:lpstr>Population: Theory # 1. The Malthusian Theory of Population </vt:lpstr>
      <vt:lpstr>Slide 4</vt:lpstr>
      <vt:lpstr>Slide 5</vt:lpstr>
      <vt:lpstr>Population: Theory # 2. The Optimum Theory of Population </vt:lpstr>
      <vt:lpstr>Definitions: </vt:lpstr>
      <vt:lpstr>THE THEORY</vt:lpstr>
      <vt:lpstr>Slide 9</vt:lpstr>
      <vt:lpstr>Population: Theory # 3. The Theory of Demographic Transition </vt:lpstr>
      <vt:lpstr>Slide 11</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STUDIES</dc:title>
  <dc:creator>Staff</dc:creator>
  <cp:lastModifiedBy>Staff</cp:lastModifiedBy>
  <cp:revision>1</cp:revision>
  <dcterms:created xsi:type="dcterms:W3CDTF">2008-12-31T18:54:46Z</dcterms:created>
  <dcterms:modified xsi:type="dcterms:W3CDTF">2008-12-31T18:55:13Z</dcterms:modified>
</cp:coreProperties>
</file>