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ushad" userId="20a6c43bf21cf1f8" providerId="LiveId" clId="{90D9A2E6-9DBC-4907-8553-BD6B7E306768}"/>
    <pc:docChg chg="undo custSel addSld modSld">
      <pc:chgData name="Noushad" userId="20a6c43bf21cf1f8" providerId="LiveId" clId="{90D9A2E6-9DBC-4907-8553-BD6B7E306768}" dt="2021-01-26T12:08:46.538" v="778" actId="20577"/>
      <pc:docMkLst>
        <pc:docMk/>
      </pc:docMkLst>
      <pc:sldChg chg="addSp delSp modSp new mod">
        <pc:chgData name="Noushad" userId="20a6c43bf21cf1f8" providerId="LiveId" clId="{90D9A2E6-9DBC-4907-8553-BD6B7E306768}" dt="2021-01-26T11:55:22.755" v="100" actId="20577"/>
        <pc:sldMkLst>
          <pc:docMk/>
          <pc:sldMk cId="2189654072" sldId="259"/>
        </pc:sldMkLst>
        <pc:spChg chg="mod">
          <ac:chgData name="Noushad" userId="20a6c43bf21cf1f8" providerId="LiveId" clId="{90D9A2E6-9DBC-4907-8553-BD6B7E306768}" dt="2021-01-26T11:51:26.542" v="1"/>
          <ac:spMkLst>
            <pc:docMk/>
            <pc:sldMk cId="2189654072" sldId="259"/>
            <ac:spMk id="2" creationId="{FBC402A9-BB7A-46E1-9BE3-3B2A3016463E}"/>
          </ac:spMkLst>
        </pc:spChg>
        <pc:spChg chg="del">
          <ac:chgData name="Noushad" userId="20a6c43bf21cf1f8" providerId="LiveId" clId="{90D9A2E6-9DBC-4907-8553-BD6B7E306768}" dt="2021-01-26T11:53:33.322" v="2" actId="3680"/>
          <ac:spMkLst>
            <pc:docMk/>
            <pc:sldMk cId="2189654072" sldId="259"/>
            <ac:spMk id="3" creationId="{6A8F157B-0EAA-47A6-AD91-BC5F6C74EFBB}"/>
          </ac:spMkLst>
        </pc:spChg>
        <pc:graphicFrameChg chg="add mod ord modGraphic">
          <ac:chgData name="Noushad" userId="20a6c43bf21cf1f8" providerId="LiveId" clId="{90D9A2E6-9DBC-4907-8553-BD6B7E306768}" dt="2021-01-26T11:55:22.755" v="100" actId="20577"/>
          <ac:graphicFrameMkLst>
            <pc:docMk/>
            <pc:sldMk cId="2189654072" sldId="259"/>
            <ac:graphicFrameMk id="4" creationId="{2B9498BE-F300-4C7B-B364-1786CA505FF1}"/>
          </ac:graphicFrameMkLst>
        </pc:graphicFrameChg>
      </pc:sldChg>
      <pc:sldChg chg="addSp delSp modSp new mod">
        <pc:chgData name="Noushad" userId="20a6c43bf21cf1f8" providerId="LiveId" clId="{90D9A2E6-9DBC-4907-8553-BD6B7E306768}" dt="2021-01-26T11:57:26.798" v="177" actId="20577"/>
        <pc:sldMkLst>
          <pc:docMk/>
          <pc:sldMk cId="1761372978" sldId="260"/>
        </pc:sldMkLst>
        <pc:spChg chg="mod">
          <ac:chgData name="Noushad" userId="20a6c43bf21cf1f8" providerId="LiveId" clId="{90D9A2E6-9DBC-4907-8553-BD6B7E306768}" dt="2021-01-26T11:55:55.473" v="105"/>
          <ac:spMkLst>
            <pc:docMk/>
            <pc:sldMk cId="1761372978" sldId="260"/>
            <ac:spMk id="2" creationId="{3F9566B9-B3D9-4154-83FF-1FC712B28702}"/>
          </ac:spMkLst>
        </pc:spChg>
        <pc:spChg chg="del mod">
          <ac:chgData name="Noushad" userId="20a6c43bf21cf1f8" providerId="LiveId" clId="{90D9A2E6-9DBC-4907-8553-BD6B7E306768}" dt="2021-01-26T11:56:06.112" v="106" actId="3680"/>
          <ac:spMkLst>
            <pc:docMk/>
            <pc:sldMk cId="1761372978" sldId="260"/>
            <ac:spMk id="3" creationId="{A1B0FCCE-BC31-43E3-A3DD-852A60432154}"/>
          </ac:spMkLst>
        </pc:spChg>
        <pc:graphicFrameChg chg="add mod ord modGraphic">
          <ac:chgData name="Noushad" userId="20a6c43bf21cf1f8" providerId="LiveId" clId="{90D9A2E6-9DBC-4907-8553-BD6B7E306768}" dt="2021-01-26T11:57:26.798" v="177" actId="20577"/>
          <ac:graphicFrameMkLst>
            <pc:docMk/>
            <pc:sldMk cId="1761372978" sldId="260"/>
            <ac:graphicFrameMk id="4" creationId="{116E580E-39F0-4914-9143-534BC3FE6D58}"/>
          </ac:graphicFrameMkLst>
        </pc:graphicFrameChg>
      </pc:sldChg>
      <pc:sldChg chg="addSp delSp modSp new mod">
        <pc:chgData name="Noushad" userId="20a6c43bf21cf1f8" providerId="LiveId" clId="{90D9A2E6-9DBC-4907-8553-BD6B7E306768}" dt="2021-01-26T11:59:03.020" v="240" actId="20577"/>
        <pc:sldMkLst>
          <pc:docMk/>
          <pc:sldMk cId="2083970697" sldId="261"/>
        </pc:sldMkLst>
        <pc:spChg chg="mod">
          <ac:chgData name="Noushad" userId="20a6c43bf21cf1f8" providerId="LiveId" clId="{90D9A2E6-9DBC-4907-8553-BD6B7E306768}" dt="2021-01-26T11:57:50.504" v="179"/>
          <ac:spMkLst>
            <pc:docMk/>
            <pc:sldMk cId="2083970697" sldId="261"/>
            <ac:spMk id="2" creationId="{AFC44FFA-DA92-4F77-833B-A892EA3A9FDF}"/>
          </ac:spMkLst>
        </pc:spChg>
        <pc:spChg chg="del">
          <ac:chgData name="Noushad" userId="20a6c43bf21cf1f8" providerId="LiveId" clId="{90D9A2E6-9DBC-4907-8553-BD6B7E306768}" dt="2021-01-26T11:58:08.390" v="180" actId="3680"/>
          <ac:spMkLst>
            <pc:docMk/>
            <pc:sldMk cId="2083970697" sldId="261"/>
            <ac:spMk id="3" creationId="{9C2177B2-CD6F-4950-AD77-689B83C64E64}"/>
          </ac:spMkLst>
        </pc:spChg>
        <pc:graphicFrameChg chg="add mod ord modGraphic">
          <ac:chgData name="Noushad" userId="20a6c43bf21cf1f8" providerId="LiveId" clId="{90D9A2E6-9DBC-4907-8553-BD6B7E306768}" dt="2021-01-26T11:59:03.020" v="240" actId="20577"/>
          <ac:graphicFrameMkLst>
            <pc:docMk/>
            <pc:sldMk cId="2083970697" sldId="261"/>
            <ac:graphicFrameMk id="4" creationId="{A824798D-64F9-4411-BAA4-2B05C8CC26E5}"/>
          </ac:graphicFrameMkLst>
        </pc:graphicFrameChg>
      </pc:sldChg>
      <pc:sldChg chg="modSp new mod">
        <pc:chgData name="Noushad" userId="20a6c43bf21cf1f8" providerId="LiveId" clId="{90D9A2E6-9DBC-4907-8553-BD6B7E306768}" dt="2021-01-26T12:00:19.482" v="396" actId="20577"/>
        <pc:sldMkLst>
          <pc:docMk/>
          <pc:sldMk cId="2969409244" sldId="262"/>
        </pc:sldMkLst>
        <pc:spChg chg="mod">
          <ac:chgData name="Noushad" userId="20a6c43bf21cf1f8" providerId="LiveId" clId="{90D9A2E6-9DBC-4907-8553-BD6B7E306768}" dt="2021-01-26T11:59:45.204" v="246"/>
          <ac:spMkLst>
            <pc:docMk/>
            <pc:sldMk cId="2969409244" sldId="262"/>
            <ac:spMk id="2" creationId="{39CC8ED8-F404-4AB8-8B1D-9F0F44C1135A}"/>
          </ac:spMkLst>
        </pc:spChg>
        <pc:spChg chg="mod">
          <ac:chgData name="Noushad" userId="20a6c43bf21cf1f8" providerId="LiveId" clId="{90D9A2E6-9DBC-4907-8553-BD6B7E306768}" dt="2021-01-26T12:00:19.482" v="396" actId="20577"/>
          <ac:spMkLst>
            <pc:docMk/>
            <pc:sldMk cId="2969409244" sldId="262"/>
            <ac:spMk id="3" creationId="{81C745B2-5E30-491C-AF24-DA562D2891EC}"/>
          </ac:spMkLst>
        </pc:spChg>
      </pc:sldChg>
      <pc:sldChg chg="modSp new mod">
        <pc:chgData name="Noushad" userId="20a6c43bf21cf1f8" providerId="LiveId" clId="{90D9A2E6-9DBC-4907-8553-BD6B7E306768}" dt="2021-01-26T12:01:49.525" v="548" actId="20577"/>
        <pc:sldMkLst>
          <pc:docMk/>
          <pc:sldMk cId="2807204058" sldId="263"/>
        </pc:sldMkLst>
        <pc:spChg chg="mod">
          <ac:chgData name="Noushad" userId="20a6c43bf21cf1f8" providerId="LiveId" clId="{90D9A2E6-9DBC-4907-8553-BD6B7E306768}" dt="2021-01-26T12:00:57.056" v="398"/>
          <ac:spMkLst>
            <pc:docMk/>
            <pc:sldMk cId="2807204058" sldId="263"/>
            <ac:spMk id="2" creationId="{14F0CCEF-A150-4877-A2DC-E5E72B1DE665}"/>
          </ac:spMkLst>
        </pc:spChg>
        <pc:spChg chg="mod">
          <ac:chgData name="Noushad" userId="20a6c43bf21cf1f8" providerId="LiveId" clId="{90D9A2E6-9DBC-4907-8553-BD6B7E306768}" dt="2021-01-26T12:01:49.525" v="548" actId="20577"/>
          <ac:spMkLst>
            <pc:docMk/>
            <pc:sldMk cId="2807204058" sldId="263"/>
            <ac:spMk id="3" creationId="{A68AAF63-F926-4DF3-B7D0-1CAF58DFE496}"/>
          </ac:spMkLst>
        </pc:spChg>
      </pc:sldChg>
      <pc:sldChg chg="modSp new mod">
        <pc:chgData name="Noushad" userId="20a6c43bf21cf1f8" providerId="LiveId" clId="{90D9A2E6-9DBC-4907-8553-BD6B7E306768}" dt="2021-01-26T12:03:06.270" v="695" actId="20577"/>
        <pc:sldMkLst>
          <pc:docMk/>
          <pc:sldMk cId="2614544081" sldId="264"/>
        </pc:sldMkLst>
        <pc:spChg chg="mod">
          <ac:chgData name="Noushad" userId="20a6c43bf21cf1f8" providerId="LiveId" clId="{90D9A2E6-9DBC-4907-8553-BD6B7E306768}" dt="2021-01-26T12:02:13.190" v="550"/>
          <ac:spMkLst>
            <pc:docMk/>
            <pc:sldMk cId="2614544081" sldId="264"/>
            <ac:spMk id="2" creationId="{99F360BB-7550-451B-BAC7-91C1B6A9AE46}"/>
          </ac:spMkLst>
        </pc:spChg>
        <pc:spChg chg="mod">
          <ac:chgData name="Noushad" userId="20a6c43bf21cf1f8" providerId="LiveId" clId="{90D9A2E6-9DBC-4907-8553-BD6B7E306768}" dt="2021-01-26T12:03:06.270" v="695" actId="20577"/>
          <ac:spMkLst>
            <pc:docMk/>
            <pc:sldMk cId="2614544081" sldId="264"/>
            <ac:spMk id="3" creationId="{4D8C7904-B863-463F-B76D-5C2B9CE54B8D}"/>
          </ac:spMkLst>
        </pc:spChg>
      </pc:sldChg>
      <pc:sldChg chg="modSp new mod">
        <pc:chgData name="Noushad" userId="20a6c43bf21cf1f8" providerId="LiveId" clId="{90D9A2E6-9DBC-4907-8553-BD6B7E306768}" dt="2021-01-26T12:08:13.948" v="738" actId="20577"/>
        <pc:sldMkLst>
          <pc:docMk/>
          <pc:sldMk cId="1793664708" sldId="265"/>
        </pc:sldMkLst>
        <pc:spChg chg="mod">
          <ac:chgData name="Noushad" userId="20a6c43bf21cf1f8" providerId="LiveId" clId="{90D9A2E6-9DBC-4907-8553-BD6B7E306768}" dt="2021-01-26T12:08:13.948" v="738" actId="20577"/>
          <ac:spMkLst>
            <pc:docMk/>
            <pc:sldMk cId="1793664708" sldId="265"/>
            <ac:spMk id="2" creationId="{13FDB30E-B05C-4A2A-837E-42A599F87CDF}"/>
          </ac:spMkLst>
        </pc:spChg>
        <pc:spChg chg="mod">
          <ac:chgData name="Noushad" userId="20a6c43bf21cf1f8" providerId="LiveId" clId="{90D9A2E6-9DBC-4907-8553-BD6B7E306768}" dt="2021-01-26T12:07:50.827" v="728" actId="14100"/>
          <ac:spMkLst>
            <pc:docMk/>
            <pc:sldMk cId="1793664708" sldId="265"/>
            <ac:spMk id="3" creationId="{5FE4F083-42EA-4379-A544-7E7F02804F7C}"/>
          </ac:spMkLst>
        </pc:spChg>
      </pc:sldChg>
      <pc:sldChg chg="modSp new mod">
        <pc:chgData name="Noushad" userId="20a6c43bf21cf1f8" providerId="LiveId" clId="{90D9A2E6-9DBC-4907-8553-BD6B7E306768}" dt="2021-01-26T12:08:46.538" v="778" actId="20577"/>
        <pc:sldMkLst>
          <pc:docMk/>
          <pc:sldMk cId="4266472926" sldId="266"/>
        </pc:sldMkLst>
        <pc:spChg chg="mod">
          <ac:chgData name="Noushad" userId="20a6c43bf21cf1f8" providerId="LiveId" clId="{90D9A2E6-9DBC-4907-8553-BD6B7E306768}" dt="2021-01-26T12:08:46.538" v="778" actId="20577"/>
          <ac:spMkLst>
            <pc:docMk/>
            <pc:sldMk cId="4266472926" sldId="266"/>
            <ac:spMk id="2" creationId="{88427E8D-B0AE-432D-BBC3-624EA2BB8BB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64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43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18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08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81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85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477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01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BF8CE-6D25-4E9C-B29D-B759FD38C97C}" type="datetimeFigureOut">
              <a:rPr lang="en-IN" smtClean="0"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CFF83A5-69EF-494F-B506-61D9039E8519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79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future_progressive_tense.htm" TargetMode="External"/><Relationship Id="rId2" Type="http://schemas.openxmlformats.org/officeDocument/2006/relationships/hyperlink" Target="https://www.grammar-monster.com/glossary/simple_future_tense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rammar-monster.com/glossary/future_perfect_progressive_tense.htm" TargetMode="External"/><Relationship Id="rId4" Type="http://schemas.openxmlformats.org/officeDocument/2006/relationships/hyperlink" Target="https://www.grammar-monster.com/glossary/future_perfect_tense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simple_past_tense.htm" TargetMode="External"/><Relationship Id="rId2" Type="http://schemas.openxmlformats.org/officeDocument/2006/relationships/hyperlink" Target="https://www.grammar-monster.com/glossary/past_tens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ammar-monster.com/glossary/past_perfect_progressive_tense.htm" TargetMode="External"/><Relationship Id="rId5" Type="http://schemas.openxmlformats.org/officeDocument/2006/relationships/hyperlink" Target="https://www.grammar-monster.com/glossary/past_perfect_tense.htm" TargetMode="External"/><Relationship Id="rId4" Type="http://schemas.openxmlformats.org/officeDocument/2006/relationships/hyperlink" Target="https://www.grammar-monster.com/glossary/past_progressive_tense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simple_present_tense.htm" TargetMode="External"/><Relationship Id="rId2" Type="http://schemas.openxmlformats.org/officeDocument/2006/relationships/hyperlink" Target="https://www.grammar-monster.com/glossary/present_tens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ammar-monster.com/glossary/present_perfect_progressive_tense.htm" TargetMode="External"/><Relationship Id="rId5" Type="http://schemas.openxmlformats.org/officeDocument/2006/relationships/hyperlink" Target="https://www.grammar-monster.com/glossary/present_perfect_tense.htm" TargetMode="External"/><Relationship Id="rId4" Type="http://schemas.openxmlformats.org/officeDocument/2006/relationships/hyperlink" Target="https://www.grammar-monster.com/glossary/present_progressive_tense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simple_future_tense.htm" TargetMode="External"/><Relationship Id="rId2" Type="http://schemas.openxmlformats.org/officeDocument/2006/relationships/hyperlink" Target="https://www.grammar-monster.com/glossary/future_tens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ammar-monster.com/glossary/future_perfect_progressive_tense.htm" TargetMode="External"/><Relationship Id="rId5" Type="http://schemas.openxmlformats.org/officeDocument/2006/relationships/hyperlink" Target="https://www.grammar-monster.com/glossary/future_perfect_tense.htm" TargetMode="External"/><Relationship Id="rId4" Type="http://schemas.openxmlformats.org/officeDocument/2006/relationships/hyperlink" Target="https://www.grammar-monster.com/glossary/future_progressive_tense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past_progressive_tense.htm" TargetMode="External"/><Relationship Id="rId2" Type="http://schemas.openxmlformats.org/officeDocument/2006/relationships/hyperlink" Target="https://www.grammar-monster.com/glossary/simple_past_tense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rammar-monster.com/glossary/past_perfect_progressive_tense.htm" TargetMode="External"/><Relationship Id="rId4" Type="http://schemas.openxmlformats.org/officeDocument/2006/relationships/hyperlink" Target="https://www.grammar-monster.com/glossary/past_perfect_tense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present_progressive_tense.htm" TargetMode="External"/><Relationship Id="rId2" Type="http://schemas.openxmlformats.org/officeDocument/2006/relationships/hyperlink" Target="https://www.grammar-monster.com/glossary/simple_present_tense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rammar-monster.com/glossary/present_perfect_progressive_tense.htm" TargetMode="External"/><Relationship Id="rId4" Type="http://schemas.openxmlformats.org/officeDocument/2006/relationships/hyperlink" Target="https://www.grammar-monster.com/glossary/present_perfect_tens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9CDC8-3882-4206-A920-299CE89E8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5" y="1122363"/>
            <a:ext cx="9735845" cy="990522"/>
          </a:xfrm>
        </p:spPr>
        <p:txBody>
          <a:bodyPr>
            <a:normAutofit/>
          </a:bodyPr>
          <a:lstStyle/>
          <a:p>
            <a:r>
              <a:rPr lang="en-US" dirty="0"/>
              <a:t>               TENSES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F225E-5D17-482B-8E5D-D83A1FD3A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3650" y="3602038"/>
            <a:ext cx="4764349" cy="2585698"/>
          </a:xfrm>
        </p:spPr>
        <p:txBody>
          <a:bodyPr/>
          <a:lstStyle/>
          <a:p>
            <a:pPr algn="r"/>
            <a:r>
              <a:rPr lang="en-US" dirty="0"/>
              <a:t>NOUSHAD PM</a:t>
            </a:r>
          </a:p>
          <a:p>
            <a:pPr algn="r"/>
            <a:r>
              <a:rPr lang="en-US" dirty="0"/>
              <a:t>DEPARTMENT OF ENGLISH</a:t>
            </a:r>
          </a:p>
          <a:p>
            <a:pPr algn="r"/>
            <a:r>
              <a:rPr lang="en-US" dirty="0"/>
              <a:t>HKRH COLLEGE</a:t>
            </a:r>
          </a:p>
          <a:p>
            <a:pPr algn="r"/>
            <a:r>
              <a:rPr lang="en-US" dirty="0"/>
              <a:t>UTHAMAPALAYAM</a:t>
            </a:r>
          </a:p>
          <a:p>
            <a:pPr algn="r"/>
            <a:r>
              <a:rPr lang="en-US" dirty="0"/>
              <a:t>THENI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741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60BB-7550-451B-BAC7-91C1B6A9A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Lato"/>
              </a:rPr>
              <a:t>The Future Tenses</a:t>
            </a:r>
            <a:br>
              <a:rPr lang="en-IN" b="1" i="0" dirty="0">
                <a:solidFill>
                  <a:srgbClr val="000000"/>
                </a:solidFill>
                <a:effectLst/>
                <a:latin typeface="Lato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C7904-B863-463F-B76D-5C2B9CE54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Simple Future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2"/>
              </a:rPr>
              <a:t>simple future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for an action that will occur in the future.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                             I will run to the shops tomorrow.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Future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3"/>
              </a:rPr>
              <a:t>future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for an ongoing action that will occur in the future.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                           I will be running to the shops every day after today.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Future Perfect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4"/>
              </a:rPr>
              <a:t>future perfect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to describe an action that will have been completed at some point in the future.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                               I will have run to work by 12 o'clock.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Future Perfect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5"/>
              </a:rPr>
              <a:t>future perfect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for an ongoing action that will be completed at some specified time in the future.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Lato"/>
              </a:rPr>
              <a:t>                                  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I will have been running for 3 hours by 12 o'clock.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454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27E8D-B0AE-432D-BBC3-624EA2BB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        Thank you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2E88-8672-4250-8A83-4C50C28F7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647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DB30E-B05C-4A2A-837E-42A599F8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4F083-42EA-4379-A544-7E7F02804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2"/>
            <a:ext cx="10533275" cy="3450613"/>
          </a:xfrm>
        </p:spPr>
        <p:txBody>
          <a:bodyPr/>
          <a:lstStyle/>
          <a:p>
            <a:pPr algn="l"/>
            <a:r>
              <a:rPr lang="en-US" sz="2800" b="0" i="0" dirty="0">
                <a:effectLst/>
                <a:latin typeface="Arial" panose="020B0604020202020204" pitchFamily="34" charset="0"/>
              </a:rPr>
              <a:t>In </a:t>
            </a:r>
            <a:r>
              <a:rPr lang="en-US" sz="2800" b="0" i="0" u="none" strike="noStrike" dirty="0">
                <a:effectLst/>
                <a:latin typeface="Arial" panose="020B0604020202020204" pitchFamily="34" charset="0"/>
              </a:rPr>
              <a:t>grammar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2800" b="1" i="0" dirty="0">
                <a:effectLst/>
                <a:latin typeface="Arial" panose="020B0604020202020204" pitchFamily="34" charset="0"/>
              </a:rPr>
              <a:t>tense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 is a </a:t>
            </a:r>
            <a:r>
              <a:rPr lang="en-US" sz="2800" b="0" i="0" u="none" strike="noStrike" dirty="0">
                <a:effectLst/>
                <a:latin typeface="Arial" panose="020B0604020202020204" pitchFamily="34" charset="0"/>
              </a:rPr>
              <a:t>category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 that expresses time reference. Tenses are usually manifested by the use of specific forms of </a:t>
            </a:r>
            <a:r>
              <a:rPr lang="en-US" sz="2800" b="0" i="0" u="none" strike="noStrike" dirty="0">
                <a:effectLst/>
                <a:latin typeface="Arial" panose="020B0604020202020204" pitchFamily="34" charset="0"/>
              </a:rPr>
              <a:t>verbs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, particularly in their </a:t>
            </a:r>
            <a:r>
              <a:rPr lang="en-US" sz="2800" b="0" i="0" u="none" strike="noStrike" dirty="0">
                <a:effectLst/>
                <a:latin typeface="Arial" panose="020B0604020202020204" pitchFamily="34" charset="0"/>
              </a:rPr>
              <a:t>conjugation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 patterns.</a:t>
            </a:r>
          </a:p>
          <a:p>
            <a:pPr algn="l"/>
            <a:r>
              <a:rPr lang="en-US" sz="2800" b="0" i="0" dirty="0">
                <a:effectLst/>
                <a:latin typeface="Arial" panose="020B0604020202020204" pitchFamily="34" charset="0"/>
              </a:rPr>
              <a:t>The main tenses found in many languages include the </a:t>
            </a:r>
            <a:r>
              <a:rPr lang="en-US" sz="2800" b="0" i="0" u="none" strike="noStrike" dirty="0">
                <a:effectLst/>
                <a:latin typeface="Arial" panose="020B0604020202020204" pitchFamily="34" charset="0"/>
              </a:rPr>
              <a:t>past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, </a:t>
            </a:r>
            <a:r>
              <a:rPr lang="en-US" sz="2800" b="0" i="0" u="none" strike="noStrike" dirty="0">
                <a:effectLst/>
                <a:latin typeface="Arial" panose="020B0604020202020204" pitchFamily="34" charset="0"/>
              </a:rPr>
              <a:t>present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, and </a:t>
            </a:r>
            <a:r>
              <a:rPr lang="en-US" sz="2800" b="0" i="0" u="none" strike="noStrike" dirty="0">
                <a:effectLst/>
                <a:latin typeface="Arial" panose="020B0604020202020204" pitchFamily="34" charset="0"/>
              </a:rPr>
              <a:t>future</a:t>
            </a:r>
            <a:r>
              <a:rPr lang="en-US" sz="2800" b="0" i="0" dirty="0">
                <a:effectLst/>
                <a:latin typeface="Arial" panose="020B0604020202020204" pitchFamily="34" charset="0"/>
              </a:rPr>
              <a:t>.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366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CD0A8-B283-4913-820A-F88F5296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                             Verb Tense</a:t>
            </a:r>
            <a:br>
              <a:rPr lang="en-US" b="1" i="0" dirty="0">
                <a:solidFill>
                  <a:srgbClr val="000000"/>
                </a:solidFill>
                <a:effectLst/>
                <a:latin typeface="Lato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E89F-0095-4F58-9B35-02F33677F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53592"/>
            <a:ext cx="9816222" cy="4785063"/>
          </a:xfrm>
        </p:spPr>
        <p:txBody>
          <a:bodyPr/>
          <a:lstStyle/>
          <a:p>
            <a:pPr algn="l"/>
            <a:endParaRPr lang="en-US" b="1" i="0" dirty="0">
              <a:solidFill>
                <a:srgbClr val="000000"/>
              </a:solidFill>
              <a:effectLst/>
              <a:latin typeface="Lat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The tense of a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</a:rPr>
              <a:t>verb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determined by when the action took place. The three main tenses are as follows: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</a:rPr>
              <a:t>The Past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(e.g., I walked.)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</a:rPr>
              <a:t>The Present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(e.g., I walk.)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</a:rPr>
              <a:t>The Future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(e.g., I will walk.)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The tense of a verb can also tell us things like whether the action is habitual, ongoing, or completed. This is called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</a:rPr>
              <a:t>aspect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of the verb, which is part of tense.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354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9D5B5-70B3-44AD-B661-B65984BA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Lato"/>
              </a:rPr>
              <a:t>Examples of Tenses</a:t>
            </a:r>
            <a:br>
              <a:rPr lang="en-IN" b="1" i="0" dirty="0">
                <a:solidFill>
                  <a:srgbClr val="000000"/>
                </a:solidFill>
                <a:effectLst/>
                <a:latin typeface="Lato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E446A-B1FB-4017-A67F-BD1B4FD38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I walked to work.(The verb </a:t>
            </a:r>
            <a:r>
              <a:rPr lang="en-US" b="0" i="1" dirty="0">
                <a:solidFill>
                  <a:srgbClr val="000000"/>
                </a:solidFill>
                <a:effectLst/>
                <a:latin typeface="Lato"/>
              </a:rPr>
              <a:t>walked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in the </a:t>
            </a: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past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I walk to work.(The verb </a:t>
            </a:r>
            <a:r>
              <a:rPr lang="en-US" b="0" i="1" dirty="0">
                <a:solidFill>
                  <a:srgbClr val="000000"/>
                </a:solidFill>
                <a:effectLst/>
                <a:latin typeface="Lato"/>
              </a:rPr>
              <a:t>walk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in the </a:t>
            </a: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present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I will walk to work.(The verb </a:t>
            </a:r>
            <a:r>
              <a:rPr lang="en-US" b="0" i="1" dirty="0">
                <a:solidFill>
                  <a:srgbClr val="000000"/>
                </a:solidFill>
                <a:effectLst/>
                <a:latin typeface="Lato"/>
              </a:rPr>
              <a:t>will walk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in the </a:t>
            </a: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future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.)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Verbs do not just express actions. They can also express a state of being. For example: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I was happy.(The verb </a:t>
            </a:r>
            <a:r>
              <a:rPr lang="en-US" b="0" i="1" dirty="0">
                <a:solidFill>
                  <a:srgbClr val="000000"/>
                </a:solidFill>
                <a:effectLst/>
                <a:latin typeface="Lato"/>
              </a:rPr>
              <a:t>was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in the </a:t>
            </a: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past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.)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I am happy.(The verb </a:t>
            </a:r>
            <a:r>
              <a:rPr lang="en-US" b="0" i="1" dirty="0">
                <a:solidFill>
                  <a:srgbClr val="000000"/>
                </a:solidFill>
                <a:effectLst/>
                <a:latin typeface="Lato"/>
              </a:rPr>
              <a:t>am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in the </a:t>
            </a: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present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.)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I will be happy.(The verb </a:t>
            </a:r>
            <a:r>
              <a:rPr lang="en-US" b="0" i="1" dirty="0">
                <a:solidFill>
                  <a:srgbClr val="000000"/>
                </a:solidFill>
                <a:effectLst/>
                <a:latin typeface="Lato"/>
              </a:rPr>
              <a:t>will be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in the </a:t>
            </a: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future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Lato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887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402A9-BB7A-46E1-9BE3-3B2A3016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The Full List of Tenses</a:t>
            </a:r>
            <a:br>
              <a:rPr lang="en-US" b="1" i="0" dirty="0">
                <a:solidFill>
                  <a:srgbClr val="000000"/>
                </a:solidFill>
                <a:effectLst/>
                <a:latin typeface="Lato"/>
              </a:rPr>
            </a:b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B9498BE-F300-4C7B-B364-1786CA505F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672285"/>
              </p:ext>
            </p:extLst>
          </p:nvPr>
        </p:nvGraphicFramePr>
        <p:xfrm>
          <a:off x="1450975" y="2016124"/>
          <a:ext cx="9604374" cy="305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1545493933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157491967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4291236736"/>
                    </a:ext>
                  </a:extLst>
                </a:gridCol>
              </a:tblGrid>
              <a:tr h="610605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rgbClr val="FFFFFF"/>
                          </a:solidFill>
                          <a:effectLst/>
                        </a:rPr>
                        <a:t>The 4 </a:t>
                      </a:r>
                      <a:r>
                        <a:rPr lang="en-IN" b="1" u="sng" dirty="0">
                          <a:solidFill>
                            <a:srgbClr val="FFFFFF"/>
                          </a:solidFill>
                          <a:effectLst/>
                          <a:latin typeface="Lato"/>
                          <a:hlinkClick r:id="rId2"/>
                        </a:rPr>
                        <a:t>Past Tenses</a:t>
                      </a:r>
                      <a:endParaRPr lang="en-IN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>
                          <a:solidFill>
                            <a:srgbClr val="FFFFFF"/>
                          </a:solidFill>
                          <a:effectLst/>
                        </a:rPr>
                        <a:t>Example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rgbClr val="FFFFFF"/>
                          </a:solidFill>
                          <a:effectLst/>
                        </a:rPr>
                        <a:t>Example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5438694"/>
                  </a:ext>
                </a:extLst>
              </a:tr>
              <a:tr h="610605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 dirty="0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3"/>
                        </a:rPr>
                        <a:t>simple past tense</a:t>
                      </a:r>
                      <a:endParaRPr lang="en-IN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slept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908550"/>
                  </a:ext>
                </a:extLst>
              </a:tr>
              <a:tr h="610605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4"/>
                        </a:rPr>
                        <a:t>past progressive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was eating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was slept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837879"/>
                  </a:ext>
                </a:extLst>
              </a:tr>
              <a:tr h="610605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5"/>
                        </a:rPr>
                        <a:t>past perfect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had eaten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had slept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878293"/>
                  </a:ext>
                </a:extLst>
              </a:tr>
              <a:tr h="610605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6"/>
                        </a:rPr>
                        <a:t>past perfect progressive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had been eating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had been sleeping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046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65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66B9-B3D9-4154-83FF-1FC712B2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The Full List of Tenses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6E580E-39F0-4914-9143-534BC3FE6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073245"/>
              </p:ext>
            </p:extLst>
          </p:nvPr>
        </p:nvGraphicFramePr>
        <p:xfrm>
          <a:off x="1450975" y="2016125"/>
          <a:ext cx="9604374" cy="303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2232439798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2906491940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583409687"/>
                    </a:ext>
                  </a:extLst>
                </a:gridCol>
              </a:tblGrid>
              <a:tr h="597624">
                <a:tc>
                  <a:txBody>
                    <a:bodyPr/>
                    <a:lstStyle/>
                    <a:p>
                      <a:pPr algn="ctr"/>
                      <a:r>
                        <a:rPr lang="en-IN" b="1">
                          <a:solidFill>
                            <a:srgbClr val="FFFFFF"/>
                          </a:solidFill>
                          <a:effectLst/>
                        </a:rPr>
                        <a:t>The 4 </a:t>
                      </a:r>
                      <a:r>
                        <a:rPr lang="en-IN" b="1" u="sng">
                          <a:solidFill>
                            <a:srgbClr val="FFFFFF"/>
                          </a:solidFill>
                          <a:effectLst/>
                          <a:latin typeface="Lato"/>
                          <a:hlinkClick r:id="rId2"/>
                        </a:rPr>
                        <a:t>Present Tenses</a:t>
                      </a:r>
                      <a:endParaRPr lang="en-IN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>
                          <a:solidFill>
                            <a:srgbClr val="FFFFFF"/>
                          </a:solidFill>
                          <a:effectLst/>
                        </a:rPr>
                        <a:t>Example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>
                          <a:solidFill>
                            <a:srgbClr val="FFFFFF"/>
                          </a:solidFill>
                          <a:effectLst/>
                        </a:rPr>
                        <a:t>Example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961984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3"/>
                        </a:rPr>
                        <a:t>simple present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walk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laugh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606923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4"/>
                        </a:rPr>
                        <a:t>present progressive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am walking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 am laughing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39402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5"/>
                        </a:rPr>
                        <a:t>present perfect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have walked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 have laughed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38967"/>
                  </a:ext>
                </a:extLst>
              </a:tr>
              <a:tr h="597624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6"/>
                        </a:rPr>
                        <a:t>present perfect progressive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have been walking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have been laughing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1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37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44FFA-DA92-4F77-833B-A892EA3A9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The Full List of Tenses</a:t>
            </a: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24798D-64F9-4411-BAA4-2B05C8CC2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569093"/>
              </p:ext>
            </p:extLst>
          </p:nvPr>
        </p:nvGraphicFramePr>
        <p:xfrm>
          <a:off x="1450975" y="2016124"/>
          <a:ext cx="9604374" cy="331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1545402008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287955480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829391618"/>
                    </a:ext>
                  </a:extLst>
                </a:gridCol>
              </a:tblGrid>
              <a:tr h="662095">
                <a:tc>
                  <a:txBody>
                    <a:bodyPr/>
                    <a:lstStyle/>
                    <a:p>
                      <a:pPr algn="ctr"/>
                      <a:r>
                        <a:rPr lang="en-IN" b="1">
                          <a:solidFill>
                            <a:srgbClr val="FFFFFF"/>
                          </a:solidFill>
                          <a:effectLst/>
                        </a:rPr>
                        <a:t>The 4 </a:t>
                      </a:r>
                      <a:r>
                        <a:rPr lang="en-IN" b="1" u="sng">
                          <a:solidFill>
                            <a:srgbClr val="FFFFFF"/>
                          </a:solidFill>
                          <a:effectLst/>
                          <a:latin typeface="Lato"/>
                          <a:hlinkClick r:id="rId2"/>
                        </a:rPr>
                        <a:t>Future Tenses</a:t>
                      </a:r>
                      <a:endParaRPr lang="en-IN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>
                          <a:solidFill>
                            <a:srgbClr val="FFFFFF"/>
                          </a:solidFill>
                          <a:effectLst/>
                        </a:rPr>
                        <a:t>Example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>
                          <a:solidFill>
                            <a:srgbClr val="FFFFFF"/>
                          </a:solidFill>
                          <a:effectLst/>
                        </a:rPr>
                        <a:t>Example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3672739"/>
                  </a:ext>
                </a:extLst>
              </a:tr>
              <a:tr h="662095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3"/>
                        </a:rPr>
                        <a:t>simple future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 will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will play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179977"/>
                  </a:ext>
                </a:extLst>
              </a:tr>
              <a:tr h="662095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4"/>
                        </a:rPr>
                        <a:t>future progressive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 will be 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will be playing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83093"/>
                  </a:ext>
                </a:extLst>
              </a:tr>
              <a:tr h="662095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5"/>
                        </a:rPr>
                        <a:t>future perfect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I will have gone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I will have played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72686"/>
                  </a:ext>
                </a:extLst>
              </a:tr>
              <a:tr h="662095">
                <a:tc>
                  <a:txBody>
                    <a:bodyPr/>
                    <a:lstStyle/>
                    <a:p>
                      <a:pPr algn="l" fontAlgn="t"/>
                      <a:r>
                        <a:rPr lang="en-IN" u="none" strike="noStrike">
                          <a:solidFill>
                            <a:srgbClr val="991111"/>
                          </a:solidFill>
                          <a:effectLst/>
                          <a:latin typeface="Lato"/>
                          <a:hlinkClick r:id="rId6"/>
                        </a:rPr>
                        <a:t>future perfect progressive tense</a:t>
                      </a:r>
                      <a:endParaRPr lang="en-IN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I will have been 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I will have been playing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97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97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C8ED8-F404-4AB8-8B1D-9F0F44C1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The Past Tenses</a:t>
            </a:r>
            <a:br>
              <a:rPr lang="en-US" b="1" i="0" dirty="0">
                <a:solidFill>
                  <a:srgbClr val="000000"/>
                </a:solidFill>
                <a:effectLst/>
                <a:latin typeface="Lato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745B2-5E30-491C-AF24-DA562D289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Simple Past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2"/>
              </a:rPr>
              <a:t>simple past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to describe a completed activity that happened in the past.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                                  I ran to the shops.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Past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3"/>
              </a:rPr>
              <a:t>past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to describe an ongoing activity in the past. Often, it is used to set the scene for another action.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                           I was running to the shops when I saw Bruno.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Past Perfect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4"/>
              </a:rPr>
              <a:t>past perfect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to emphasize that an action was completed before another took place.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                             I had run to the shops, but they were closed.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Past Perfect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5"/>
              </a:rPr>
              <a:t>past perfect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to show that an ongoing action in the past has ended.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Lato"/>
              </a:rPr>
              <a:t>                                      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I had been running to the shops, but I have now started walking.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9409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0CCEF-A150-4877-A2DC-E5E72B1D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000000"/>
                </a:solidFill>
                <a:effectLst/>
                <a:latin typeface="Lato"/>
              </a:rPr>
              <a:t>The Present Tenses</a:t>
            </a:r>
            <a:br>
              <a:rPr lang="en-IN" b="1" i="0" dirty="0">
                <a:solidFill>
                  <a:srgbClr val="000000"/>
                </a:solidFill>
                <a:effectLst/>
                <a:latin typeface="Lato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AAF63-F926-4DF3-B7D0-1CAF58DFE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Simple Present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2"/>
              </a:rPr>
              <a:t>simple present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mostly used to describe facts and habits.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                                I run daily.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Present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3"/>
              </a:rPr>
              <a:t>present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for an ongoing action in the present.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                        I am running to your house at the moment.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Present Perfect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none" strike="noStrike" dirty="0">
                <a:solidFill>
                  <a:srgbClr val="991111"/>
                </a:solidFill>
                <a:effectLst/>
                <a:latin typeface="Lato"/>
                <a:hlinkClick r:id="rId4"/>
              </a:rPr>
              <a:t>present perfect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for actions began in the past. (Often, the actions continue into the present.)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                                     I have run for 5 miles so far.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/>
              </a:rPr>
              <a:t>Present Perfect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. The </a:t>
            </a:r>
            <a:r>
              <a:rPr lang="en-US" b="0" i="0" u="sng" dirty="0">
                <a:solidFill>
                  <a:srgbClr val="991111"/>
                </a:solidFill>
                <a:effectLst/>
                <a:latin typeface="Lato"/>
                <a:hlinkClick r:id="rId5"/>
              </a:rPr>
              <a:t>present perfect progressive tense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 is used for a continuous activity that began in the past and continues into the present, or a continuous activity that began in past but has now finished (usually very recently).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Lato"/>
              </a:rPr>
              <a:t>                                     </a:t>
            </a:r>
            <a:r>
              <a:rPr lang="en-US" b="0" i="0" dirty="0">
                <a:solidFill>
                  <a:srgbClr val="000000"/>
                </a:solidFill>
                <a:effectLst/>
                <a:latin typeface="Lato"/>
              </a:rPr>
              <a:t>I have been running for hours.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72040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</TotalTime>
  <Words>867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Lato</vt:lpstr>
      <vt:lpstr>Gallery</vt:lpstr>
      <vt:lpstr>               TENSES</vt:lpstr>
      <vt:lpstr>definition</vt:lpstr>
      <vt:lpstr>                             Verb Tense </vt:lpstr>
      <vt:lpstr>Examples of Tenses </vt:lpstr>
      <vt:lpstr>The Full List of Tenses </vt:lpstr>
      <vt:lpstr>The Full List of Tenses</vt:lpstr>
      <vt:lpstr>The Full List of Tenses</vt:lpstr>
      <vt:lpstr>The Past Tenses </vt:lpstr>
      <vt:lpstr>The Present Tenses </vt:lpstr>
      <vt:lpstr>The Future Tenses </vt:lpstr>
      <vt:lpstr>                            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TENSES</dc:title>
  <dc:creator>Noushad</dc:creator>
  <cp:lastModifiedBy>Noushad</cp:lastModifiedBy>
  <cp:revision>2</cp:revision>
  <dcterms:created xsi:type="dcterms:W3CDTF">2021-01-26T11:37:43Z</dcterms:created>
  <dcterms:modified xsi:type="dcterms:W3CDTF">2021-01-26T12:08:48Z</dcterms:modified>
</cp:coreProperties>
</file>