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autoAdjust="0"/>
    <p:restoredTop sz="94708" autoAdjust="0"/>
  </p:normalViewPr>
  <p:slideViewPr>
    <p:cSldViewPr>
      <p:cViewPr varScale="1">
        <p:scale>
          <a:sx n="54" d="100"/>
          <a:sy n="54" d="100"/>
        </p:scale>
        <p:origin x="-970"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D0CAD528-E06D-4A94-AE77-03D4D457067D}" type="datetimeFigureOut">
              <a:rPr lang="en-GB" smtClean="0"/>
              <a:pPr/>
              <a:t>26/01/2021</a:t>
            </a:fld>
            <a:endParaRPr lang="en-GB" dirty="0"/>
          </a:p>
        </p:txBody>
      </p:sp>
      <p:sp>
        <p:nvSpPr>
          <p:cNvPr id="17" name="Footer Placeholder 16"/>
          <p:cNvSpPr>
            <a:spLocks noGrp="1"/>
          </p:cNvSpPr>
          <p:nvPr>
            <p:ph type="ftr" sz="quarter" idx="11"/>
          </p:nvPr>
        </p:nvSpPr>
        <p:spPr/>
        <p:txBody>
          <a:bodyPr/>
          <a:lstStyle/>
          <a:p>
            <a:endParaRPr lang="en-GB" dirty="0"/>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52961F9F-1146-4BC9-B78F-759D0CC7F0FD}" type="slidenum">
              <a:rPr lang="en-GB" smtClean="0"/>
              <a:pPr/>
              <a:t>‹#›</a:t>
            </a:fld>
            <a:endParaRPr lang="en-GB" dirty="0"/>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0CAD528-E06D-4A94-AE77-03D4D457067D}" type="datetimeFigureOut">
              <a:rPr lang="en-GB" smtClean="0"/>
              <a:pPr/>
              <a:t>26/01/2021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52961F9F-1146-4BC9-B78F-759D0CC7F0FD}" type="slidenum">
              <a:rPr lang="en-GB" smtClean="0"/>
              <a:pPr/>
              <a:t>‹#›</a:t>
            </a:fld>
            <a:endParaRPr lang="en-GB" dirty="0"/>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52961F9F-1146-4BC9-B78F-759D0CC7F0FD}" type="slidenum">
              <a:rPr lang="en-GB" smtClean="0"/>
              <a:pPr/>
              <a:t>‹#›</a:t>
            </a:fld>
            <a:endParaRPr lang="en-GB" dirty="0"/>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0CAD528-E06D-4A94-AE77-03D4D457067D}" type="datetimeFigureOut">
              <a:rPr lang="en-GB" smtClean="0"/>
              <a:pPr/>
              <a:t>26/01/2021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D0CAD528-E06D-4A94-AE77-03D4D457067D}" type="datetimeFigureOut">
              <a:rPr lang="en-GB" smtClean="0"/>
              <a:pPr/>
              <a:t>26/01/2021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a:xfrm>
            <a:off x="4361688" y="1026372"/>
            <a:ext cx="457200" cy="441325"/>
          </a:xfrm>
        </p:spPr>
        <p:txBody>
          <a:bodyPr/>
          <a:lstStyle/>
          <a:p>
            <a:fld id="{52961F9F-1146-4BC9-B78F-759D0CC7F0FD}" type="slidenum">
              <a:rPr lang="en-GB" smtClean="0"/>
              <a:pPr/>
              <a:t>‹#›</a:t>
            </a:fld>
            <a:endParaRPr lang="en-GB" dirty="0"/>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GB" dirty="0"/>
          </a:p>
        </p:txBody>
      </p:sp>
      <p:sp>
        <p:nvSpPr>
          <p:cNvPr id="4" name="Date Placeholder 3"/>
          <p:cNvSpPr>
            <a:spLocks noGrp="1"/>
          </p:cNvSpPr>
          <p:nvPr>
            <p:ph type="dt" sz="half" idx="10"/>
          </p:nvPr>
        </p:nvSpPr>
        <p:spPr/>
        <p:txBody>
          <a:bodyPr/>
          <a:lstStyle/>
          <a:p>
            <a:fld id="{D0CAD528-E06D-4A94-AE77-03D4D457067D}" type="datetimeFigureOut">
              <a:rPr lang="en-GB" smtClean="0"/>
              <a:pPr/>
              <a:t>26/01/2021</a:t>
            </a:fld>
            <a:endParaRPr lang="en-GB" dirty="0"/>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52961F9F-1146-4BC9-B78F-759D0CC7F0FD}" type="slidenum">
              <a:rPr lang="en-GB" smtClean="0"/>
              <a:pPr/>
              <a:t>‹#›</a:t>
            </a:fld>
            <a:endParaRPr lang="en-GB" dirty="0"/>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D0CAD528-E06D-4A94-AE77-03D4D457067D}" type="datetimeFigureOut">
              <a:rPr lang="en-GB" smtClean="0"/>
              <a:pPr/>
              <a:t>26/01/2021</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52961F9F-1146-4BC9-B78F-759D0CC7F0FD}" type="slidenum">
              <a:rPr lang="en-GB" smtClean="0"/>
              <a:pPr/>
              <a:t>‹#›</a:t>
            </a:fld>
            <a:endParaRPr lang="en-GB" dirty="0"/>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D0CAD528-E06D-4A94-AE77-03D4D457067D}" type="datetimeFigureOut">
              <a:rPr lang="en-GB" smtClean="0"/>
              <a:pPr/>
              <a:t>26/01/2021</a:t>
            </a:fld>
            <a:endParaRPr lang="en-GB" dirty="0"/>
          </a:p>
        </p:txBody>
      </p:sp>
      <p:sp>
        <p:nvSpPr>
          <p:cNvPr id="8" name="Footer Placeholder 7"/>
          <p:cNvSpPr>
            <a:spLocks noGrp="1"/>
          </p:cNvSpPr>
          <p:nvPr>
            <p:ph type="ftr" sz="quarter" idx="11"/>
          </p:nvPr>
        </p:nvSpPr>
        <p:spPr>
          <a:xfrm>
            <a:off x="304800" y="6409944"/>
            <a:ext cx="3581400" cy="365760"/>
          </a:xfrm>
        </p:spPr>
        <p:txBody>
          <a:bodyPr/>
          <a:lstStyle/>
          <a:p>
            <a:endParaRPr lang="en-GB" dirty="0"/>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52961F9F-1146-4BC9-B78F-759D0CC7F0FD}" type="slidenum">
              <a:rPr lang="en-GB" smtClean="0"/>
              <a:pPr/>
              <a:t>‹#›</a:t>
            </a:fld>
            <a:endParaRPr lang="en-GB" dirty="0"/>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0CAD528-E06D-4A94-AE77-03D4D457067D}" type="datetimeFigureOut">
              <a:rPr lang="en-GB" smtClean="0"/>
              <a:pPr/>
              <a:t>26/01/2021</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a:xfrm>
            <a:off x="4343400" y="1036020"/>
            <a:ext cx="457200" cy="441325"/>
          </a:xfrm>
        </p:spPr>
        <p:txBody>
          <a:bodyPr/>
          <a:lstStyle/>
          <a:p>
            <a:fld id="{52961F9F-1146-4BC9-B78F-759D0CC7F0FD}" type="slidenum">
              <a:rPr lang="en-GB" smtClean="0"/>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D0CAD528-E06D-4A94-AE77-03D4D457067D}" type="datetimeFigureOut">
              <a:rPr lang="en-GB" smtClean="0"/>
              <a:pPr/>
              <a:t>26/01/2021</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52961F9F-1146-4BC9-B78F-759D0CC7F0FD}" type="slidenum">
              <a:rPr lang="en-GB" smtClean="0"/>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52961F9F-1146-4BC9-B78F-759D0CC7F0FD}" type="slidenum">
              <a:rPr lang="en-GB" smtClean="0"/>
              <a:pPr/>
              <a:t>‹#›</a:t>
            </a:fld>
            <a:endParaRPr lang="en-GB" dirty="0"/>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D0CAD528-E06D-4A94-AE77-03D4D457067D}" type="datetimeFigureOut">
              <a:rPr lang="en-GB" smtClean="0"/>
              <a:pPr/>
              <a:t>26/01/2021</a:t>
            </a:fld>
            <a:endParaRPr lang="en-GB" dirty="0"/>
          </a:p>
        </p:txBody>
      </p:sp>
      <p:sp>
        <p:nvSpPr>
          <p:cNvPr id="6" name="Footer Placeholder 5"/>
          <p:cNvSpPr>
            <a:spLocks noGrp="1"/>
          </p:cNvSpPr>
          <p:nvPr>
            <p:ph type="ftr" sz="quarter" idx="11"/>
          </p:nvPr>
        </p:nvSpPr>
        <p:spPr>
          <a:xfrm>
            <a:off x="301752" y="6410848"/>
            <a:ext cx="3383280" cy="365760"/>
          </a:xfrm>
        </p:spPr>
        <p:txBody>
          <a:bodyPr/>
          <a:lstStyle/>
          <a:p>
            <a:endParaRPr lang="en-GB"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52961F9F-1146-4BC9-B78F-759D0CC7F0FD}" type="slidenum">
              <a:rPr lang="en-GB" smtClean="0"/>
              <a:pPr/>
              <a:t>‹#›</a:t>
            </a:fld>
            <a:endParaRPr lang="en-GB" dirty="0"/>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D0CAD528-E06D-4A94-AE77-03D4D457067D}" type="datetimeFigureOut">
              <a:rPr lang="en-GB" smtClean="0"/>
              <a:pPr/>
              <a:t>26/01/2021</a:t>
            </a:fld>
            <a:endParaRPr lang="en-GB" dirty="0"/>
          </a:p>
        </p:txBody>
      </p:sp>
      <p:sp>
        <p:nvSpPr>
          <p:cNvPr id="6" name="Footer Placeholder 5"/>
          <p:cNvSpPr>
            <a:spLocks noGrp="1"/>
          </p:cNvSpPr>
          <p:nvPr>
            <p:ph type="ftr" sz="quarter" idx="11"/>
          </p:nvPr>
        </p:nvSpPr>
        <p:spPr>
          <a:xfrm>
            <a:off x="301752" y="6410848"/>
            <a:ext cx="3584448" cy="365760"/>
          </a:xfrm>
        </p:spPr>
        <p:txBody>
          <a:bodyPr/>
          <a:lstStyle/>
          <a:p>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D0CAD528-E06D-4A94-AE77-03D4D457067D}" type="datetimeFigureOut">
              <a:rPr lang="en-GB" smtClean="0"/>
              <a:pPr/>
              <a:t>26/01/2021</a:t>
            </a:fld>
            <a:endParaRPr lang="en-GB" dirty="0"/>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GB" dirty="0"/>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52961F9F-1146-4BC9-B78F-759D0CC7F0FD}" type="slidenum">
              <a:rPr lang="en-GB" smtClean="0"/>
              <a:pPr/>
              <a:t>‹#›</a:t>
            </a:fld>
            <a:endParaRPr lang="en-GB" dirty="0"/>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p:txBody>
          <a:bodyPr>
            <a:normAutofit lnSpcReduction="10000"/>
          </a:bodyPr>
          <a:lstStyle/>
          <a:p>
            <a:pPr algn="just"/>
            <a:endParaRPr lang="en-US" b="1" dirty="0" smtClean="0"/>
          </a:p>
          <a:p>
            <a:pPr algn="just"/>
            <a:endParaRPr lang="en-US" dirty="0" smtClean="0"/>
          </a:p>
          <a:p>
            <a:pPr algn="just"/>
            <a:endParaRPr lang="en-US" b="1" dirty="0" smtClean="0"/>
          </a:p>
          <a:p>
            <a:pPr algn="just"/>
            <a:r>
              <a:rPr lang="en-US" b="1" dirty="0" smtClean="0"/>
              <a:t>NASREEN BANU S</a:t>
            </a:r>
          </a:p>
          <a:p>
            <a:pPr algn="just"/>
            <a:r>
              <a:rPr lang="en-US" b="1" dirty="0" smtClean="0"/>
              <a:t>ASSISTANT PROFESSOR</a:t>
            </a:r>
          </a:p>
          <a:p>
            <a:pPr algn="just"/>
            <a:r>
              <a:rPr lang="en-US" b="1" dirty="0" smtClean="0"/>
              <a:t>DEPT OF ENGLISH</a:t>
            </a:r>
            <a:endParaRPr lang="en-IN" b="1" dirty="0"/>
          </a:p>
        </p:txBody>
      </p:sp>
      <p:sp>
        <p:nvSpPr>
          <p:cNvPr id="2" name="Title 1"/>
          <p:cNvSpPr>
            <a:spLocks noGrp="1"/>
          </p:cNvSpPr>
          <p:nvPr>
            <p:ph type="ctrTitle"/>
          </p:nvPr>
        </p:nvSpPr>
        <p:spPr>
          <a:xfrm>
            <a:off x="0" y="1643050"/>
            <a:ext cx="8229600" cy="1470025"/>
          </a:xfrm>
        </p:spPr>
        <p:txBody>
          <a:bodyPr>
            <a:normAutofit/>
          </a:bodyPr>
          <a:lstStyle/>
          <a:p>
            <a:r>
              <a:rPr lang="en-GB" sz="4400" dirty="0" smtClean="0"/>
              <a:t>The Agrarian Revolution</a:t>
            </a:r>
            <a:endParaRPr lang="en-GB" sz="4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Arthur Young</a:t>
            </a:r>
            <a:endParaRPr lang="en-GB" dirty="0"/>
          </a:p>
        </p:txBody>
      </p:sp>
      <p:sp>
        <p:nvSpPr>
          <p:cNvPr id="3" name="Content Placeholder 2"/>
          <p:cNvSpPr>
            <a:spLocks noGrp="1"/>
          </p:cNvSpPr>
          <p:nvPr>
            <p:ph sz="quarter" idx="1"/>
          </p:nvPr>
        </p:nvSpPr>
        <p:spPr/>
        <p:txBody>
          <a:bodyPr>
            <a:normAutofit/>
          </a:bodyPr>
          <a:lstStyle/>
          <a:p>
            <a:r>
              <a:rPr lang="en-GB" dirty="0" smtClean="0"/>
              <a:t>In the 1770s and 1780s Young travelled many thousands of miles observing the process of change and encouraging it.</a:t>
            </a:r>
          </a:p>
          <a:p>
            <a:r>
              <a:rPr lang="en-GB" dirty="0" smtClean="0"/>
              <a:t>He edited the journal  'The Annals of Agriculture'.</a:t>
            </a:r>
          </a:p>
          <a:p>
            <a:r>
              <a:rPr lang="en-GB" dirty="0" smtClean="0"/>
              <a:t>In 1793 Young was appointed to be the Secretary to the newly formed Board of Agriculture and made a big contribution to spreading the innovative ideas of the Agrarian Revolution far and wide.</a:t>
            </a:r>
            <a:endParaRPr lang="en-GB"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Effects of Agrarian Revolution</a:t>
            </a:r>
            <a:endParaRPr lang="en-IN" dirty="0"/>
          </a:p>
        </p:txBody>
      </p:sp>
      <p:sp>
        <p:nvSpPr>
          <p:cNvPr id="3" name="Content Placeholder 2"/>
          <p:cNvSpPr>
            <a:spLocks noGrp="1"/>
          </p:cNvSpPr>
          <p:nvPr>
            <p:ph sz="quarter" idx="1"/>
          </p:nvPr>
        </p:nvSpPr>
        <p:spPr/>
        <p:txBody>
          <a:bodyPr/>
          <a:lstStyle/>
          <a:p>
            <a:r>
              <a:rPr lang="en-IN" dirty="0" smtClean="0"/>
              <a:t>The increase in agricultural production and technological advancements during the Agricultural Revolution contributed to unprecedented population growth and new agricultural practices, triggering such phenomena as rural-to-urban migration, development of a coherent and loosely regulated agricultural market, and emergence of capitalist farmers</a:t>
            </a:r>
            <a:r>
              <a:rPr lang="en-IN" dirty="0" smtClean="0"/>
              <a:t>.</a:t>
            </a:r>
          </a:p>
          <a:p>
            <a:endParaRPr lang="en-IN"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Significance of Agrarian Revolution</a:t>
            </a:r>
            <a:endParaRPr lang="en-IN" dirty="0"/>
          </a:p>
        </p:txBody>
      </p:sp>
      <p:sp>
        <p:nvSpPr>
          <p:cNvPr id="3" name="Content Placeholder 2"/>
          <p:cNvSpPr>
            <a:spLocks noGrp="1"/>
          </p:cNvSpPr>
          <p:nvPr>
            <p:ph sz="quarter" idx="1"/>
          </p:nvPr>
        </p:nvSpPr>
        <p:spPr/>
        <p:txBody>
          <a:bodyPr>
            <a:normAutofit fontScale="92500" lnSpcReduction="20000"/>
          </a:bodyPr>
          <a:lstStyle/>
          <a:p>
            <a:r>
              <a:rPr lang="en-IN" dirty="0" smtClean="0"/>
              <a:t>The Agricultural Revolution in Britain proved to be a major turning point, allowing population to far exceed earlier peaks and sustain the country’s rise to industrial </a:t>
            </a:r>
            <a:r>
              <a:rPr lang="en-IN" dirty="0" smtClean="0"/>
              <a:t>pre-eminence.</a:t>
            </a:r>
          </a:p>
          <a:p>
            <a:r>
              <a:rPr lang="en-IN" dirty="0" smtClean="0"/>
              <a:t>Although evidence-based advice on farming began to appear in England in the mid-17th century, the overall agricultural productivity of Britain grew significantly only later. </a:t>
            </a:r>
            <a:endParaRPr lang="en-IN" dirty="0" smtClean="0"/>
          </a:p>
          <a:p>
            <a:r>
              <a:rPr lang="en-IN" dirty="0" smtClean="0"/>
              <a:t>Towards the end of the 19th century, the substantial gains in British agricultural productivity were rapidly offset by competition from cheaper imports, made possible by the exploitation of colonies and advances in transportation, refrigeration, and other technologies.</a:t>
            </a:r>
            <a:endParaRPr lang="en-IN"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Impact</a:t>
            </a:r>
            <a:endParaRPr lang="en-IN" dirty="0"/>
          </a:p>
        </p:txBody>
      </p:sp>
      <p:sp>
        <p:nvSpPr>
          <p:cNvPr id="3" name="Content Placeholder 2"/>
          <p:cNvSpPr>
            <a:spLocks noGrp="1"/>
          </p:cNvSpPr>
          <p:nvPr>
            <p:ph sz="quarter" idx="1"/>
          </p:nvPr>
        </p:nvSpPr>
        <p:spPr/>
        <p:txBody>
          <a:bodyPr>
            <a:normAutofit fontScale="92500"/>
          </a:bodyPr>
          <a:lstStyle/>
          <a:p>
            <a:r>
              <a:rPr lang="en-IN" dirty="0" smtClean="0"/>
              <a:t>The increase in the food supply contributed to the rapid growth of population in England and </a:t>
            </a:r>
            <a:r>
              <a:rPr lang="en-IN" dirty="0" smtClean="0"/>
              <a:t>Wales.</a:t>
            </a:r>
          </a:p>
          <a:p>
            <a:r>
              <a:rPr lang="en-IN" dirty="0" smtClean="0"/>
              <a:t>The rise in productivity accelerated the decline of the agricultural share of the </a:t>
            </a:r>
            <a:r>
              <a:rPr lang="en-IN" dirty="0" smtClean="0"/>
              <a:t>labour </a:t>
            </a:r>
            <a:r>
              <a:rPr lang="en-IN" dirty="0" smtClean="0"/>
              <a:t>force, adding to the urban workforce on which industrialization depended</a:t>
            </a:r>
            <a:r>
              <a:rPr lang="en-IN" dirty="0" smtClean="0"/>
              <a:t>.</a:t>
            </a:r>
          </a:p>
          <a:p>
            <a:r>
              <a:rPr lang="en-IN" dirty="0" smtClean="0"/>
              <a:t>The Agricultural Revolution has therefore been cited as a cause of the Industrial Revolution. </a:t>
            </a:r>
            <a:endParaRPr lang="en-IN" dirty="0" smtClean="0"/>
          </a:p>
          <a:p>
            <a:r>
              <a:rPr lang="en-IN" dirty="0" smtClean="0"/>
              <a:t>As </a:t>
            </a:r>
            <a:r>
              <a:rPr lang="en-IN" dirty="0" smtClean="0"/>
              <a:t>enclosure deprived many of access to land or left farmers with plots too small and of poor quality, increasing numbers of workers had no choice but migrate to the city.</a:t>
            </a:r>
            <a:endParaRPr lang="en-IN" dirty="0" smtClean="0"/>
          </a:p>
          <a:p>
            <a:endParaRPr lang="en-IN"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46546" y="2967335"/>
            <a:ext cx="4791697" cy="923330"/>
          </a:xfrm>
          <a:prstGeom prst="rect">
            <a:avLst/>
          </a:prstGeom>
          <a:noFill/>
        </p:spPr>
        <p:txBody>
          <a:bodyPr wrap="none" lIns="91440" tIns="45720" rIns="91440" bIns="45720">
            <a:spAutoFit/>
          </a:bodyPr>
          <a:lstStyle/>
          <a:p>
            <a:pPr algn="ctr"/>
            <a:r>
              <a:rPr lang="en-US" sz="54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THANK YOU</a:t>
            </a:r>
            <a:endParaRPr lang="en-US" sz="5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System Before</a:t>
            </a:r>
            <a:endParaRPr lang="en-GB" dirty="0"/>
          </a:p>
        </p:txBody>
      </p:sp>
      <p:sp>
        <p:nvSpPr>
          <p:cNvPr id="3" name="Content Placeholder 2"/>
          <p:cNvSpPr>
            <a:spLocks noGrp="1"/>
          </p:cNvSpPr>
          <p:nvPr>
            <p:ph sz="quarter" idx="1"/>
          </p:nvPr>
        </p:nvSpPr>
        <p:spPr/>
        <p:txBody>
          <a:bodyPr>
            <a:normAutofit fontScale="85000" lnSpcReduction="20000"/>
          </a:bodyPr>
          <a:lstStyle/>
          <a:p>
            <a:r>
              <a:rPr lang="en-GB" dirty="0" smtClean="0"/>
              <a:t>Before the Agrarian revolution food was produced using ‘the Open Field System’</a:t>
            </a:r>
          </a:p>
          <a:p>
            <a:r>
              <a:rPr lang="en-GB" dirty="0" smtClean="0"/>
              <a:t>Crops were grown on strips of land in large open fields</a:t>
            </a:r>
          </a:p>
          <a:p>
            <a:r>
              <a:rPr lang="en-GB" dirty="0" smtClean="0"/>
              <a:t>Tenant farmers rented strips of land from local landowner</a:t>
            </a:r>
          </a:p>
          <a:p>
            <a:r>
              <a:rPr lang="en-GB" dirty="0" smtClean="0"/>
              <a:t>Significant sections of land were designated as ‘common land’ on which tenants and agricultural labourers had rights to graze their livestock </a:t>
            </a:r>
          </a:p>
          <a:p>
            <a:r>
              <a:rPr lang="en-GB" dirty="0" smtClean="0"/>
              <a:t>Crops were rotated using 3 Field system – one year of wheat, one year of barley (oats), one year of fallow (left to meadow to recover)</a:t>
            </a:r>
          </a:p>
          <a:p>
            <a:r>
              <a:rPr lang="en-GB" dirty="0" smtClean="0"/>
              <a:t>The Open field system was very inefficient but had served Britain’s needs for hundreds of years</a:t>
            </a:r>
          </a:p>
          <a:p>
            <a:r>
              <a:rPr lang="en-GB" dirty="0" smtClean="0"/>
              <a:t>Village life was reasonably secure and predictable</a:t>
            </a:r>
            <a:endParaRPr lang="en-GB"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agricultural-revolution-4-728.jpg"/>
          <p:cNvPicPr>
            <a:picLocks noGrp="1" noChangeAspect="1"/>
          </p:cNvPicPr>
          <p:nvPr>
            <p:ph sz="quarter" idx="1"/>
          </p:nvPr>
        </p:nvPicPr>
        <p:blipFill>
          <a:blip r:embed="rId2" cstate="print"/>
          <a:stretch>
            <a:fillRect/>
          </a:stretch>
        </p:blipFill>
        <p:spPr>
          <a:xfrm>
            <a:off x="428596" y="357166"/>
            <a:ext cx="8286808" cy="6174821"/>
          </a:xfr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Pressure for Change</a:t>
            </a:r>
            <a:endParaRPr lang="en-GB" dirty="0"/>
          </a:p>
        </p:txBody>
      </p:sp>
      <p:sp>
        <p:nvSpPr>
          <p:cNvPr id="3" name="Content Placeholder 2"/>
          <p:cNvSpPr>
            <a:spLocks noGrp="1"/>
          </p:cNvSpPr>
          <p:nvPr>
            <p:ph sz="quarter" idx="1"/>
          </p:nvPr>
        </p:nvSpPr>
        <p:spPr/>
        <p:txBody>
          <a:bodyPr>
            <a:normAutofit fontScale="92500" lnSpcReduction="10000"/>
          </a:bodyPr>
          <a:lstStyle/>
          <a:p>
            <a:r>
              <a:rPr lang="en-GB" b="1" dirty="0" smtClean="0"/>
              <a:t>Population Growth</a:t>
            </a:r>
            <a:r>
              <a:rPr lang="en-GB" dirty="0" smtClean="0"/>
              <a:t>: Between 1750-1820 British population trebled from 7 million to 21 million – the old system could not feed that many people</a:t>
            </a:r>
          </a:p>
          <a:p>
            <a:r>
              <a:rPr lang="en-GB" b="1" dirty="0" smtClean="0"/>
              <a:t>French Wars </a:t>
            </a:r>
            <a:r>
              <a:rPr lang="en-GB" dirty="0" smtClean="0"/>
              <a:t>– war with France from 1793 reduced the amount of important food to near to zero, shortages got worse and prices rose</a:t>
            </a:r>
          </a:p>
          <a:p>
            <a:r>
              <a:rPr lang="en-GB" b="1" dirty="0" smtClean="0"/>
              <a:t>‘An Age of innovations’– </a:t>
            </a:r>
            <a:r>
              <a:rPr lang="en-GB" dirty="0" smtClean="0"/>
              <a:t>ideas from the industrialising areas began to have an influence e.g. Mechanisation, economies of scale</a:t>
            </a:r>
          </a:p>
          <a:p>
            <a:r>
              <a:rPr lang="en-GB" b="1" dirty="0" smtClean="0"/>
              <a:t>Greed and opportunity </a:t>
            </a:r>
            <a:r>
              <a:rPr lang="en-GB" dirty="0" smtClean="0"/>
              <a:t>– landowners saw a unique opportunity to enrich themselves by adopting new practises</a:t>
            </a:r>
            <a:endParaRPr lang="en-GB"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Enclosure</a:t>
            </a:r>
            <a:endParaRPr lang="en-GB" dirty="0"/>
          </a:p>
        </p:txBody>
      </p:sp>
      <p:sp>
        <p:nvSpPr>
          <p:cNvPr id="3" name="Content Placeholder 2"/>
          <p:cNvSpPr>
            <a:spLocks noGrp="1"/>
          </p:cNvSpPr>
          <p:nvPr>
            <p:ph sz="quarter" idx="1"/>
          </p:nvPr>
        </p:nvSpPr>
        <p:spPr/>
        <p:txBody>
          <a:bodyPr>
            <a:normAutofit fontScale="77500" lnSpcReduction="20000"/>
          </a:bodyPr>
          <a:lstStyle/>
          <a:p>
            <a:r>
              <a:rPr lang="en-GB" dirty="0" smtClean="0"/>
              <a:t>The main feature of the Agrarian Revolution was the Enclosure of the land – joining the strips together into large, hedged off fields to take advantage of technology</a:t>
            </a:r>
            <a:r>
              <a:rPr lang="en-GB" dirty="0"/>
              <a:t> </a:t>
            </a:r>
            <a:r>
              <a:rPr lang="en-GB" dirty="0" smtClean="0"/>
              <a:t>and innovation</a:t>
            </a:r>
          </a:p>
          <a:p>
            <a:r>
              <a:rPr lang="en-GB" dirty="0" smtClean="0"/>
              <a:t>Enclosure began as a voluntary process as large to medium sized landowners saw the mutual advantages of banding together to make money.</a:t>
            </a:r>
          </a:p>
          <a:p>
            <a:r>
              <a:rPr lang="en-GB" dirty="0" smtClean="0"/>
              <a:t>Eventually Enclosure had to be regulated by Parliament as conflicts between larger landowners and small landowners and tenant farmers increased</a:t>
            </a:r>
          </a:p>
          <a:p>
            <a:r>
              <a:rPr lang="en-GB" dirty="0" smtClean="0"/>
              <a:t>The largest landowner in an area would push an Enclosure act through Parliament joining up all the local strips with small amounts of compensation for those who lost out</a:t>
            </a:r>
          </a:p>
          <a:p>
            <a:r>
              <a:rPr lang="en-GB" dirty="0" smtClean="0"/>
              <a:t>Between 1760-1820 there were 4,000 separate Enclosure Acts illustrating the landed nature of Parliament</a:t>
            </a:r>
            <a:endParaRPr lang="en-GB"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Consequences</a:t>
            </a:r>
            <a:endParaRPr lang="en-GB" dirty="0"/>
          </a:p>
        </p:txBody>
      </p:sp>
      <p:sp>
        <p:nvSpPr>
          <p:cNvPr id="3" name="Content Placeholder 2"/>
          <p:cNvSpPr>
            <a:spLocks noGrp="1"/>
          </p:cNvSpPr>
          <p:nvPr>
            <p:ph sz="quarter" idx="1"/>
          </p:nvPr>
        </p:nvSpPr>
        <p:spPr/>
        <p:txBody>
          <a:bodyPr>
            <a:normAutofit fontScale="92500" lnSpcReduction="10000"/>
          </a:bodyPr>
          <a:lstStyle/>
          <a:p>
            <a:r>
              <a:rPr lang="en-GB" b="1" dirty="0" smtClean="0"/>
              <a:t>Much larger farms </a:t>
            </a:r>
            <a:r>
              <a:rPr lang="en-GB" dirty="0" smtClean="0"/>
              <a:t>– grow more food, able to innovate, wealthier so can invest, better disease control and weed control. Massive increase in food production – birth of modern farming</a:t>
            </a:r>
          </a:p>
          <a:p>
            <a:r>
              <a:rPr lang="en-GB" b="1" dirty="0" smtClean="0"/>
              <a:t>All common land disappeared </a:t>
            </a:r>
            <a:r>
              <a:rPr lang="en-GB" dirty="0" smtClean="0"/>
              <a:t>and agricultural labourers lost their rights and their livelihoods, increase in rural poverty – many joined the rural urban drift to seek their fortunes in the new towns</a:t>
            </a:r>
          </a:p>
          <a:p>
            <a:r>
              <a:rPr lang="en-GB" dirty="0" smtClean="0"/>
              <a:t>Agricultural land more and </a:t>
            </a:r>
            <a:r>
              <a:rPr lang="en-GB" b="1" dirty="0" smtClean="0"/>
              <a:t>more concentrated </a:t>
            </a:r>
            <a:r>
              <a:rPr lang="en-GB" dirty="0" smtClean="0"/>
              <a:t>into the hands of the wealthiest landowners. Small farmers forced by Act of Parliament to sell to large landowners at low prices and inadequate compensation</a:t>
            </a:r>
            <a:endParaRPr lang="en-GB"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Other Innovations: Jethro Tull</a:t>
            </a:r>
            <a:endParaRPr lang="en-GB" dirty="0"/>
          </a:p>
        </p:txBody>
      </p:sp>
      <p:sp>
        <p:nvSpPr>
          <p:cNvPr id="3" name="Content Placeholder 2"/>
          <p:cNvSpPr>
            <a:spLocks noGrp="1"/>
          </p:cNvSpPr>
          <p:nvPr>
            <p:ph sz="quarter" idx="1"/>
          </p:nvPr>
        </p:nvSpPr>
        <p:spPr/>
        <p:txBody>
          <a:bodyPr/>
          <a:lstStyle/>
          <a:p>
            <a:pPr>
              <a:buNone/>
            </a:pPr>
            <a:r>
              <a:rPr lang="en-GB" sz="2400" dirty="0" smtClean="0"/>
              <a:t>In 1701 Tull invented a seed drill which was a horse drawn machine that planted seed in straight rows and at a uniform depth.</a:t>
            </a:r>
          </a:p>
          <a:p>
            <a:pPr>
              <a:buNone/>
            </a:pPr>
            <a:r>
              <a:rPr lang="en-GB" sz="2400" dirty="0" smtClean="0"/>
              <a:t>In 1714 Tull developed a horse drawn hoe that made it much easier to get rid of the weeds between crop rows. This replaced hand hoeing.</a:t>
            </a:r>
          </a:p>
          <a:p>
            <a:pPr>
              <a:buNone/>
            </a:pPr>
            <a:endParaRPr lang="en-GB" dirty="0"/>
          </a:p>
        </p:txBody>
      </p:sp>
      <p:pic>
        <p:nvPicPr>
          <p:cNvPr id="4" name="Picture 3" descr="jeff.jpg"/>
          <p:cNvPicPr>
            <a:picLocks noChangeAspect="1"/>
          </p:cNvPicPr>
          <p:nvPr/>
        </p:nvPicPr>
        <p:blipFill>
          <a:blip r:embed="rId2" cstate="print"/>
          <a:stretch>
            <a:fillRect/>
          </a:stretch>
        </p:blipFill>
        <p:spPr>
          <a:xfrm>
            <a:off x="1907704" y="4221088"/>
            <a:ext cx="4248472" cy="2016224"/>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Turnip Townshend</a:t>
            </a:r>
            <a:endParaRPr lang="en-GB" dirty="0"/>
          </a:p>
        </p:txBody>
      </p:sp>
      <p:sp>
        <p:nvSpPr>
          <p:cNvPr id="3" name="Content Placeholder 2"/>
          <p:cNvSpPr>
            <a:spLocks noGrp="1"/>
          </p:cNvSpPr>
          <p:nvPr>
            <p:ph sz="quarter" idx="1"/>
          </p:nvPr>
        </p:nvSpPr>
        <p:spPr/>
        <p:txBody>
          <a:bodyPr>
            <a:normAutofit/>
          </a:bodyPr>
          <a:lstStyle/>
          <a:p>
            <a:r>
              <a:rPr lang="en-GB" sz="2400" dirty="0" smtClean="0"/>
              <a:t>Devised a way of improving on the old wheat-barley-fallow rotation by getting rid of the fallow year</a:t>
            </a:r>
          </a:p>
          <a:p>
            <a:r>
              <a:rPr lang="en-GB" sz="2400" dirty="0" smtClean="0"/>
              <a:t>Townshend introduced a new 4 year sequence – wheat-turnips- barley-clover. Turnips as a root crop use different nutrients in the soil and both turnips and clover actually introduced nutrients helpful for wheat and barley.</a:t>
            </a:r>
          </a:p>
          <a:p>
            <a:r>
              <a:rPr lang="en-GB" sz="2400" dirty="0" smtClean="0"/>
              <a:t>Turnips and clover provided valuable winter cattle food, cutting the need for grazing and making it possible for farmers to keep larger and larger herds</a:t>
            </a:r>
            <a:endParaRPr lang="en-GB" sz="2400" dirty="0"/>
          </a:p>
        </p:txBody>
      </p:sp>
      <p:pic>
        <p:nvPicPr>
          <p:cNvPr id="4" name="Picture 3" descr="turnip.png"/>
          <p:cNvPicPr>
            <a:picLocks noChangeAspect="1"/>
          </p:cNvPicPr>
          <p:nvPr/>
        </p:nvPicPr>
        <p:blipFill>
          <a:blip r:embed="rId2" cstate="print"/>
          <a:stretch>
            <a:fillRect/>
          </a:stretch>
        </p:blipFill>
        <p:spPr>
          <a:xfrm>
            <a:off x="5796136" y="4941168"/>
            <a:ext cx="2232248" cy="1152128"/>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Robert Bakewell</a:t>
            </a:r>
            <a:endParaRPr lang="en-GB" dirty="0"/>
          </a:p>
        </p:txBody>
      </p:sp>
      <p:sp>
        <p:nvSpPr>
          <p:cNvPr id="3" name="Content Placeholder 2"/>
          <p:cNvSpPr>
            <a:spLocks noGrp="1"/>
          </p:cNvSpPr>
          <p:nvPr>
            <p:ph sz="quarter" idx="1"/>
          </p:nvPr>
        </p:nvSpPr>
        <p:spPr/>
        <p:txBody>
          <a:bodyPr numCol="2">
            <a:normAutofit/>
          </a:bodyPr>
          <a:lstStyle/>
          <a:p>
            <a:r>
              <a:rPr lang="en-GB" sz="2400" dirty="0" smtClean="0"/>
              <a:t>Robert Bakewell of Leicester was the first farmer to introduce selective breeding of cattle.. Using selected types of cattle and breeding them with others to maximise their advantages e.g. Milk yield and meat yield</a:t>
            </a:r>
          </a:p>
          <a:p>
            <a:r>
              <a:rPr lang="en-GB" sz="2400" dirty="0" smtClean="0"/>
              <a:t>Thanks to his influence cattle weighed up to 3X what they had 100 years earlier and specialist breeds started to emerge for particular products</a:t>
            </a:r>
            <a:endParaRPr lang="en-GB" sz="2400" dirty="0"/>
          </a:p>
          <a:p>
            <a:r>
              <a:rPr lang="en-GB" sz="2400" dirty="0" smtClean="0"/>
              <a:t>His ideas were developed further by the </a:t>
            </a:r>
            <a:r>
              <a:rPr lang="en-GB" sz="2400" dirty="0" err="1" smtClean="0"/>
              <a:t>Colling</a:t>
            </a:r>
            <a:r>
              <a:rPr lang="en-GB" sz="2400" dirty="0" smtClean="0"/>
              <a:t> brothers</a:t>
            </a:r>
          </a:p>
          <a:p>
            <a:pPr>
              <a:buNone/>
            </a:pPr>
            <a:endParaRPr lang="en-GB" dirty="0"/>
          </a:p>
        </p:txBody>
      </p:sp>
      <p:pic>
        <p:nvPicPr>
          <p:cNvPr id="4" name="Picture 3" descr="bakewell.jpg"/>
          <p:cNvPicPr>
            <a:picLocks noChangeAspect="1"/>
          </p:cNvPicPr>
          <p:nvPr/>
        </p:nvPicPr>
        <p:blipFill>
          <a:blip r:embed="rId2" cstate="print"/>
          <a:stretch>
            <a:fillRect/>
          </a:stretch>
        </p:blipFill>
        <p:spPr>
          <a:xfrm>
            <a:off x="6286512" y="4000504"/>
            <a:ext cx="2531110" cy="2474863"/>
          </a:xfrm>
          <a:prstGeom prst="rect">
            <a:avLst/>
          </a:prstGeom>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89</TotalTime>
  <Words>912</Words>
  <Application>Microsoft Office PowerPoint</Application>
  <PresentationFormat>On-screen Show (4:3)</PresentationFormat>
  <Paragraphs>57</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Civic</vt:lpstr>
      <vt:lpstr>The Agrarian Revolution</vt:lpstr>
      <vt:lpstr>System Before</vt:lpstr>
      <vt:lpstr>Slide 3</vt:lpstr>
      <vt:lpstr>Pressure for Change</vt:lpstr>
      <vt:lpstr>Enclosure</vt:lpstr>
      <vt:lpstr>Consequences</vt:lpstr>
      <vt:lpstr>Other Innovations: Jethro Tull</vt:lpstr>
      <vt:lpstr>Turnip Townshend</vt:lpstr>
      <vt:lpstr>Robert Bakewell</vt:lpstr>
      <vt:lpstr>Arthur Young</vt:lpstr>
      <vt:lpstr>Effects of Agrarian Revolution</vt:lpstr>
      <vt:lpstr>Significance of Agrarian Revolution</vt:lpstr>
      <vt:lpstr>Social Impact</vt:lpstr>
      <vt:lpstr>Slide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Agrarian Revolution Notes</dc:title>
  <dc:creator>Andy</dc:creator>
  <cp:lastModifiedBy>safanasee</cp:lastModifiedBy>
  <cp:revision>12</cp:revision>
  <dcterms:created xsi:type="dcterms:W3CDTF">2015-11-22T11:43:18Z</dcterms:created>
  <dcterms:modified xsi:type="dcterms:W3CDTF">2021-01-26T17:02:28Z</dcterms:modified>
</cp:coreProperties>
</file>